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0" r:id="rId1"/>
  </p:sldMasterIdLst>
  <p:notesMasterIdLst>
    <p:notesMasterId r:id="rId10"/>
  </p:notesMasterIdLst>
  <p:sldIdLst>
    <p:sldId id="287" r:id="rId2"/>
    <p:sldId id="259" r:id="rId3"/>
    <p:sldId id="282" r:id="rId4"/>
    <p:sldId id="281" r:id="rId5"/>
    <p:sldId id="284" r:id="rId6"/>
    <p:sldId id="278" r:id="rId7"/>
    <p:sldId id="280" r:id="rId8"/>
    <p:sldId id="273" r:id="rId9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030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3162" autoAdjust="0"/>
  </p:normalViewPr>
  <p:slideViewPr>
    <p:cSldViewPr>
      <p:cViewPr varScale="1">
        <p:scale>
          <a:sx n="100" d="100"/>
          <a:sy n="100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7AD40-E462-434D-B8FD-4D5764C646C1}" type="doc">
      <dgm:prSet loTypeId="urn:microsoft.com/office/officeart/2005/8/layout/gear1" loCatId="relationship" qsTypeId="urn:microsoft.com/office/officeart/2005/8/quickstyle/simple4" qsCatId="simple" csTypeId="urn:microsoft.com/office/officeart/2005/8/colors/colorful2" csCatId="colorful" phldr="1"/>
      <dgm:spPr/>
    </dgm:pt>
    <dgm:pt modelId="{1163200E-1F52-437F-8CEA-88DB98410ADD}">
      <dgm:prSet phldrT="[Text]"/>
      <dgm:spPr/>
      <dgm:t>
        <a:bodyPr/>
        <a:lstStyle/>
        <a:p>
          <a:r>
            <a:rPr lang="en-GB" dirty="0"/>
            <a:t>Knowledge and Capacity</a:t>
          </a:r>
        </a:p>
      </dgm:t>
    </dgm:pt>
    <dgm:pt modelId="{1265D53C-6A89-480A-A130-AE40A4A558FD}" type="parTrans" cxnId="{9EABDD81-3A18-416F-8758-0145F68F0A65}">
      <dgm:prSet/>
      <dgm:spPr/>
      <dgm:t>
        <a:bodyPr/>
        <a:lstStyle/>
        <a:p>
          <a:endParaRPr lang="en-GB"/>
        </a:p>
      </dgm:t>
    </dgm:pt>
    <dgm:pt modelId="{79010E45-1D6D-49E7-96FE-B0BD9A228C55}" type="sibTrans" cxnId="{9EABDD81-3A18-416F-8758-0145F68F0A65}">
      <dgm:prSet/>
      <dgm:spPr/>
      <dgm:t>
        <a:bodyPr/>
        <a:lstStyle/>
        <a:p>
          <a:endParaRPr lang="en-GB"/>
        </a:p>
      </dgm:t>
    </dgm:pt>
    <dgm:pt modelId="{90F1FC7E-3DB8-4E97-A82E-BCD5FC9020F8}">
      <dgm:prSet phldrT="[Text]"/>
      <dgm:spPr/>
      <dgm:t>
        <a:bodyPr/>
        <a:lstStyle/>
        <a:p>
          <a:r>
            <a:rPr lang="en-GB" dirty="0"/>
            <a:t>Financial support</a:t>
          </a:r>
        </a:p>
      </dgm:t>
    </dgm:pt>
    <dgm:pt modelId="{CC0D01E5-0382-4757-93C0-A3228712B529}" type="parTrans" cxnId="{EF774788-966A-4F50-8D5A-E42038C80813}">
      <dgm:prSet/>
      <dgm:spPr/>
      <dgm:t>
        <a:bodyPr/>
        <a:lstStyle/>
        <a:p>
          <a:endParaRPr lang="en-GB"/>
        </a:p>
      </dgm:t>
    </dgm:pt>
    <dgm:pt modelId="{6909EC49-702C-4F9C-B3D5-C865D096FB01}" type="sibTrans" cxnId="{EF774788-966A-4F50-8D5A-E42038C80813}">
      <dgm:prSet/>
      <dgm:spPr/>
      <dgm:t>
        <a:bodyPr/>
        <a:lstStyle/>
        <a:p>
          <a:endParaRPr lang="en-GB"/>
        </a:p>
      </dgm:t>
    </dgm:pt>
    <dgm:pt modelId="{2DBA8C9F-ECD6-4A35-9A13-97A104BBE224}">
      <dgm:prSet phldrT="[Text]"/>
      <dgm:spPr/>
      <dgm:t>
        <a:bodyPr/>
        <a:lstStyle/>
        <a:p>
          <a:r>
            <a:rPr lang="en-GB" dirty="0"/>
            <a:t>Network and Dialogue</a:t>
          </a:r>
        </a:p>
      </dgm:t>
    </dgm:pt>
    <dgm:pt modelId="{5B98BAA4-191A-4683-B54A-EC2EDD81DE4A}" type="parTrans" cxnId="{1127B21B-0F62-479C-8704-D089D1FB1035}">
      <dgm:prSet/>
      <dgm:spPr/>
      <dgm:t>
        <a:bodyPr/>
        <a:lstStyle/>
        <a:p>
          <a:endParaRPr lang="en-GB"/>
        </a:p>
      </dgm:t>
    </dgm:pt>
    <dgm:pt modelId="{8AE37BE5-7858-441A-A552-8958605DF9B4}" type="sibTrans" cxnId="{1127B21B-0F62-479C-8704-D089D1FB1035}">
      <dgm:prSet/>
      <dgm:spPr/>
      <dgm:t>
        <a:bodyPr/>
        <a:lstStyle/>
        <a:p>
          <a:endParaRPr lang="en-GB"/>
        </a:p>
      </dgm:t>
    </dgm:pt>
    <dgm:pt modelId="{82864591-3B85-43D0-A0D8-9AD461689D30}" type="pres">
      <dgm:prSet presAssocID="{7097AD40-E462-434D-B8FD-4D5764C646C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BDF52F8-B4BF-4B14-890A-A55EF6DAFCE5}" type="pres">
      <dgm:prSet presAssocID="{1163200E-1F52-437F-8CEA-88DB98410ADD}" presName="gear1" presStyleLbl="node1" presStyleIdx="0" presStyleCnt="3" custLinFactNeighborY="-139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3BC10-4496-40F6-A550-5ACFE2E121FA}" type="pres">
      <dgm:prSet presAssocID="{1163200E-1F52-437F-8CEA-88DB98410ADD}" presName="gear1srcNode" presStyleLbl="node1" presStyleIdx="0" presStyleCnt="3"/>
      <dgm:spPr/>
      <dgm:t>
        <a:bodyPr/>
        <a:lstStyle/>
        <a:p>
          <a:endParaRPr lang="en-US"/>
        </a:p>
      </dgm:t>
    </dgm:pt>
    <dgm:pt modelId="{23DED770-63BD-4166-97F1-74A446020F46}" type="pres">
      <dgm:prSet presAssocID="{1163200E-1F52-437F-8CEA-88DB98410ADD}" presName="gear1dstNode" presStyleLbl="node1" presStyleIdx="0" presStyleCnt="3"/>
      <dgm:spPr/>
      <dgm:t>
        <a:bodyPr/>
        <a:lstStyle/>
        <a:p>
          <a:endParaRPr lang="en-US"/>
        </a:p>
      </dgm:t>
    </dgm:pt>
    <dgm:pt modelId="{64D1D2FC-DF38-4135-9C01-D8B5136C44DD}" type="pres">
      <dgm:prSet presAssocID="{90F1FC7E-3DB8-4E97-A82E-BCD5FC9020F8}" presName="gear2" presStyleLbl="node1" presStyleIdx="1" presStyleCnt="3" custLinFactNeighborY="-216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9E135-04D9-4624-BE74-70225D0C623B}" type="pres">
      <dgm:prSet presAssocID="{90F1FC7E-3DB8-4E97-A82E-BCD5FC9020F8}" presName="gear2srcNode" presStyleLbl="node1" presStyleIdx="1" presStyleCnt="3"/>
      <dgm:spPr/>
      <dgm:t>
        <a:bodyPr/>
        <a:lstStyle/>
        <a:p>
          <a:endParaRPr lang="en-US"/>
        </a:p>
      </dgm:t>
    </dgm:pt>
    <dgm:pt modelId="{CEC49BA0-8E3D-45A0-A26C-74ADD558FE08}" type="pres">
      <dgm:prSet presAssocID="{90F1FC7E-3DB8-4E97-A82E-BCD5FC9020F8}" presName="gear2dstNode" presStyleLbl="node1" presStyleIdx="1" presStyleCnt="3"/>
      <dgm:spPr/>
      <dgm:t>
        <a:bodyPr/>
        <a:lstStyle/>
        <a:p>
          <a:endParaRPr lang="en-US"/>
        </a:p>
      </dgm:t>
    </dgm:pt>
    <dgm:pt modelId="{DC26D468-4C7F-4D07-9466-BB2FC32684D1}" type="pres">
      <dgm:prSet presAssocID="{2DBA8C9F-ECD6-4A35-9A13-97A104BBE224}" presName="gear3" presStyleLbl="node1" presStyleIdx="2" presStyleCnt="3" custLinFactNeighborY="-16009"/>
      <dgm:spPr/>
      <dgm:t>
        <a:bodyPr/>
        <a:lstStyle/>
        <a:p>
          <a:endParaRPr lang="en-US"/>
        </a:p>
      </dgm:t>
    </dgm:pt>
    <dgm:pt modelId="{20C7D3A0-57E1-434F-A33F-7D78C75EE507}" type="pres">
      <dgm:prSet presAssocID="{2DBA8C9F-ECD6-4A35-9A13-97A104BBE22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6D86E-50DE-4F12-B90C-6A3E06CA96F8}" type="pres">
      <dgm:prSet presAssocID="{2DBA8C9F-ECD6-4A35-9A13-97A104BBE224}" presName="gear3srcNode" presStyleLbl="node1" presStyleIdx="2" presStyleCnt="3"/>
      <dgm:spPr/>
      <dgm:t>
        <a:bodyPr/>
        <a:lstStyle/>
        <a:p>
          <a:endParaRPr lang="en-US"/>
        </a:p>
      </dgm:t>
    </dgm:pt>
    <dgm:pt modelId="{50A262A8-2614-433D-BBBB-4EAD2790DE7A}" type="pres">
      <dgm:prSet presAssocID="{2DBA8C9F-ECD6-4A35-9A13-97A104BBE224}" presName="gear3dstNode" presStyleLbl="node1" presStyleIdx="2" presStyleCnt="3"/>
      <dgm:spPr/>
      <dgm:t>
        <a:bodyPr/>
        <a:lstStyle/>
        <a:p>
          <a:endParaRPr lang="en-US"/>
        </a:p>
      </dgm:t>
    </dgm:pt>
    <dgm:pt modelId="{6BD11FAE-7097-4C51-BA7B-DB0C97327831}" type="pres">
      <dgm:prSet presAssocID="{79010E45-1D6D-49E7-96FE-B0BD9A228C55}" presName="connector1" presStyleLbl="sibTrans2D1" presStyleIdx="0" presStyleCnt="3" custLinFactNeighborY="-10916"/>
      <dgm:spPr/>
      <dgm:t>
        <a:bodyPr/>
        <a:lstStyle/>
        <a:p>
          <a:endParaRPr lang="en-US"/>
        </a:p>
      </dgm:t>
    </dgm:pt>
    <dgm:pt modelId="{6A6396F7-D098-4787-BEDB-779FF4C6919D}" type="pres">
      <dgm:prSet presAssocID="{6909EC49-702C-4F9C-B3D5-C865D096FB01}" presName="connector2" presStyleLbl="sibTrans2D1" presStyleIdx="1" presStyleCnt="3" custLinFactNeighborY="-15024"/>
      <dgm:spPr/>
      <dgm:t>
        <a:bodyPr/>
        <a:lstStyle/>
        <a:p>
          <a:endParaRPr lang="en-US"/>
        </a:p>
      </dgm:t>
    </dgm:pt>
    <dgm:pt modelId="{7CFD95C1-817E-4D1B-81F1-589E65E633E2}" type="pres">
      <dgm:prSet presAssocID="{8AE37BE5-7858-441A-A552-8958605DF9B4}" presName="connector3" presStyleLbl="sibTrans2D1" presStyleIdx="2" presStyleCnt="3" custLinFactNeighborY="-13934"/>
      <dgm:spPr/>
      <dgm:t>
        <a:bodyPr/>
        <a:lstStyle/>
        <a:p>
          <a:endParaRPr lang="en-US"/>
        </a:p>
      </dgm:t>
    </dgm:pt>
  </dgm:ptLst>
  <dgm:cxnLst>
    <dgm:cxn modelId="{B5695ADC-BC38-43B9-ABFB-7386D53A2BA8}" type="presOf" srcId="{7097AD40-E462-434D-B8FD-4D5764C646C1}" destId="{82864591-3B85-43D0-A0D8-9AD461689D30}" srcOrd="0" destOrd="0" presId="urn:microsoft.com/office/officeart/2005/8/layout/gear1"/>
    <dgm:cxn modelId="{592AEBC6-562A-4B7C-A97E-18F914527FFA}" type="presOf" srcId="{6909EC49-702C-4F9C-B3D5-C865D096FB01}" destId="{6A6396F7-D098-4787-BEDB-779FF4C6919D}" srcOrd="0" destOrd="0" presId="urn:microsoft.com/office/officeart/2005/8/layout/gear1"/>
    <dgm:cxn modelId="{2F7A97C1-7A4A-442D-897D-36BAA1C5FAB6}" type="presOf" srcId="{79010E45-1D6D-49E7-96FE-B0BD9A228C55}" destId="{6BD11FAE-7097-4C51-BA7B-DB0C97327831}" srcOrd="0" destOrd="0" presId="urn:microsoft.com/office/officeart/2005/8/layout/gear1"/>
    <dgm:cxn modelId="{BDA76613-B732-4047-9075-F4E1C2FF452A}" type="presOf" srcId="{8AE37BE5-7858-441A-A552-8958605DF9B4}" destId="{7CFD95C1-817E-4D1B-81F1-589E65E633E2}" srcOrd="0" destOrd="0" presId="urn:microsoft.com/office/officeart/2005/8/layout/gear1"/>
    <dgm:cxn modelId="{D4116E87-54E9-4212-A533-5CFBEE7036CE}" type="presOf" srcId="{2DBA8C9F-ECD6-4A35-9A13-97A104BBE224}" destId="{20C7D3A0-57E1-434F-A33F-7D78C75EE507}" srcOrd="1" destOrd="0" presId="urn:microsoft.com/office/officeart/2005/8/layout/gear1"/>
    <dgm:cxn modelId="{9EABDD81-3A18-416F-8758-0145F68F0A65}" srcId="{7097AD40-E462-434D-B8FD-4D5764C646C1}" destId="{1163200E-1F52-437F-8CEA-88DB98410ADD}" srcOrd="0" destOrd="0" parTransId="{1265D53C-6A89-480A-A130-AE40A4A558FD}" sibTransId="{79010E45-1D6D-49E7-96FE-B0BD9A228C55}"/>
    <dgm:cxn modelId="{F64353CF-4842-483D-A47E-701CC0EB26BB}" type="presOf" srcId="{1163200E-1F52-437F-8CEA-88DB98410ADD}" destId="{95D3BC10-4496-40F6-A550-5ACFE2E121FA}" srcOrd="1" destOrd="0" presId="urn:microsoft.com/office/officeart/2005/8/layout/gear1"/>
    <dgm:cxn modelId="{9B5298A0-F996-4357-A3DA-E0B252F579A2}" type="presOf" srcId="{90F1FC7E-3DB8-4E97-A82E-BCD5FC9020F8}" destId="{64D1D2FC-DF38-4135-9C01-D8B5136C44DD}" srcOrd="0" destOrd="0" presId="urn:microsoft.com/office/officeart/2005/8/layout/gear1"/>
    <dgm:cxn modelId="{EF774788-966A-4F50-8D5A-E42038C80813}" srcId="{7097AD40-E462-434D-B8FD-4D5764C646C1}" destId="{90F1FC7E-3DB8-4E97-A82E-BCD5FC9020F8}" srcOrd="1" destOrd="0" parTransId="{CC0D01E5-0382-4757-93C0-A3228712B529}" sibTransId="{6909EC49-702C-4F9C-B3D5-C865D096FB01}"/>
    <dgm:cxn modelId="{F0EA698E-7A9D-4AB3-A6C6-C297A2E4DC1B}" type="presOf" srcId="{1163200E-1F52-437F-8CEA-88DB98410ADD}" destId="{3BDF52F8-B4BF-4B14-890A-A55EF6DAFCE5}" srcOrd="0" destOrd="0" presId="urn:microsoft.com/office/officeart/2005/8/layout/gear1"/>
    <dgm:cxn modelId="{9D1FCA13-972A-4ED9-83E1-15D2895B2D2F}" type="presOf" srcId="{2DBA8C9F-ECD6-4A35-9A13-97A104BBE224}" destId="{50A262A8-2614-433D-BBBB-4EAD2790DE7A}" srcOrd="3" destOrd="0" presId="urn:microsoft.com/office/officeart/2005/8/layout/gear1"/>
    <dgm:cxn modelId="{0FDF291F-5390-4C57-B1B2-FE66E0E81846}" type="presOf" srcId="{90F1FC7E-3DB8-4E97-A82E-BCD5FC9020F8}" destId="{CEC49BA0-8E3D-45A0-A26C-74ADD558FE08}" srcOrd="2" destOrd="0" presId="urn:microsoft.com/office/officeart/2005/8/layout/gear1"/>
    <dgm:cxn modelId="{1127B21B-0F62-479C-8704-D089D1FB1035}" srcId="{7097AD40-E462-434D-B8FD-4D5764C646C1}" destId="{2DBA8C9F-ECD6-4A35-9A13-97A104BBE224}" srcOrd="2" destOrd="0" parTransId="{5B98BAA4-191A-4683-B54A-EC2EDD81DE4A}" sibTransId="{8AE37BE5-7858-441A-A552-8958605DF9B4}"/>
    <dgm:cxn modelId="{5A5EC805-D4A4-4147-81C0-5ED174786FBE}" type="presOf" srcId="{2DBA8C9F-ECD6-4A35-9A13-97A104BBE224}" destId="{DC26D468-4C7F-4D07-9466-BB2FC32684D1}" srcOrd="0" destOrd="0" presId="urn:microsoft.com/office/officeart/2005/8/layout/gear1"/>
    <dgm:cxn modelId="{475003A6-ACF6-4157-8708-719BCA2676CB}" type="presOf" srcId="{90F1FC7E-3DB8-4E97-A82E-BCD5FC9020F8}" destId="{A6F9E135-04D9-4624-BE74-70225D0C623B}" srcOrd="1" destOrd="0" presId="urn:microsoft.com/office/officeart/2005/8/layout/gear1"/>
    <dgm:cxn modelId="{2B771E38-CA1E-45BE-B8E9-877737C8F548}" type="presOf" srcId="{1163200E-1F52-437F-8CEA-88DB98410ADD}" destId="{23DED770-63BD-4166-97F1-74A446020F46}" srcOrd="2" destOrd="0" presId="urn:microsoft.com/office/officeart/2005/8/layout/gear1"/>
    <dgm:cxn modelId="{E76D22BD-C5EF-4900-84F7-487631E1181A}" type="presOf" srcId="{2DBA8C9F-ECD6-4A35-9A13-97A104BBE224}" destId="{5706D86E-50DE-4F12-B90C-6A3E06CA96F8}" srcOrd="2" destOrd="0" presId="urn:microsoft.com/office/officeart/2005/8/layout/gear1"/>
    <dgm:cxn modelId="{AD2D113B-B7C2-4BC7-9B61-1686966C4791}" type="presParOf" srcId="{82864591-3B85-43D0-A0D8-9AD461689D30}" destId="{3BDF52F8-B4BF-4B14-890A-A55EF6DAFCE5}" srcOrd="0" destOrd="0" presId="urn:microsoft.com/office/officeart/2005/8/layout/gear1"/>
    <dgm:cxn modelId="{DB62A97A-5AB2-4EDE-8E9D-9474FB59BEF6}" type="presParOf" srcId="{82864591-3B85-43D0-A0D8-9AD461689D30}" destId="{95D3BC10-4496-40F6-A550-5ACFE2E121FA}" srcOrd="1" destOrd="0" presId="urn:microsoft.com/office/officeart/2005/8/layout/gear1"/>
    <dgm:cxn modelId="{ACE9D324-EDDF-4E4E-95EF-7FF236C747ED}" type="presParOf" srcId="{82864591-3B85-43D0-A0D8-9AD461689D30}" destId="{23DED770-63BD-4166-97F1-74A446020F46}" srcOrd="2" destOrd="0" presId="urn:microsoft.com/office/officeart/2005/8/layout/gear1"/>
    <dgm:cxn modelId="{CC4C10F7-AE32-4A20-B40B-DF98B877635D}" type="presParOf" srcId="{82864591-3B85-43D0-A0D8-9AD461689D30}" destId="{64D1D2FC-DF38-4135-9C01-D8B5136C44DD}" srcOrd="3" destOrd="0" presId="urn:microsoft.com/office/officeart/2005/8/layout/gear1"/>
    <dgm:cxn modelId="{0C801CF6-63BC-4859-AB4E-890A1E5CAACF}" type="presParOf" srcId="{82864591-3B85-43D0-A0D8-9AD461689D30}" destId="{A6F9E135-04D9-4624-BE74-70225D0C623B}" srcOrd="4" destOrd="0" presId="urn:microsoft.com/office/officeart/2005/8/layout/gear1"/>
    <dgm:cxn modelId="{DD04076C-32D6-47C2-AA45-636FBABD1CC4}" type="presParOf" srcId="{82864591-3B85-43D0-A0D8-9AD461689D30}" destId="{CEC49BA0-8E3D-45A0-A26C-74ADD558FE08}" srcOrd="5" destOrd="0" presId="urn:microsoft.com/office/officeart/2005/8/layout/gear1"/>
    <dgm:cxn modelId="{7C069B3E-BA41-442B-A5C2-A6595272D265}" type="presParOf" srcId="{82864591-3B85-43D0-A0D8-9AD461689D30}" destId="{DC26D468-4C7F-4D07-9466-BB2FC32684D1}" srcOrd="6" destOrd="0" presId="urn:microsoft.com/office/officeart/2005/8/layout/gear1"/>
    <dgm:cxn modelId="{93F40D50-FE90-4CA4-B027-8C68E2C8267D}" type="presParOf" srcId="{82864591-3B85-43D0-A0D8-9AD461689D30}" destId="{20C7D3A0-57E1-434F-A33F-7D78C75EE507}" srcOrd="7" destOrd="0" presId="urn:microsoft.com/office/officeart/2005/8/layout/gear1"/>
    <dgm:cxn modelId="{4C40DD7B-FD1B-4244-92FF-BEDDE9558761}" type="presParOf" srcId="{82864591-3B85-43D0-A0D8-9AD461689D30}" destId="{5706D86E-50DE-4F12-B90C-6A3E06CA96F8}" srcOrd="8" destOrd="0" presId="urn:microsoft.com/office/officeart/2005/8/layout/gear1"/>
    <dgm:cxn modelId="{D9D8E137-A82F-4DDD-B991-7816DC1AAC7C}" type="presParOf" srcId="{82864591-3B85-43D0-A0D8-9AD461689D30}" destId="{50A262A8-2614-433D-BBBB-4EAD2790DE7A}" srcOrd="9" destOrd="0" presId="urn:microsoft.com/office/officeart/2005/8/layout/gear1"/>
    <dgm:cxn modelId="{50E31741-685F-4A23-810C-0EFB9AC051F1}" type="presParOf" srcId="{82864591-3B85-43D0-A0D8-9AD461689D30}" destId="{6BD11FAE-7097-4C51-BA7B-DB0C97327831}" srcOrd="10" destOrd="0" presId="urn:microsoft.com/office/officeart/2005/8/layout/gear1"/>
    <dgm:cxn modelId="{84AEFCDF-F3EF-48E4-94D6-B3FFE9CC2C7D}" type="presParOf" srcId="{82864591-3B85-43D0-A0D8-9AD461689D30}" destId="{6A6396F7-D098-4787-BEDB-779FF4C6919D}" srcOrd="11" destOrd="0" presId="urn:microsoft.com/office/officeart/2005/8/layout/gear1"/>
    <dgm:cxn modelId="{FC84FCA6-D71F-47E9-84B9-CFF099C8B268}" type="presParOf" srcId="{82864591-3B85-43D0-A0D8-9AD461689D30}" destId="{7CFD95C1-817E-4D1B-81F1-589E65E633E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F52F8-B4BF-4B14-890A-A55EF6DAFCE5}">
      <dsp:nvSpPr>
        <dsp:cNvPr id="0" name=""/>
        <dsp:cNvSpPr/>
      </dsp:nvSpPr>
      <dsp:spPr>
        <a:xfrm>
          <a:off x="1474469" y="1908476"/>
          <a:ext cx="1802129" cy="1802129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Knowledge and Capacity</a:t>
          </a:r>
        </a:p>
      </dsp:txBody>
      <dsp:txXfrm>
        <a:off x="1836777" y="2330616"/>
        <a:ext cx="1077513" cy="926332"/>
      </dsp:txXfrm>
    </dsp:sp>
    <dsp:sp modelId="{64D1D2FC-DF38-4135-9C01-D8B5136C44DD}">
      <dsp:nvSpPr>
        <dsp:cNvPr id="0" name=""/>
        <dsp:cNvSpPr/>
      </dsp:nvSpPr>
      <dsp:spPr>
        <a:xfrm>
          <a:off x="425957" y="1450151"/>
          <a:ext cx="1310639" cy="1310639"/>
        </a:xfrm>
        <a:prstGeom prst="gear6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Financial support</a:t>
          </a:r>
        </a:p>
      </dsp:txBody>
      <dsp:txXfrm>
        <a:off x="755914" y="1782103"/>
        <a:ext cx="650725" cy="646735"/>
      </dsp:txXfrm>
    </dsp:sp>
    <dsp:sp modelId="{DC26D468-4C7F-4D07-9466-BB2FC32684D1}">
      <dsp:nvSpPr>
        <dsp:cNvPr id="0" name=""/>
        <dsp:cNvSpPr/>
      </dsp:nvSpPr>
      <dsp:spPr>
        <a:xfrm rot="20700000">
          <a:off x="1160049" y="578319"/>
          <a:ext cx="1284159" cy="1284159"/>
        </a:xfrm>
        <a:prstGeom prst="gear6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Network and Dialogue</a:t>
          </a:r>
        </a:p>
      </dsp:txBody>
      <dsp:txXfrm rot="-20700000">
        <a:off x="1441703" y="859973"/>
        <a:ext cx="720851" cy="720851"/>
      </dsp:txXfrm>
    </dsp:sp>
    <dsp:sp modelId="{6BD11FAE-7097-4C51-BA7B-DB0C97327831}">
      <dsp:nvSpPr>
        <dsp:cNvPr id="0" name=""/>
        <dsp:cNvSpPr/>
      </dsp:nvSpPr>
      <dsp:spPr>
        <a:xfrm>
          <a:off x="1326086" y="1642064"/>
          <a:ext cx="2306725" cy="2306725"/>
        </a:xfrm>
        <a:prstGeom prst="circularArrow">
          <a:avLst>
            <a:gd name="adj1" fmla="val 4687"/>
            <a:gd name="adj2" fmla="val 299029"/>
            <a:gd name="adj3" fmla="val 2489472"/>
            <a:gd name="adj4" fmla="val 15920025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6396F7-D098-4787-BEDB-779FF4C6919D}">
      <dsp:nvSpPr>
        <dsp:cNvPr id="0" name=""/>
        <dsp:cNvSpPr/>
      </dsp:nvSpPr>
      <dsp:spPr>
        <a:xfrm>
          <a:off x="193846" y="1196455"/>
          <a:ext cx="1675980" cy="16759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FD95C1-817E-4D1B-81F1-589E65E633E2}">
      <dsp:nvSpPr>
        <dsp:cNvPr id="0" name=""/>
        <dsp:cNvSpPr/>
      </dsp:nvSpPr>
      <dsp:spPr>
        <a:xfrm>
          <a:off x="863010" y="300969"/>
          <a:ext cx="1807044" cy="180704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55AC4-B60A-47CC-8F7C-A97295AA16B8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15E7-5190-4DBD-8145-EC143AB4D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35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97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1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1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E15E7-5190-4DBD-8145-EC143AB4DBD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5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0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702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9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69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5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6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4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20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33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6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7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8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00E0-A616-4181-9805-87125047A340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451D-7602-49B8-91D4-466E26E6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2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2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  <p:sldLayoutId id="2147484492" r:id="rId12"/>
    <p:sldLayoutId id="2147484493" r:id="rId13"/>
    <p:sldLayoutId id="2147484494" r:id="rId14"/>
    <p:sldLayoutId id="2147484495" r:id="rId15"/>
    <p:sldLayoutId id="214748449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1" y="1998628"/>
            <a:ext cx="6324600" cy="18864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1" b="1" dirty="0">
                <a:solidFill>
                  <a:schemeClr val="tx1"/>
                </a:solidFill>
              </a:rPr>
              <a:t>Multi-Stakeholder Workshop</a:t>
            </a:r>
            <a:br>
              <a:rPr lang="en-US" sz="3301" b="1" dirty="0">
                <a:solidFill>
                  <a:schemeClr val="tx1"/>
                </a:solidFill>
              </a:rPr>
            </a:br>
            <a:r>
              <a:rPr lang="en-US" sz="3301" b="1" dirty="0">
                <a:solidFill>
                  <a:schemeClr val="tx1"/>
                </a:solidFill>
              </a:rPr>
              <a:t>on the United Nations Convention against Corruption and its Review Mechanism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6465" y="3990958"/>
            <a:ext cx="4188071" cy="1048023"/>
          </a:xfrm>
        </p:spPr>
        <p:txBody>
          <a:bodyPr>
            <a:normAutofit/>
          </a:bodyPr>
          <a:lstStyle/>
          <a:p>
            <a:pPr algn="ctr"/>
            <a:r>
              <a:rPr lang="en-US" sz="2101" dirty="0" smtClean="0">
                <a:solidFill>
                  <a:schemeClr val="tx1"/>
                </a:solidFill>
              </a:rPr>
              <a:t>Saly, </a:t>
            </a:r>
            <a:r>
              <a:rPr lang="en-US" sz="2101" dirty="0">
                <a:solidFill>
                  <a:schemeClr val="tx1"/>
                </a:solidFill>
              </a:rPr>
              <a:t>Senegal</a:t>
            </a:r>
          </a:p>
          <a:p>
            <a:pPr algn="ctr"/>
            <a:r>
              <a:rPr lang="en-US" sz="2101" dirty="0">
                <a:solidFill>
                  <a:schemeClr val="tx1"/>
                </a:solidFill>
              </a:rPr>
              <a:t> 8-11 May 2018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"/>
            <a:ext cx="2214920" cy="790514"/>
          </a:xfrm>
          <a:prstGeom prst="rect">
            <a:avLst/>
          </a:prstGeom>
          <a:blipFill>
            <a:blip r:embed="rId4">
              <a:alphaModFix amt="15000"/>
            </a:blip>
            <a:stretch>
              <a:fillRect/>
            </a:stretch>
          </a:blipFill>
        </p:spPr>
      </p:pic>
      <p:sp>
        <p:nvSpPr>
          <p:cNvPr id="5" name="Rectangle 4"/>
          <p:cNvSpPr/>
          <p:nvPr/>
        </p:nvSpPr>
        <p:spPr>
          <a:xfrm>
            <a:off x="4173194" y="5144869"/>
            <a:ext cx="3370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Mirella Dummar Frahi </a:t>
            </a:r>
          </a:p>
          <a:p>
            <a:r>
              <a:rPr lang="en-GB" dirty="0"/>
              <a:t>Civil Society Team Leader, UNODC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87" y="5486400"/>
            <a:ext cx="2479985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AF6319-CF6F-4C67-8B95-F0107F7329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0915"/>
            <a:ext cx="3279483" cy="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7352773" cy="533400"/>
          </a:xfrm>
        </p:spPr>
        <p:txBody>
          <a:bodyPr>
            <a:noAutofit/>
          </a:bodyPr>
          <a:lstStyle/>
          <a:p>
            <a:r>
              <a:rPr lang="en-GB" sz="2700" b="1" dirty="0">
                <a:latin typeface="+mn-lt"/>
              </a:rPr>
              <a:t>CIVIL SOCIETY PARTICIPATION IN THE UNCAC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7047973" cy="43735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kern="0" dirty="0">
                <a:latin typeface="+mj-lt"/>
                <a:cs typeface="Arial" panose="020B0604020202020204" pitchFamily="34" charset="0"/>
              </a:rPr>
              <a:t>The UN Convention Against Corruption is the only universally legally-binding anti-corruption instrument in place. It entered into force in 2005 and currently has 184 parties.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kern="0" dirty="0">
                <a:latin typeface="+mj-lt"/>
                <a:cs typeface="Arial" panose="020B0604020202020204" pitchFamily="34" charset="0"/>
              </a:rPr>
              <a:t>The fight against corruption is a </a:t>
            </a:r>
            <a:r>
              <a:rPr lang="en-GB" kern="0" dirty="0">
                <a:latin typeface="+mj-lt"/>
                <a:cs typeface="Arial" panose="020B0604020202020204" pitchFamily="34" charset="0"/>
              </a:rPr>
              <a:t>collective responsibility </a:t>
            </a:r>
            <a:r>
              <a:rPr lang="en-GB" b="0" kern="0" dirty="0">
                <a:latin typeface="+mj-lt"/>
                <a:cs typeface="Arial" panose="020B0604020202020204" pitchFamily="34" charset="0"/>
              </a:rPr>
              <a:t>involving Member States as leaders, in addition to other stakeholders such as </a:t>
            </a:r>
            <a:r>
              <a:rPr lang="en-GB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Civil Society Organizations (CSOs) and the Private Sector.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0" kern="0" dirty="0">
                <a:latin typeface="+mj-lt"/>
                <a:cs typeface="Arial" panose="020B0604020202020204" pitchFamily="34" charset="0"/>
              </a:rPr>
              <a:t>In fighting corruption, </a:t>
            </a:r>
            <a:r>
              <a:rPr lang="en-GB" kern="0" dirty="0">
                <a:latin typeface="+mj-lt"/>
                <a:cs typeface="Arial" panose="020B0604020202020204" pitchFamily="34" charset="0"/>
              </a:rPr>
              <a:t>CSOs provide the checks and balances, thus improving accountability </a:t>
            </a:r>
            <a:r>
              <a:rPr lang="en-GB" b="0" kern="0" dirty="0">
                <a:latin typeface="+mj-lt"/>
                <a:cs typeface="Arial" panose="020B0604020202020204" pitchFamily="34" charset="0"/>
              </a:rPr>
              <a:t>in the public and private sector.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b="1" kern="0" dirty="0">
                <a:latin typeface="+mj-lt"/>
                <a:cs typeface="Arial" panose="020B0604020202020204" pitchFamily="34" charset="0"/>
              </a:rPr>
              <a:t>Article 13 </a:t>
            </a:r>
            <a:r>
              <a:rPr lang="en-GB" b="0" kern="0" dirty="0">
                <a:latin typeface="+mj-lt"/>
                <a:cs typeface="Arial" panose="020B0604020202020204" pitchFamily="34" charset="0"/>
              </a:rPr>
              <a:t>recognizes and provides a role for civil society in combating corruption, by calling on governments to increase transparency and participation in the decision-making process while improving public access to information.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0" kern="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F66403-AD76-4091-A5AF-1F53240882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52388" y="533400"/>
            <a:ext cx="9038698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b="1" dirty="0">
                <a:solidFill>
                  <a:srgbClr val="00B0F0"/>
                </a:solidFill>
                <a:latin typeface="+mn-lt"/>
              </a:rPr>
              <a:t>The </a:t>
            </a:r>
            <a:r>
              <a:rPr lang="en-GB" sz="2500" b="1" dirty="0" err="1">
                <a:solidFill>
                  <a:srgbClr val="00B0F0"/>
                </a:solidFill>
                <a:latin typeface="+mn-lt"/>
              </a:rPr>
              <a:t>Uncac</a:t>
            </a:r>
            <a:r>
              <a:rPr lang="en-GB" sz="2500" b="1" dirty="0">
                <a:solidFill>
                  <a:srgbClr val="00B0F0"/>
                </a:solidFill>
                <a:latin typeface="+mn-lt"/>
              </a:rPr>
              <a:t> review mechanism – how it works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599" y="990600"/>
            <a:ext cx="783468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700" dirty="0"/>
          </a:p>
          <a:p>
            <a:r>
              <a:rPr lang="en-GB" sz="1700" dirty="0"/>
              <a:t>The UNCAC review mechanism was adopted in 2009 at COSP3 in Doha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728043"/>
            <a:ext cx="50292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/>
              <a:t>The review process comprises two five-year cycles</a:t>
            </a:r>
          </a:p>
          <a:p>
            <a:endParaRPr lang="en-GB" sz="1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b="1" dirty="0"/>
              <a:t>1</a:t>
            </a:r>
            <a:r>
              <a:rPr lang="en-GB" sz="1700" b="1" baseline="30000" dirty="0"/>
              <a:t>st</a:t>
            </a:r>
            <a:r>
              <a:rPr lang="en-GB" sz="1700" b="1" dirty="0"/>
              <a:t> cycle (2010–2015)</a:t>
            </a:r>
            <a:r>
              <a:rPr lang="en-GB" sz="1700" dirty="0"/>
              <a:t>: Chapter III on Criminalisation and Law Enforcement and Chapter IV on International Cooperation.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b="1" dirty="0"/>
              <a:t>2</a:t>
            </a:r>
            <a:r>
              <a:rPr lang="en-GB" sz="1700" b="1" baseline="30000" dirty="0"/>
              <a:t>nd</a:t>
            </a:r>
            <a:r>
              <a:rPr lang="en-GB" sz="1700" b="1" dirty="0"/>
              <a:t> cycle (2016–2021)</a:t>
            </a:r>
            <a:r>
              <a:rPr lang="en-GB" sz="1700" dirty="0"/>
              <a:t>: Chapter II on Preventive Measures and Chapter V on asset recovery.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31" y="4315703"/>
            <a:ext cx="5820248" cy="1985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u="sng" dirty="0"/>
              <a:t>Implementation Review Group</a:t>
            </a:r>
          </a:p>
          <a:p>
            <a:endParaRPr lang="en-GB" sz="1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dirty="0"/>
              <a:t>Drawing of lots to select States Parties participating in</a:t>
            </a:r>
          </a:p>
          <a:p>
            <a:r>
              <a:rPr lang="en-GB" sz="1700" dirty="0"/>
              <a:t>     the review process in selected year. </a:t>
            </a:r>
          </a:p>
          <a:p>
            <a:endParaRPr lang="en-GB" sz="1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dirty="0"/>
              <a:t>Appointment by Reviewed country of focal point to</a:t>
            </a:r>
          </a:p>
          <a:p>
            <a:r>
              <a:rPr lang="en-GB" sz="1700" dirty="0"/>
              <a:t>     coordinate State review.</a:t>
            </a:r>
          </a:p>
          <a:p>
            <a:endParaRPr lang="en-GB" sz="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244" y="2078871"/>
            <a:ext cx="1774939" cy="26160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71F822-7C5A-48BD-B591-A9CFCE71A3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0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6302" y="5181600"/>
            <a:ext cx="73622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kern="0" dirty="0">
              <a:latin typeface="Arial (Body)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Self-assessment</a:t>
            </a:r>
            <a:r>
              <a:rPr lang="en-GB" dirty="0">
                <a:latin typeface="Arial (Body)"/>
              </a:rPr>
              <a:t> (input and publishing)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Country visit</a:t>
            </a:r>
            <a:r>
              <a:rPr lang="en-GB" dirty="0">
                <a:latin typeface="Arial (Body)"/>
              </a:rPr>
              <a:t> or in case of direct dialogue, provide CSO input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Publication</a:t>
            </a:r>
            <a:r>
              <a:rPr lang="en-GB" dirty="0">
                <a:latin typeface="Arial (Body)"/>
              </a:rPr>
              <a:t> of the executive summary or entire report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>
                <a:latin typeface="Arial (Body)"/>
              </a:rPr>
              <a:t>Follow-up</a:t>
            </a:r>
            <a:r>
              <a:rPr lang="en-GB" dirty="0">
                <a:latin typeface="Arial (Body)"/>
              </a:rPr>
              <a:t> to the review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961498" y="304800"/>
            <a:ext cx="9038698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700" b="1" dirty="0">
                <a:solidFill>
                  <a:srgbClr val="00B0F0"/>
                </a:solidFill>
                <a:latin typeface="+mn-lt"/>
              </a:rPr>
              <a:t>Stages and entry points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5163740"/>
            <a:ext cx="8253412" cy="3988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>
                <a:solidFill>
                  <a:srgbClr val="00B0F0"/>
                </a:solidFill>
                <a:latin typeface="+mn-lt"/>
              </a:rPr>
              <a:t>When can a </a:t>
            </a:r>
            <a:r>
              <a:rPr lang="en-GB" sz="1800" b="1" dirty="0" err="1">
                <a:solidFill>
                  <a:srgbClr val="00B0F0"/>
                </a:solidFill>
                <a:latin typeface="+mn-lt"/>
              </a:rPr>
              <a:t>cso</a:t>
            </a:r>
            <a:r>
              <a:rPr lang="en-GB" sz="1800" b="1" dirty="0">
                <a:solidFill>
                  <a:srgbClr val="00B0F0"/>
                </a:solidFill>
                <a:latin typeface="+mn-lt"/>
              </a:rPr>
              <a:t> get involved?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990600"/>
            <a:ext cx="73914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I:</a:t>
            </a:r>
            <a:r>
              <a:rPr lang="en-GB" sz="1700" dirty="0"/>
              <a:t> </a:t>
            </a:r>
            <a:r>
              <a:rPr lang="en-GB" sz="1700" b="1" dirty="0"/>
              <a:t>Self-assessment by the country reviewed.</a:t>
            </a:r>
          </a:p>
          <a:p>
            <a:r>
              <a:rPr lang="en-GB" sz="1600" dirty="0"/>
              <a:t>Countries are encouraged to consult with CS in preparing for responses; CS should remind their governments.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0102" y="1828800"/>
            <a:ext cx="660029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II:</a:t>
            </a:r>
            <a:r>
              <a:rPr lang="en-GB" sz="1700" dirty="0"/>
              <a:t> </a:t>
            </a:r>
            <a:r>
              <a:rPr lang="en-GB" sz="1700" b="1" dirty="0"/>
              <a:t>Peer review.</a:t>
            </a:r>
          </a:p>
          <a:p>
            <a:r>
              <a:rPr lang="en-GB" sz="1600" dirty="0"/>
              <a:t>A dialogue between the country under review and the reviewing team, conducted by two countries which are decided by random and tasked with providing experts to form a review team.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3254" y="2971800"/>
            <a:ext cx="690294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III:</a:t>
            </a:r>
            <a:r>
              <a:rPr lang="en-GB" sz="1700" dirty="0"/>
              <a:t> </a:t>
            </a:r>
            <a:r>
              <a:rPr lang="en-GB" sz="1700" b="1" dirty="0"/>
              <a:t>Country review reports.</a:t>
            </a:r>
          </a:p>
          <a:p>
            <a:r>
              <a:rPr lang="en-GB" sz="1600" b="1" dirty="0"/>
              <a:t>T</a:t>
            </a:r>
            <a:r>
              <a:rPr lang="en-GB" sz="1600" dirty="0"/>
              <a:t>he full report is only published on the UNODC website if the reviewed country agrees. The executive summary is automatically published on the UNODC website.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4042827"/>
            <a:ext cx="65532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700" b="1" u="sng" dirty="0"/>
              <a:t>Phase IV</a:t>
            </a:r>
            <a:r>
              <a:rPr lang="en-GB" sz="1700" u="sng" dirty="0"/>
              <a:t>:</a:t>
            </a:r>
            <a:r>
              <a:rPr lang="en-GB" sz="1700" dirty="0"/>
              <a:t> </a:t>
            </a:r>
            <a:r>
              <a:rPr lang="en-GB" sz="1700" b="1" dirty="0"/>
              <a:t>Follow up.</a:t>
            </a:r>
          </a:p>
          <a:p>
            <a:r>
              <a:rPr lang="en-GB" sz="1600" dirty="0"/>
              <a:t>Currently there is no follow-up process even though it is foreseen in the </a:t>
            </a:r>
            <a:r>
              <a:rPr lang="en-GB" sz="1600" dirty="0" err="1"/>
              <a:t>ToR</a:t>
            </a:r>
            <a:r>
              <a:rPr lang="en-GB" sz="1600" dirty="0"/>
              <a:t> for the review mechanism. However, selected countries took individualized initiatives (National strategy, Plan of action).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75C258-1BCF-4297-9B4A-AD27B69D79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345740"/>
            <a:ext cx="2302292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0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02" y="304800"/>
            <a:ext cx="9038698" cy="533400"/>
          </a:xfrm>
        </p:spPr>
        <p:txBody>
          <a:bodyPr>
            <a:noAutofit/>
          </a:bodyPr>
          <a:lstStyle/>
          <a:p>
            <a:r>
              <a:rPr lang="en-GB" sz="2700" b="1" dirty="0">
                <a:latin typeface="+mn-lt"/>
              </a:rPr>
              <a:t>COUNTRY REVIEW STATUS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54308"/>
            <a:ext cx="7391400" cy="2916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1030069"/>
            <a:ext cx="551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Country pairings for the second cycle of the Implementation Review Mechanism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637AFA-A8AE-4AB4-ADB4-4F08E57606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2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02" y="304800"/>
            <a:ext cx="9038698" cy="533400"/>
          </a:xfrm>
        </p:spPr>
        <p:txBody>
          <a:bodyPr>
            <a:noAutofit/>
          </a:bodyPr>
          <a:lstStyle/>
          <a:p>
            <a:r>
              <a:rPr lang="en-GB" sz="2700" b="1" dirty="0">
                <a:latin typeface="+mn-lt"/>
              </a:rPr>
              <a:t>COUNTRY REVIEW STATUS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62" y="1828800"/>
            <a:ext cx="7230738" cy="3352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1030069"/>
            <a:ext cx="551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Country pairings for the second cycle of the Implementation Review Mechanism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369164-91FA-49D1-A103-85A9320248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977" y="76200"/>
            <a:ext cx="5314423" cy="533400"/>
          </a:xfrm>
        </p:spPr>
        <p:txBody>
          <a:bodyPr>
            <a:noAutofit/>
          </a:bodyPr>
          <a:lstStyle/>
          <a:p>
            <a:pPr algn="ctr"/>
            <a:r>
              <a:rPr lang="en-GB" sz="2700" b="1" dirty="0">
                <a:latin typeface="+mn-lt"/>
              </a:rPr>
              <a:t>UNODC PROJECT GLOU68: ANTI-CORRUPTION COMPONENT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" y="914398"/>
            <a:ext cx="7315200" cy="2057402"/>
          </a:xfrm>
        </p:spPr>
        <p:txBody>
          <a:bodyPr>
            <a:normAutofit fontScale="92500" lnSpcReduction="10000"/>
          </a:bodyPr>
          <a:lstStyle/>
          <a:p>
            <a:r>
              <a:rPr lang="en-GB" sz="1800" u="sng" dirty="0"/>
              <a:t>Current projects</a:t>
            </a:r>
          </a:p>
          <a:p>
            <a:r>
              <a:rPr lang="en-GB" sz="1800" dirty="0"/>
              <a:t>Africa: </a:t>
            </a:r>
            <a:r>
              <a:rPr lang="en-GB" sz="1800" b="0" dirty="0"/>
              <a:t>Strengthening the Capacity of Civil Society Organizations in </a:t>
            </a:r>
            <a:r>
              <a:rPr lang="en-GB" sz="1800" dirty="0"/>
              <a:t>Africa</a:t>
            </a:r>
            <a:r>
              <a:rPr lang="en-GB" sz="1800" b="0" dirty="0"/>
              <a:t> to Combat Corruption and Contribute to the UNCAC Review Process: </a:t>
            </a:r>
            <a:r>
              <a:rPr lang="en-GB" dirty="0"/>
              <a:t>Phase 3 </a:t>
            </a:r>
            <a:r>
              <a:rPr lang="en-GB" sz="1800" b="0" dirty="0"/>
              <a:t>(2017-2021)</a:t>
            </a:r>
          </a:p>
          <a:p>
            <a:r>
              <a:rPr lang="en-GB" sz="1800" dirty="0"/>
              <a:t>Southeast Europe </a:t>
            </a:r>
            <a:r>
              <a:rPr lang="en-GB" sz="1800" b="0" dirty="0"/>
              <a:t>Regional Programme on Strengthening the Capacity of Anti-corruption Authorities and Civil Society to Combat Corruption and Contribute to the UNCAC Review Process (2015-2018)</a:t>
            </a:r>
          </a:p>
          <a:p>
            <a:endParaRPr lang="en-GB" sz="1800" b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24200" y="2959932"/>
            <a:ext cx="4419599" cy="3517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>
                <a:solidFill>
                  <a:srgbClr val="00B0F0"/>
                </a:solidFill>
              </a:rPr>
              <a:t>GLOU68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kern="0" dirty="0">
                <a:latin typeface="+mj-lt"/>
                <a:cs typeface="Arial" panose="020B0604020202020204" pitchFamily="34" charset="0"/>
              </a:rPr>
              <a:t>Since 2011, 15 trainings organized on UNCAC (CSO, multi-stakeholder and fast-tracking workshops)</a:t>
            </a:r>
            <a:endParaRPr lang="en-GB" sz="1800" b="0" kern="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kern="0" dirty="0">
                <a:latin typeface="+mj-lt"/>
                <a:cs typeface="Arial" panose="020B0604020202020204" pitchFamily="34" charset="0"/>
              </a:rPr>
              <a:t>Some 320 CSOs from over 105 countries trained through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Workshops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 on UNCAC; organized jointly with the UNCAC Coalition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1800" b="0" kern="0" dirty="0">
                <a:latin typeface="+mj-lt"/>
                <a:cs typeface="Arial" panose="020B0604020202020204" pitchFamily="34" charset="0"/>
              </a:rPr>
              <a:t>NGO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Briefing Sessions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Side Events</a:t>
            </a:r>
            <a:r>
              <a:rPr lang="en-GB" sz="1800" b="0" kern="0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and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facilitation of the participation </a:t>
            </a:r>
            <a:r>
              <a:rPr lang="en-GB" sz="1800" b="0" kern="0" dirty="0">
                <a:latin typeface="+mj-lt"/>
                <a:cs typeface="Arial" panose="020B0604020202020204" pitchFamily="34" charset="0"/>
              </a:rPr>
              <a:t>of NGOs to UNCAC-related intergovernmental meetings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1800" b="0" kern="0" dirty="0">
                <a:latin typeface="+mj-lt"/>
                <a:cs typeface="Arial" panose="020B0604020202020204" pitchFamily="34" charset="0"/>
              </a:rPr>
              <a:t>26 Grants provided through the private sector </a:t>
            </a:r>
            <a:r>
              <a:rPr lang="en-GB" sz="1800" b="0" kern="0" dirty="0">
                <a:solidFill>
                  <a:srgbClr val="00B0F0"/>
                </a:solidFill>
                <a:latin typeface="+mj-lt"/>
                <a:cs typeface="Arial" panose="020B0604020202020204" pitchFamily="34" charset="0"/>
              </a:rPr>
              <a:t>Grants Scheme Initiative</a:t>
            </a:r>
          </a:p>
          <a:p>
            <a:endParaRPr lang="en-GB" sz="1800" b="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46460633"/>
              </p:ext>
            </p:extLst>
          </p:nvPr>
        </p:nvGraphicFramePr>
        <p:xfrm>
          <a:off x="-76199" y="2819401"/>
          <a:ext cx="3276599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8B3D27A-AED1-48F2-883E-AF1591F10A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277694"/>
            <a:ext cx="2608118" cy="58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2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217" y="2888324"/>
            <a:ext cx="796840" cy="7968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84805" y="3124200"/>
            <a:ext cx="3276600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sz="2500" u="sng" dirty="0">
                <a:solidFill>
                  <a:srgbClr val="0070C0"/>
                </a:solidFill>
                <a:latin typeface="Calibri" panose="020F0502020204030204" pitchFamily="34" charset="0"/>
              </a:rPr>
              <a:t>unodc-ngounit@un.org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84805" y="3790890"/>
            <a:ext cx="266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sz="2500" dirty="0">
                <a:latin typeface="Calibri" panose="020F0502020204030204" pitchFamily="34" charset="0"/>
              </a:rPr>
              <a:t>+43 1 26060 5582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572" y="3685164"/>
            <a:ext cx="524244" cy="52424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90600" y="5459596"/>
            <a:ext cx="5029200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DE" sz="2500" dirty="0">
                <a:solidFill>
                  <a:srgbClr val="00B0F0"/>
                </a:solidFill>
                <a:latin typeface="Calibri" panose="020F0502020204030204" pitchFamily="34" charset="0"/>
              </a:rPr>
              <a:t>Thank you for your attention!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09800" y="1495818"/>
            <a:ext cx="6477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500" b="1" dirty="0">
                <a:latin typeface="+mn-lt"/>
              </a:rPr>
              <a:t>Civil Society TEAM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6047580"/>
            <a:ext cx="6028004" cy="6506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101E85-C2F5-4CE9-B213-584EBB2A0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55" y="152400"/>
            <a:ext cx="3684145" cy="81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7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595</Words>
  <Application>Microsoft Office PowerPoint</Application>
  <PresentationFormat>On-screen Show (4:3)</PresentationFormat>
  <Paragraphs>65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(Body)</vt:lpstr>
      <vt:lpstr>Arial</vt:lpstr>
      <vt:lpstr>Calibri</vt:lpstr>
      <vt:lpstr>Trebuchet MS</vt:lpstr>
      <vt:lpstr>Wingdings</vt:lpstr>
      <vt:lpstr>Wingdings 3</vt:lpstr>
      <vt:lpstr>Facet</vt:lpstr>
      <vt:lpstr>Multi-Stakeholder Workshop on the United Nations Convention against Corruption and its Review Mechanism</vt:lpstr>
      <vt:lpstr>CIVIL SOCIETY PARTICIPATION IN THE UNCAC</vt:lpstr>
      <vt:lpstr>PowerPoint Presentation</vt:lpstr>
      <vt:lpstr>PowerPoint Presentation</vt:lpstr>
      <vt:lpstr>COUNTRY REVIEW STATUS</vt:lpstr>
      <vt:lpstr>COUNTRY REVIEW STATUS</vt:lpstr>
      <vt:lpstr>UNODC PROJECT GLOU68: ANTI-CORRUPTION COMPONENT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Society participation in the UNCAC review</dc:title>
  <dc:creator>Jenna Charlotte Therese Gerarde Marthe Philippe</dc:creator>
  <cp:lastModifiedBy>Malo Denouel</cp:lastModifiedBy>
  <cp:revision>166</cp:revision>
  <cp:lastPrinted>2016-09-19T14:40:58Z</cp:lastPrinted>
  <dcterms:created xsi:type="dcterms:W3CDTF">2006-08-16T00:00:00Z</dcterms:created>
  <dcterms:modified xsi:type="dcterms:W3CDTF">2018-05-08T10:22:53Z</dcterms:modified>
</cp:coreProperties>
</file>