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</p:sldMasterIdLst>
  <p:notesMasterIdLst>
    <p:notesMasterId r:id="rId15"/>
  </p:notesMasterIdLst>
  <p:handoutMasterIdLst>
    <p:handoutMasterId r:id="rId16"/>
  </p:handoutMasterIdLst>
  <p:sldIdLst>
    <p:sldId id="271" r:id="rId3"/>
    <p:sldId id="296" r:id="rId4"/>
    <p:sldId id="298" r:id="rId5"/>
    <p:sldId id="297" r:id="rId6"/>
    <p:sldId id="285" r:id="rId7"/>
    <p:sldId id="281" r:id="rId8"/>
    <p:sldId id="295" r:id="rId9"/>
    <p:sldId id="282" r:id="rId10"/>
    <p:sldId id="283" r:id="rId11"/>
    <p:sldId id="292" r:id="rId12"/>
    <p:sldId id="293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5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E2"/>
    <a:srgbClr val="002C44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591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1920"/>
        <p:guide pos="5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C139-AD9E-DA47-80CB-CBC7E0BE66E4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34C3-330C-944D-A4BD-2C2D45D96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2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021D-ED58-5749-A2C1-A9EFEA84B5B4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B81B-317C-0249-98A8-A4CDC4F70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- cross-cutting issues:</a:t>
            </a:r>
            <a:r>
              <a:rPr lang="hu-HU" baseline="0" dirty="0" smtClean="0"/>
              <a:t> right to information, protection of whistleblowers, codes of conduct, integrity of the judiciary, fair business sector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5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- cross-cutting issues:</a:t>
            </a:r>
            <a:r>
              <a:rPr lang="hu-HU" baseline="0" dirty="0" smtClean="0"/>
              <a:t> right to information, protection of whistleblowers, codes of conduct, integrity of the judiciary, fair business sector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6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Photo: Flickr, USDA</a:t>
            </a:r>
            <a:r>
              <a:rPr lang="hu-HU" baseline="0" dirty="0" smtClean="0"/>
              <a:t> </a:t>
            </a:r>
            <a:r>
              <a:rPr lang="hu-HU" dirty="0" smtClean="0"/>
              <a:t>by Lance Cheung.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0B81B-317C-0249-98A8-A4CDC4F706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0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MAIN</a:t>
            </a:r>
            <a:br>
              <a:rPr lang="ga-IE" dirty="0" smtClean="0"/>
            </a:br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SECTION SUB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pic>
        <p:nvPicPr>
          <p:cNvPr id="5" name="Picture 4" descr="ti-A3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1022" y="547533"/>
            <a:ext cx="2493378" cy="595467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0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pic>
        <p:nvPicPr>
          <p:cNvPr id="5" name="Picture 4" descr="ti-A3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1022" y="547533"/>
            <a:ext cx="2493378" cy="595467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-A3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2911" y="2998633"/>
            <a:ext cx="2493378" cy="59546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743200" y="4394200"/>
            <a:ext cx="34163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www.transparency.org</a:t>
            </a:r>
            <a:endParaRPr lang="en-US" sz="23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60600" y="4965700"/>
            <a:ext cx="438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0" i="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facebook.com/transparencyinternational</a:t>
            </a:r>
            <a:endParaRPr lang="en-US" sz="1500" b="0" i="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n-US" sz="1500" b="0" i="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twitter.com</a:t>
            </a:r>
            <a:r>
              <a:rPr lang="en-US" sz="1500" b="0" i="0" dirty="0" smtClean="0">
                <a:solidFill>
                  <a:schemeClr val="bg1"/>
                </a:solidFill>
                <a:latin typeface="Arial Narrow"/>
                <a:cs typeface="Arial Narrow"/>
              </a:rPr>
              <a:t>/anticorruption </a:t>
            </a:r>
          </a:p>
          <a:p>
            <a:pPr algn="ctr"/>
            <a:r>
              <a:rPr lang="en-US" sz="1500" b="0" i="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blog.transparency.org</a:t>
            </a:r>
            <a:r>
              <a:rPr lang="en-US" sz="1500" b="0" i="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endParaRPr lang="en-US" sz="1500" b="0" i="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97100" y="5816600"/>
            <a:ext cx="4508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0" i="0" dirty="0" smtClean="0">
                <a:solidFill>
                  <a:schemeClr val="bg1"/>
                </a:solidFill>
                <a:latin typeface="Arial Narrow"/>
                <a:cs typeface="Arial Narrow"/>
              </a:rPr>
              <a:t>© 2013 Transparency International. All rights reserved.</a:t>
            </a:r>
            <a:endParaRPr lang="en-US" sz="1500" b="0" i="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0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oter-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00800"/>
            <a:ext cx="9180000" cy="475774"/>
          </a:xfrm>
          <a:prstGeom prst="rect">
            <a:avLst/>
          </a:prstGeom>
        </p:spPr>
      </p:pic>
      <p:pic>
        <p:nvPicPr>
          <p:cNvPr id="4" name="Picture 3" descr="TI-symbo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600" y="0"/>
            <a:ext cx="1645810" cy="14751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rgbClr val="00ABE2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uncaccoalition.org/resources/advocacy/developing-an-advocacy-plan-a-step-by-step-guide-transparency-international.pdf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839318"/>
            <a:ext cx="7848872" cy="1960365"/>
          </a:xfrm>
        </p:spPr>
        <p:txBody>
          <a:bodyPr/>
          <a:lstStyle/>
          <a:p>
            <a:r>
              <a:rPr lang="en-US" sz="4400" dirty="0" smtClean="0"/>
              <a:t>PARTICIPATI</a:t>
            </a:r>
            <a:r>
              <a:rPr lang="hu-HU" sz="4400" dirty="0" smtClean="0"/>
              <a:t>ng in, reporting on</a:t>
            </a:r>
            <a:r>
              <a:rPr lang="en-US" sz="4400" dirty="0" smtClean="0"/>
              <a:t> </a:t>
            </a:r>
            <a:r>
              <a:rPr lang="hu-HU" sz="4400" dirty="0" smtClean="0"/>
              <a:t>and conducting advocacy</a:t>
            </a:r>
            <a:r>
              <a:rPr lang="en-US" sz="4400" dirty="0" smtClean="0"/>
              <a:t> </a:t>
            </a:r>
            <a:r>
              <a:rPr lang="hu-HU" sz="4400" dirty="0" smtClean="0"/>
              <a:t>around </a:t>
            </a:r>
            <a:r>
              <a:rPr lang="en-US" sz="4400" dirty="0" smtClean="0"/>
              <a:t>the</a:t>
            </a:r>
            <a:r>
              <a:rPr lang="hu-HU" sz="4400" dirty="0" smtClean="0"/>
              <a:t> </a:t>
            </a:r>
            <a:r>
              <a:rPr lang="en-US" sz="4400" dirty="0" smtClean="0"/>
              <a:t>review process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55400"/>
            <a:ext cx="7543800" cy="326158"/>
          </a:xfrm>
          <a:ln>
            <a:noFill/>
          </a:ln>
        </p:spPr>
        <p:txBody>
          <a:bodyPr/>
          <a:lstStyle/>
          <a:p>
            <a:r>
              <a:rPr lang="hu-HU" sz="2800" dirty="0" smtClean="0"/>
              <a:t>Ádám földes</a:t>
            </a:r>
            <a:r>
              <a:rPr lang="en-US" sz="2800" dirty="0" smtClean="0"/>
              <a:t> – transparency international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3568" y="5775920"/>
            <a:ext cx="7543800" cy="533400"/>
          </a:xfrm>
        </p:spPr>
        <p:txBody>
          <a:bodyPr/>
          <a:lstStyle/>
          <a:p>
            <a:r>
              <a:rPr lang="hu-HU" sz="2000" dirty="0" smtClean="0"/>
              <a:t>Saly, Senegal</a:t>
            </a:r>
            <a:r>
              <a:rPr lang="en-US" sz="2000" dirty="0" smtClean="0"/>
              <a:t>, </a:t>
            </a:r>
            <a:r>
              <a:rPr lang="hu-HU" sz="2000" dirty="0" smtClean="0"/>
              <a:t>11 May 2018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Email: </a:t>
            </a:r>
            <a:r>
              <a:rPr lang="hu-HU" sz="2000" dirty="0" smtClean="0"/>
              <a:t>afoldes</a:t>
            </a:r>
            <a:r>
              <a:rPr lang="en-US" sz="2000" dirty="0" smtClean="0"/>
              <a:t>@transparency.org</a:t>
            </a:r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5013176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3568" y="5635848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i-A3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620688"/>
            <a:ext cx="2592288" cy="61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>
          <a:xfrm>
            <a:off x="4139952" y="1628800"/>
            <a:ext cx="4200920" cy="4315916"/>
          </a:xfrm>
        </p:spPr>
        <p:txBody>
          <a:bodyPr/>
          <a:lstStyle/>
          <a:p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Full 1</a:t>
            </a:r>
            <a:r>
              <a:rPr lang="en-GB" sz="1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cycle reports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published by</a:t>
            </a:r>
          </a:p>
          <a:p>
            <a:pPr lvl="0"/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Niger, Nigeria, Malawi</a:t>
            </a:r>
          </a:p>
          <a:p>
            <a:pPr lvl="0"/>
            <a:endParaRPr lang="hu-HU" sz="1600" b="1" dirty="0" smtClean="0">
              <a:solidFill>
                <a:schemeClr val="tx1"/>
              </a:solidFill>
            </a:endParaRPr>
          </a:p>
          <a:p>
            <a:pPr lvl="0"/>
            <a:endParaRPr lang="en-GB" sz="1600" b="1" dirty="0" smtClean="0">
              <a:solidFill>
                <a:schemeClr val="tx1"/>
              </a:solidFill>
            </a:endParaRPr>
          </a:p>
          <a:p>
            <a:pPr lvl="0">
              <a:buSzPct val="100000"/>
            </a:pP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 published yet by</a:t>
            </a:r>
            <a:r>
              <a:rPr lang="hu-H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u-H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800" b="1" dirty="0" smtClean="0">
                <a:solidFill>
                  <a:srgbClr val="FFFFFE">
                    <a:lumMod val="10000"/>
                  </a:srgbClr>
                </a:solidFill>
              </a:rPr>
              <a:t>Benin</a:t>
            </a:r>
            <a:r>
              <a:rPr lang="hu-HU" sz="1800" b="1" dirty="0" smtClean="0">
                <a:solidFill>
                  <a:srgbClr val="FFFFFE">
                    <a:lumMod val="10000"/>
                  </a:srgbClr>
                </a:solidFill>
              </a:rPr>
              <a:t>, </a:t>
            </a:r>
            <a:r>
              <a:rPr lang="en-GB" sz="1800" b="1" dirty="0">
                <a:solidFill>
                  <a:srgbClr val="FFFFFE">
                    <a:lumMod val="10000"/>
                  </a:srgbClr>
                </a:solidFill>
              </a:rPr>
              <a:t>Côte </a:t>
            </a:r>
            <a:r>
              <a:rPr lang="en-GB" sz="1800" b="1" dirty="0" smtClean="0">
                <a:solidFill>
                  <a:srgbClr val="FFFFFE">
                    <a:lumMod val="10000"/>
                  </a:srgbClr>
                </a:solidFill>
              </a:rPr>
              <a:t>d’Ivoire</a:t>
            </a:r>
            <a:r>
              <a:rPr lang="hu-HU" sz="1800" b="1" dirty="0" smtClean="0">
                <a:solidFill>
                  <a:srgbClr val="FFFFFE">
                    <a:lumMod val="10000"/>
                  </a:srgbClr>
                </a:solidFill>
              </a:rPr>
              <a:t>, </a:t>
            </a:r>
            <a:r>
              <a:rPr lang="en-GB" sz="1800" b="1" dirty="0">
                <a:solidFill>
                  <a:srgbClr val="FFFFFE">
                    <a:lumMod val="10000"/>
                  </a:srgbClr>
                </a:solidFill>
              </a:rPr>
              <a:t>Gabon</a:t>
            </a:r>
            <a:r>
              <a:rPr lang="hu-HU" sz="1800" b="1" dirty="0">
                <a:solidFill>
                  <a:srgbClr val="FFFFFE">
                    <a:lumMod val="10000"/>
                  </a:srgbClr>
                </a:solidFill>
              </a:rPr>
              <a:t>, </a:t>
            </a:r>
            <a:r>
              <a:rPr lang="en-GB" sz="1800" b="1" dirty="0">
                <a:solidFill>
                  <a:srgbClr val="FFFFFE">
                    <a:lumMod val="10000"/>
                  </a:srgbClr>
                </a:solidFill>
              </a:rPr>
              <a:t>Ghana</a:t>
            </a:r>
            <a:r>
              <a:rPr lang="hu-HU" sz="1800" b="1" dirty="0">
                <a:solidFill>
                  <a:srgbClr val="FFFFFE">
                    <a:lumMod val="10000"/>
                  </a:srgbClr>
                </a:solidFill>
              </a:rPr>
              <a:t>, </a:t>
            </a:r>
            <a:r>
              <a:rPr lang="en-GB" sz="1800" b="1" dirty="0">
                <a:solidFill>
                  <a:srgbClr val="FFFFFE">
                    <a:lumMod val="10000"/>
                  </a:srgbClr>
                </a:solidFill>
              </a:rPr>
              <a:t>Liberia</a:t>
            </a:r>
            <a:r>
              <a:rPr lang="hu-HU" sz="1800" b="1" dirty="0">
                <a:solidFill>
                  <a:srgbClr val="FFFFFE">
                    <a:lumMod val="10000"/>
                  </a:srgbClr>
                </a:solidFill>
              </a:rPr>
              <a:t>, </a:t>
            </a:r>
            <a:r>
              <a:rPr lang="en-GB" sz="1800" b="1" dirty="0" smtClean="0">
                <a:solidFill>
                  <a:srgbClr val="FFFFFE">
                    <a:lumMod val="10000"/>
                  </a:srgbClr>
                </a:solidFill>
              </a:rPr>
              <a:t>Mali</a:t>
            </a:r>
            <a:r>
              <a:rPr lang="hu-HU" sz="1800" b="1" dirty="0">
                <a:solidFill>
                  <a:srgbClr val="FFFFFE">
                    <a:lumMod val="10000"/>
                  </a:srgbClr>
                </a:solidFill>
              </a:rPr>
              <a:t>, </a:t>
            </a:r>
            <a:r>
              <a:rPr lang="en-GB" sz="1800" b="1" dirty="0" smtClean="0">
                <a:solidFill>
                  <a:srgbClr val="FFFFFE">
                    <a:lumMod val="10000"/>
                  </a:srgbClr>
                </a:solidFill>
              </a:rPr>
              <a:t>Senegal</a:t>
            </a:r>
            <a:r>
              <a:rPr lang="hu-HU" sz="1800" b="1" dirty="0" smtClean="0">
                <a:solidFill>
                  <a:srgbClr val="FFFFFE">
                    <a:lumMod val="10000"/>
                  </a:srgbClr>
                </a:solidFill>
              </a:rPr>
              <a:t>,</a:t>
            </a:r>
            <a:r>
              <a:rPr lang="en-GB" sz="1800" b="1" dirty="0" smtClean="0">
                <a:solidFill>
                  <a:srgbClr val="FFFFFE">
                    <a:lumMod val="10000"/>
                  </a:srgbClr>
                </a:solidFill>
              </a:rPr>
              <a:t>Togo</a:t>
            </a:r>
            <a:endParaRPr lang="hu-H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u-H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u-H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 </a:t>
            </a:r>
            <a:r>
              <a:rPr lang="hu-H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ready with </a:t>
            </a:r>
            <a:r>
              <a:rPr lang="hu-H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executive summary / 1st cycle yet</a:t>
            </a:r>
          </a:p>
          <a:p>
            <a:r>
              <a:rPr lang="hu-HU" sz="1800" b="1" dirty="0">
                <a:solidFill>
                  <a:schemeClr val="bg1">
                    <a:lumMod val="10000"/>
                  </a:schemeClr>
                </a:solidFill>
              </a:rPr>
              <a:t>Comoros, Congo 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Brazzaville, </a:t>
            </a:r>
            <a:r>
              <a:rPr lang="en-GB" sz="1800" b="1" dirty="0">
                <a:solidFill>
                  <a:srgbClr val="FFFFFE">
                    <a:lumMod val="10000"/>
                  </a:srgbClr>
                </a:solidFill>
              </a:rPr>
              <a:t>Democratic Republic of Congo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South Sudan</a:t>
            </a:r>
            <a:endParaRPr lang="en-GB" sz="1800" b="1" dirty="0">
              <a:solidFill>
                <a:schemeClr val="bg1">
                  <a:lumMod val="10000"/>
                </a:schemeClr>
              </a:solidFill>
            </a:endParaRPr>
          </a:p>
          <a:p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1050" y="1664111"/>
            <a:ext cx="3189310" cy="756777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Self-assessments published by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1800" b="1" dirty="0">
                <a:solidFill>
                  <a:schemeClr val="bg1">
                    <a:lumMod val="10000"/>
                  </a:schemeClr>
                </a:solidFill>
              </a:rPr>
              <a:t>Nigeria 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(also in 2nd cycle)</a:t>
            </a:r>
            <a:endParaRPr lang="en-GB" sz="1800" b="1" dirty="0">
              <a:solidFill>
                <a:schemeClr val="bg1">
                  <a:lumMod val="1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2286059"/>
            <a:ext cx="3240360" cy="3960440"/>
          </a:xfrm>
        </p:spPr>
        <p:txBody>
          <a:bodyPr/>
          <a:lstStyle/>
          <a:p>
            <a:endParaRPr lang="en-GB" sz="2000" dirty="0"/>
          </a:p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published by</a:t>
            </a:r>
            <a:endParaRPr lang="hu-H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Benin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err="1" smtClean="0">
                <a:solidFill>
                  <a:schemeClr val="bg1">
                    <a:lumMod val="10000"/>
                  </a:schemeClr>
                </a:solidFill>
              </a:rPr>
              <a:t>Comor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o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s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Congo Brazzaville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Côte d’Ivoire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Democratic </a:t>
            </a:r>
            <a:r>
              <a:rPr lang="en-GB" sz="1800" b="1" dirty="0">
                <a:solidFill>
                  <a:schemeClr val="bg1">
                    <a:lumMod val="10000"/>
                  </a:schemeClr>
                </a:solidFill>
              </a:rPr>
              <a:t>Republic of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Congo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Gabon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Ghana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Liberia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Malawi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Mali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Niger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Senegal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South Sudan</a:t>
            </a:r>
            <a:r>
              <a:rPr lang="hu-HU" sz="18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GB" sz="1800" b="1" dirty="0" smtClean="0">
                <a:solidFill>
                  <a:schemeClr val="bg1">
                    <a:lumMod val="10000"/>
                  </a:schemeClr>
                </a:solidFill>
              </a:rPr>
              <a:t>Togo</a:t>
            </a:r>
            <a:endParaRPr lang="en-GB" sz="1800" b="1" dirty="0">
              <a:solidFill>
                <a:schemeClr val="bg1">
                  <a:lumMod val="10000"/>
                </a:schemeClr>
              </a:solidFill>
            </a:endParaRPr>
          </a:p>
          <a:p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3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Publication of FULL REVIEW REPORTS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5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6"/>
          </p:nvPr>
        </p:nvSpPr>
        <p:spPr>
          <a:xfrm>
            <a:off x="5652120" y="1556792"/>
            <a:ext cx="2930400" cy="4255200"/>
          </a:xfrm>
        </p:spPr>
      </p:sp>
      <p:sp>
        <p:nvSpPr>
          <p:cNvPr id="3" name="Text Placeholder 2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2133600"/>
            <a:ext cx="6912320" cy="3022600"/>
          </a:xfrm>
        </p:spPr>
        <p:txBody>
          <a:bodyPr/>
          <a:lstStyle/>
          <a:p>
            <a:r>
              <a:rPr lang="en-GB" sz="7200" dirty="0" smtClean="0"/>
              <a:t>		What’s your 				experience?</a:t>
            </a:r>
            <a:endParaRPr lang="en-GB" sz="7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2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Content Placeholder 9"/>
          <p:cNvSpPr txBox="1">
            <a:spLocks/>
          </p:cNvSpPr>
          <p:nvPr/>
        </p:nvSpPr>
        <p:spPr>
          <a:xfrm>
            <a:off x="251520" y="4221088"/>
            <a:ext cx="8640960" cy="19940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750"/>
              </a:spcAft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Arial Narrow Bold"/>
                <a:cs typeface="Arial Narrow Bold"/>
              </a:rPr>
              <a:t>www.transparency.org</a:t>
            </a:r>
            <a:endParaRPr lang="en-US" sz="2000" dirty="0" smtClean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r>
              <a:rPr lang="en-US" sz="1500" dirty="0" smtClean="0">
                <a:solidFill>
                  <a:schemeClr val="bg1"/>
                </a:solidFill>
                <a:latin typeface="Arial Narrow Bold"/>
                <a:cs typeface="Arial Narrow Bold"/>
              </a:rPr>
              <a:t>facebook.com/</a:t>
            </a:r>
            <a:r>
              <a:rPr lang="en-US" sz="1500" dirty="0" err="1" smtClean="0">
                <a:solidFill>
                  <a:schemeClr val="bg1"/>
                </a:solidFill>
                <a:latin typeface="Arial Narrow Bold"/>
                <a:cs typeface="Arial Narrow Bold"/>
              </a:rPr>
              <a:t>transparencyinternational</a:t>
            </a:r>
            <a:endParaRPr lang="en-US" sz="1500" dirty="0" smtClean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r>
              <a:rPr lang="en-US" sz="1500" dirty="0" err="1">
                <a:solidFill>
                  <a:schemeClr val="bg1"/>
                </a:solidFill>
                <a:latin typeface="Arial Narrow Bold"/>
                <a:cs typeface="Arial Narrow Bold"/>
              </a:rPr>
              <a:t>t</a:t>
            </a:r>
            <a:r>
              <a:rPr lang="en-US" sz="1500" dirty="0" err="1" smtClean="0">
                <a:solidFill>
                  <a:schemeClr val="bg1"/>
                </a:solidFill>
                <a:latin typeface="Arial Narrow Bold"/>
                <a:cs typeface="Arial Narrow Bold"/>
              </a:rPr>
              <a:t>witter.com</a:t>
            </a:r>
            <a:r>
              <a:rPr lang="en-US" sz="1500" dirty="0" smtClean="0">
                <a:solidFill>
                  <a:schemeClr val="bg1"/>
                </a:solidFill>
                <a:latin typeface="Arial Narrow Bold"/>
                <a:cs typeface="Arial Narrow Bold"/>
              </a:rPr>
              <a:t>/anticorruption</a:t>
            </a:r>
            <a:endParaRPr lang="en-US" sz="15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r>
              <a:rPr lang="en-US" sz="1500" dirty="0" err="1" smtClean="0">
                <a:solidFill>
                  <a:schemeClr val="bg1"/>
                </a:solidFill>
                <a:latin typeface="Arial Narrow Bold"/>
                <a:cs typeface="Arial Narrow Bold"/>
              </a:rPr>
              <a:t>blog.transparency.org</a:t>
            </a:r>
            <a:endParaRPr lang="en-US" sz="15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spcBef>
                <a:spcPts val="1488"/>
              </a:spcBef>
              <a:buNone/>
            </a:pPr>
            <a:r>
              <a:rPr lang="en-US" sz="1200" dirty="0" smtClean="0">
                <a:solidFill>
                  <a:schemeClr val="bg1"/>
                </a:solidFill>
                <a:latin typeface="Arial Narrow Bold"/>
                <a:cs typeface="Arial Narrow Bold"/>
              </a:rPr>
              <a:t>© 201</a:t>
            </a:r>
            <a:r>
              <a:rPr lang="hu-HU" sz="1200" dirty="0" smtClean="0">
                <a:solidFill>
                  <a:schemeClr val="bg1"/>
                </a:solidFill>
                <a:latin typeface="Arial Narrow Bold"/>
                <a:cs typeface="Arial Narrow Bold"/>
              </a:rPr>
              <a:t>8</a:t>
            </a:r>
            <a:r>
              <a:rPr lang="en-US" sz="1200" dirty="0" smtClean="0">
                <a:solidFill>
                  <a:schemeClr val="bg1"/>
                </a:solidFill>
                <a:latin typeface="Arial Narrow Bold"/>
                <a:cs typeface="Arial Narrow Bold"/>
              </a:rPr>
              <a:t> Transparency International. All rights reserved.</a:t>
            </a:r>
            <a:endParaRPr lang="en-US" sz="12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endParaRPr lang="en-US" sz="1500" dirty="0">
              <a:solidFill>
                <a:schemeClr val="bg1"/>
              </a:solidFill>
              <a:latin typeface="Arial Narrow Bold"/>
              <a:cs typeface="Arial Narrow Bold"/>
            </a:endParaRPr>
          </a:p>
        </p:txBody>
      </p:sp>
      <p:pic>
        <p:nvPicPr>
          <p:cNvPr id="3" name="Picture 2" descr="ti-A3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648" y="3097978"/>
            <a:ext cx="2592288" cy="61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3568" y="3212976"/>
            <a:ext cx="7912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cap="all" dirty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Why is the UNCAC review useful for me?</a:t>
            </a:r>
            <a:endParaRPr lang="en-GB" sz="3200" cap="all" dirty="0">
              <a:solidFill>
                <a:srgbClr val="00ABE2"/>
              </a:solidFill>
              <a:latin typeface="Arial Narrow Bold"/>
              <a:ea typeface="+mj-ea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39612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3568" y="3212976"/>
            <a:ext cx="71043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cap="all" dirty="0" smtClean="0">
                <a:solidFill>
                  <a:srgbClr val="00ABE2"/>
                </a:solidFill>
                <a:latin typeface="Arial Narrow Bold"/>
                <a:ea typeface="+mj-ea"/>
                <a:cs typeface="Arial Narrow Bold"/>
              </a:rPr>
              <a:t>OK, but how to put it into practice?</a:t>
            </a:r>
            <a:endParaRPr lang="en-GB" sz="3200" cap="all" dirty="0">
              <a:solidFill>
                <a:srgbClr val="00ABE2"/>
              </a:solidFill>
              <a:latin typeface="Arial Narrow Bold"/>
              <a:ea typeface="+mj-ea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34979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6"/>
          </p:nvPr>
        </p:nvSpPr>
        <p:spPr/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1772816"/>
            <a:ext cx="4921000" cy="36004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Calibri" panose="020F0502020204030204" pitchFamily="34" charset="0"/>
              </a:rPr>
              <a:t>Picking a winning issue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Calibri" panose="020F0502020204030204" pitchFamily="34" charset="0"/>
              </a:rPr>
              <a:t>Problem tree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Calibri" panose="020F0502020204030204" pitchFamily="34" charset="0"/>
              </a:rPr>
              <a:t>Solution tree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Calibri" panose="020F0502020204030204" pitchFamily="34" charset="0"/>
              </a:rPr>
              <a:t>Stake-holder analysis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Calibri" panose="020F0502020204030204" pitchFamily="34" charset="0"/>
              </a:rPr>
              <a:t>Actions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Calibri" panose="020F0502020204030204" pitchFamily="34" charset="0"/>
              </a:rPr>
              <a:t>Risk analysis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800" b="1" dirty="0" smtClean="0">
                <a:latin typeface="Calibri" panose="020F0502020204030204" pitchFamily="34" charset="0"/>
              </a:rPr>
              <a:t>Resources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0000" y="571500"/>
            <a:ext cx="6984328" cy="795338"/>
          </a:xfrm>
        </p:spPr>
        <p:txBody>
          <a:bodyPr>
            <a:normAutofit/>
          </a:bodyPr>
          <a:lstStyle/>
          <a:p>
            <a:r>
              <a:rPr lang="hu-HU" dirty="0"/>
              <a:t>Advocacy plan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5511959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D</a:t>
            </a:r>
            <a:r>
              <a:rPr lang="en-US" i="1" dirty="0" err="1" smtClean="0"/>
              <a:t>eveloping</a:t>
            </a:r>
            <a:r>
              <a:rPr lang="en-US" i="1" dirty="0" smtClean="0"/>
              <a:t> </a:t>
            </a:r>
            <a:r>
              <a:rPr lang="en-US" i="1" dirty="0"/>
              <a:t>an </a:t>
            </a:r>
            <a:r>
              <a:rPr lang="en-US" i="1" dirty="0" smtClean="0"/>
              <a:t>anti-corruption</a:t>
            </a:r>
            <a:r>
              <a:rPr lang="hu-HU" i="1" dirty="0" smtClean="0"/>
              <a:t> </a:t>
            </a:r>
            <a:r>
              <a:rPr lang="en-US" i="1" dirty="0" smtClean="0"/>
              <a:t>advocacy plan</a:t>
            </a:r>
            <a:r>
              <a:rPr lang="hu-HU" i="1" dirty="0" smtClean="0"/>
              <a:t> - </a:t>
            </a:r>
            <a:r>
              <a:rPr lang="en-US" i="1" dirty="0" smtClean="0"/>
              <a:t>a step-b</a:t>
            </a:r>
            <a:r>
              <a:rPr lang="hu-HU" i="1" dirty="0" smtClean="0"/>
              <a:t>y</a:t>
            </a:r>
            <a:r>
              <a:rPr lang="en-US" i="1" dirty="0" smtClean="0"/>
              <a:t>-step guide</a:t>
            </a:r>
            <a:r>
              <a:rPr lang="hu-HU" i="1" dirty="0" smtClean="0"/>
              <a:t>:</a:t>
            </a:r>
            <a:endParaRPr lang="hu-HU" sz="1400" i="1" dirty="0" smtClean="0">
              <a:latin typeface="Calibri" panose="020F0502020204030204" pitchFamily="34" charset="0"/>
              <a:hlinkClick r:id="rId2"/>
            </a:endParaRPr>
          </a:p>
          <a:p>
            <a:r>
              <a:rPr lang="en-GB" sz="1400" dirty="0" smtClean="0">
                <a:latin typeface="Calibri" panose="020F0502020204030204" pitchFamily="34" charset="0"/>
                <a:hlinkClick r:id="rId2"/>
              </a:rPr>
              <a:t>http://uncaccoalition.org/resources/advocacy/developing-an-advocacy-plan-a-step-by-step-guide-transparency-international.pdf</a:t>
            </a:r>
            <a:r>
              <a:rPr lang="hu-HU" sz="1400" dirty="0" smtClean="0">
                <a:latin typeface="Calibri" panose="020F0502020204030204" pitchFamily="34" charset="0"/>
              </a:rPr>
              <a:t> </a:t>
            </a:r>
            <a:endParaRPr lang="en-GB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WHY GET INVOLVED?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39552" y="2276872"/>
            <a:ext cx="7416376" cy="273531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Calibri" pitchFamily="34" charset="0"/>
              </a:rPr>
              <a:t>Build </a:t>
            </a:r>
            <a:r>
              <a:rPr lang="en-US" sz="2600" b="1" dirty="0">
                <a:latin typeface="Calibri" pitchFamily="34" charset="0"/>
              </a:rPr>
              <a:t>public awareness</a:t>
            </a:r>
            <a:r>
              <a:rPr lang="en-US" sz="2600" dirty="0">
                <a:latin typeface="Calibri" pitchFamily="34" charset="0"/>
              </a:rPr>
              <a:t> of UNCAC obligations</a:t>
            </a:r>
            <a:endParaRPr lang="en-US" sz="2600" b="1" dirty="0"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>
                <a:latin typeface="Calibri" pitchFamily="34" charset="0"/>
              </a:rPr>
              <a:t>Communicate expectations</a:t>
            </a:r>
            <a:r>
              <a:rPr lang="en-US" sz="2600" dirty="0">
                <a:latin typeface="Calibri" pitchFamily="34" charset="0"/>
              </a:rPr>
              <a:t> about performance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>
                <a:latin typeface="Calibri" pitchFamily="34" charset="0"/>
              </a:rPr>
              <a:t>Enhance</a:t>
            </a:r>
            <a:r>
              <a:rPr lang="en-US" sz="2600" dirty="0">
                <a:latin typeface="Calibri" pitchFamily="34" charset="0"/>
              </a:rPr>
              <a:t> accuracy of assessment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>
                <a:latin typeface="Calibri" pitchFamily="34" charset="0"/>
              </a:rPr>
              <a:t>Demonstrate</a:t>
            </a:r>
            <a:r>
              <a:rPr lang="en-US" sz="2600" dirty="0">
                <a:latin typeface="Calibri" pitchFamily="34" charset="0"/>
              </a:rPr>
              <a:t> role of civil society in anti-corruption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1" dirty="0">
                <a:latin typeface="Calibri" pitchFamily="34" charset="0"/>
              </a:rPr>
              <a:t>Use official platform</a:t>
            </a:r>
            <a:r>
              <a:rPr lang="en-US" sz="2600" dirty="0">
                <a:latin typeface="Calibri" pitchFamily="34" charset="0"/>
              </a:rPr>
              <a:t> for outreach to</a:t>
            </a:r>
          </a:p>
          <a:p>
            <a:pPr marL="876300" lvl="1" indent="-40005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itchFamily="34" charset="0"/>
              </a:rPr>
              <a:t>Government</a:t>
            </a:r>
          </a:p>
          <a:p>
            <a:pPr marL="876300" lvl="1" indent="-40005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itchFamily="34" charset="0"/>
              </a:rPr>
              <a:t>National public</a:t>
            </a:r>
          </a:p>
          <a:p>
            <a:pPr marL="876300" lvl="1" indent="-40005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itchFamily="34" charset="0"/>
              </a:rPr>
              <a:t>International community</a:t>
            </a:r>
            <a:endParaRPr lang="en-US" sz="2200" dirty="0"/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r>
              <a:rPr lang="hu-HU" dirty="0" smtClean="0"/>
              <a:t> of cso</a:t>
            </a:r>
            <a:r>
              <a:rPr lang="hu-HU" cap="none" dirty="0" smtClean="0"/>
              <a:t>s IN THE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WHEN CAN CSO</a:t>
            </a:r>
            <a:r>
              <a:rPr lang="hu-HU" b="1" dirty="0" smtClean="0"/>
              <a:t>s</a:t>
            </a:r>
            <a:r>
              <a:rPr lang="en-GB" b="1" dirty="0" smtClean="0"/>
              <a:t> GET INVOLVED?</a:t>
            </a:r>
            <a:endParaRPr lang="en-GB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  <a:latin typeface="Calibri" pitchFamily="34" charset="0"/>
              </a:rPr>
              <a:t/>
            </a:r>
            <a:br>
              <a:rPr lang="en-US" sz="3600" b="1" dirty="0" smtClean="0">
                <a:solidFill>
                  <a:schemeClr val="hlink"/>
                </a:solidFill>
                <a:latin typeface="Calibri" pitchFamily="34" charset="0"/>
              </a:rPr>
            </a:br>
            <a:r>
              <a:rPr lang="en-US" sz="3600" b="1" dirty="0" smtClean="0">
                <a:solidFill>
                  <a:schemeClr val="hlink"/>
                </a:solidFill>
                <a:latin typeface="Calibri" pitchFamily="34" charset="0"/>
              </a:rPr>
              <a:t>STAGES &amp; entry points </a:t>
            </a:r>
            <a:r>
              <a:rPr lang="en-US" sz="3600" b="1" dirty="0">
                <a:solidFill>
                  <a:schemeClr val="hlink"/>
                </a:solidFill>
                <a:latin typeface="Calibri" pitchFamily="34" charset="0"/>
              </a:rPr>
              <a:t/>
            </a:r>
            <a:br>
              <a:rPr lang="en-US" sz="3600" b="1" dirty="0">
                <a:solidFill>
                  <a:schemeClr val="hlink"/>
                </a:solidFill>
                <a:latin typeface="Calibri" pitchFamily="34" charset="0"/>
              </a:rPr>
            </a:b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7190549" cy="32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WHEN CAN </a:t>
            </a:r>
            <a:r>
              <a:rPr lang="en-GB" b="1" dirty="0" smtClean="0"/>
              <a:t>CSO</a:t>
            </a:r>
            <a:r>
              <a:rPr lang="hu-HU" b="1" dirty="0" smtClean="0"/>
              <a:t>s</a:t>
            </a:r>
            <a:r>
              <a:rPr lang="en-GB" b="1" dirty="0" smtClean="0"/>
              <a:t> </a:t>
            </a:r>
            <a:r>
              <a:rPr lang="en-GB" b="1" dirty="0" smtClean="0"/>
              <a:t>GET INVOLVED?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-108520" y="2204864"/>
            <a:ext cx="8784976" cy="2848326"/>
          </a:xfrm>
        </p:spPr>
        <p:txBody>
          <a:bodyPr/>
          <a:lstStyle/>
          <a:p>
            <a:pPr marL="457200" lvl="1" indent="0">
              <a:spcAft>
                <a:spcPts val="0"/>
              </a:spcAft>
              <a:defRPr/>
            </a:pPr>
            <a:endParaRPr lang="en-GB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Self-assessment</a:t>
            </a:r>
            <a:r>
              <a:rPr lang="en-GB" sz="2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(input and publish)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Country visit </a:t>
            </a:r>
            <a:r>
              <a:rPr lang="en-GB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or otherwise review team assessment and CSO input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Publication</a:t>
            </a:r>
            <a:r>
              <a:rPr lang="en-GB" sz="2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of the review </a:t>
            </a:r>
            <a:r>
              <a:rPr lang="en-GB" sz="2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report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Follow-up</a:t>
            </a:r>
            <a:r>
              <a:rPr lang="en-GB" sz="2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to review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GB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1085850" lvl="1" indent="-342900">
              <a:buFont typeface="Wingdings" panose="05000000000000000000" pitchFamily="2" charset="2"/>
              <a:buChar char="§"/>
              <a:defRPr/>
            </a:pPr>
            <a:r>
              <a:rPr lang="en-GB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Transparency &amp; participation</a:t>
            </a:r>
            <a:r>
              <a:rPr lang="en-GB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All optional—but needed</a:t>
            </a:r>
            <a:endParaRPr lang="en-GB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  <a:latin typeface="Calibri" pitchFamily="34" charset="0"/>
              </a:rPr>
              <a:t/>
            </a:r>
            <a:br>
              <a:rPr lang="en-US" sz="3600" b="1" dirty="0" smtClean="0">
                <a:solidFill>
                  <a:schemeClr val="hlink"/>
                </a:solidFill>
                <a:latin typeface="Calibri" pitchFamily="34" charset="0"/>
              </a:rPr>
            </a:br>
            <a:r>
              <a:rPr lang="en-US" sz="3600" b="1" dirty="0" smtClean="0">
                <a:solidFill>
                  <a:schemeClr val="hlink"/>
                </a:solidFill>
                <a:latin typeface="Calibri" pitchFamily="34" charset="0"/>
              </a:rPr>
              <a:t>STAGES &amp; entry points </a:t>
            </a:r>
            <a:r>
              <a:rPr lang="en-US" sz="3600" b="1" dirty="0">
                <a:solidFill>
                  <a:schemeClr val="hlink"/>
                </a:solidFill>
                <a:latin typeface="Calibri" pitchFamily="34" charset="0"/>
              </a:rPr>
              <a:t/>
            </a:r>
            <a:br>
              <a:rPr lang="en-US" sz="3600" b="1" dirty="0">
                <a:solidFill>
                  <a:schemeClr val="hlink"/>
                </a:solidFill>
                <a:latin typeface="Calibri" pitchFamily="34" charset="0"/>
              </a:rPr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739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WHAT SUBJECT MATTER?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2348880"/>
            <a:ext cx="5472160" cy="28073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 smtClean="0"/>
              <a:t>Process issues: Advocate &amp; monitor</a:t>
            </a:r>
            <a:endParaRPr lang="en-US" sz="1400" dirty="0" smtClean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dirty="0" smtClean="0"/>
              <a:t>Transparency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dirty="0" smtClean="0"/>
              <a:t>CSO participation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dirty="0" smtClean="0"/>
              <a:t>Content issues: Monitor &amp; advocate</a:t>
            </a:r>
            <a:endParaRPr lang="en-US" sz="1400" dirty="0" smtClean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dirty="0" smtClean="0"/>
              <a:t>Access to information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dirty="0" smtClean="0"/>
              <a:t>Implementation through laws and regulations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dirty="0" smtClean="0"/>
              <a:t>Application and enforcement of laws and regulations, </a:t>
            </a:r>
            <a:r>
              <a:rPr lang="en-US" sz="2000" b="1" dirty="0" smtClean="0"/>
              <a:t>including data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hlink"/>
                </a:solidFill>
                <a:latin typeface="Calibri" pitchFamily="34" charset="0"/>
              </a:rPr>
              <a:t>Areas for NGO involvement </a:t>
            </a:r>
            <a:endParaRPr lang="en-GB" dirty="0"/>
          </a:p>
        </p:txBody>
      </p:sp>
      <p:pic>
        <p:nvPicPr>
          <p:cNvPr id="4098" name="Picture 2" descr="https://blog.transparency.org/wp-content/uploads/2013/11/Flickr_Maria_Francesca_Avila_6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9"/>
          <a:stretch/>
        </p:blipFill>
        <p:spPr bwMode="auto">
          <a:xfrm>
            <a:off x="6142024" y="2348880"/>
            <a:ext cx="2665140" cy="18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80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WHAT TYPE OF INVOLVEMENT?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20"/>
          </p:nvPr>
        </p:nvSpPr>
        <p:spPr>
          <a:xfrm>
            <a:off x="540000" y="2133600"/>
            <a:ext cx="5184128" cy="3022600"/>
          </a:xfrm>
        </p:spPr>
        <p:txBody>
          <a:bodyPr/>
          <a:lstStyle/>
          <a:p>
            <a:pPr marL="876300" lvl="1" indent="-40005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libri" pitchFamily="34" charset="0"/>
              </a:rPr>
              <a:t>Advocate transparent &amp; inclusive process</a:t>
            </a:r>
            <a:r>
              <a:rPr lang="en-US" sz="2400" dirty="0" smtClean="0">
                <a:latin typeface="Calibri" pitchFamily="34" charset="0"/>
              </a:rPr>
              <a:t> –</a:t>
            </a:r>
            <a:r>
              <a:rPr lang="hu-HU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and monitor process</a:t>
            </a:r>
          </a:p>
          <a:p>
            <a:pPr marL="1276350" lvl="2" indent="-4000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itchFamily="34" charset="0"/>
              </a:rPr>
              <a:t>P</a:t>
            </a:r>
            <a:r>
              <a:rPr lang="en-US" sz="1600" dirty="0" smtClean="0">
                <a:latin typeface="Calibri" pitchFamily="34" charset="0"/>
              </a:rPr>
              <a:t>ublic information—need to know focal point &amp; timetable</a:t>
            </a:r>
          </a:p>
          <a:p>
            <a:pPr marL="1276350" lvl="2" indent="-4000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itchFamily="34" charset="0"/>
              </a:rPr>
              <a:t>Consultation</a:t>
            </a:r>
          </a:p>
          <a:p>
            <a:pPr marL="1276350" lvl="2" indent="-4000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itchFamily="34" charset="0"/>
              </a:rPr>
              <a:t>P</a:t>
            </a:r>
            <a:r>
              <a:rPr lang="en-US" sz="1600" dirty="0" smtClean="0">
                <a:latin typeface="Calibri" pitchFamily="34" charset="0"/>
              </a:rPr>
              <a:t>rompt publication of reports</a:t>
            </a:r>
          </a:p>
          <a:p>
            <a:pPr marL="876300" lvl="1" indent="-40005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libri" pitchFamily="34" charset="0"/>
              </a:rPr>
              <a:t>Prepare inputs </a:t>
            </a:r>
            <a:r>
              <a:rPr lang="en-US" sz="2400" dirty="0" smtClean="0">
                <a:latin typeface="Calibri" pitchFamily="34" charset="0"/>
              </a:rPr>
              <a:t>to the assessment including for review team</a:t>
            </a:r>
          </a:p>
          <a:p>
            <a:pPr marL="876300" lvl="1" indent="-400050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Calibri" pitchFamily="34" charset="0"/>
              </a:rPr>
              <a:t>Comment</a:t>
            </a:r>
            <a:r>
              <a:rPr lang="en-GB" sz="2400" dirty="0" smtClean="0">
                <a:latin typeface="Calibri" pitchFamily="34" charset="0"/>
              </a:rPr>
              <a:t> on process and results</a:t>
            </a:r>
          </a:p>
          <a:p>
            <a:pPr marL="876300" lvl="1" indent="-400050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Calibri" pitchFamily="34" charset="0"/>
              </a:rPr>
              <a:t>Contribute to &amp; comment </a:t>
            </a:r>
            <a:r>
              <a:rPr lang="en-GB" sz="2400" dirty="0" smtClean="0">
                <a:latin typeface="Calibri" pitchFamily="34" charset="0"/>
              </a:rPr>
              <a:t>on</a:t>
            </a:r>
            <a:r>
              <a:rPr lang="en-GB" sz="2400" b="1" dirty="0" smtClean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follow-up</a:t>
            </a:r>
            <a:endParaRPr lang="en-GB" sz="2400" dirty="0">
              <a:latin typeface="Calibri" pitchFamily="34" charset="0"/>
            </a:endParaRPr>
          </a:p>
          <a:p>
            <a:endParaRPr lang="en-GB" sz="18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Cso</a:t>
            </a:r>
            <a:r>
              <a:rPr lang="en-GB" dirty="0" smtClean="0"/>
              <a:t> monitoring &amp; advocacy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348880"/>
            <a:ext cx="2240531" cy="31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8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-presentation-template-2014">
  <a:themeElements>
    <a:clrScheme name="Transparency International">
      <a:dk1>
        <a:sysClr val="windowText" lastClr="000000"/>
      </a:dk1>
      <a:lt1>
        <a:sysClr val="window" lastClr="FFFFFF"/>
      </a:lt1>
      <a:dk2>
        <a:srgbClr val="0B0D11"/>
      </a:dk2>
      <a:lt2>
        <a:srgbClr val="DDDEDD"/>
      </a:lt2>
      <a:accent1>
        <a:srgbClr val="BFBFBF"/>
      </a:accent1>
      <a:accent2>
        <a:srgbClr val="595959"/>
      </a:accent2>
      <a:accent3>
        <a:srgbClr val="4F7689"/>
      </a:accent3>
      <a:accent4>
        <a:srgbClr val="60BCDF"/>
      </a:accent4>
      <a:accent5>
        <a:srgbClr val="009FEE"/>
      </a:accent5>
      <a:accent6>
        <a:srgbClr val="0076B1"/>
      </a:accent6>
      <a:hlink>
        <a:srgbClr val="009FEE"/>
      </a:hlink>
      <a:folHlink>
        <a:srgbClr val="009F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ti-presentation-template-2014.potx</Template>
  <TotalTime>2171</TotalTime>
  <Words>403</Words>
  <Application>Microsoft Office PowerPoint</Application>
  <PresentationFormat>On-screen Show (4:3)</PresentationFormat>
  <Paragraphs>84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Arial Narrow Bold</vt:lpstr>
      <vt:lpstr>Calibri</vt:lpstr>
      <vt:lpstr>Wingdings</vt:lpstr>
      <vt:lpstr>ti-presentation-template-2014</vt:lpstr>
      <vt:lpstr>Office Theme</vt:lpstr>
      <vt:lpstr>PARTICIPATIng in, reporting on and conducting advocacy around the review process</vt:lpstr>
      <vt:lpstr>PowerPoint Presentation</vt:lpstr>
      <vt:lpstr>PowerPoint Presentation</vt:lpstr>
      <vt:lpstr>Advocacy plan</vt:lpstr>
      <vt:lpstr>OBJECTIVES of csos IN THE REVIEW</vt:lpstr>
      <vt:lpstr> STAGES &amp; entry points  </vt:lpstr>
      <vt:lpstr> STAGES &amp; entry points  </vt:lpstr>
      <vt:lpstr>Areas for NGO involvement </vt:lpstr>
      <vt:lpstr>Cso monitoring &amp; advocacy</vt:lpstr>
      <vt:lpstr>Publication of FULL REVIEW REPORTS</vt:lpstr>
      <vt:lpstr>discussion</vt:lpstr>
      <vt:lpstr>PowerPoint Presentation</vt:lpstr>
    </vt:vector>
  </TitlesOfParts>
  <Company>bruc1e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charlie  brown</dc:creator>
  <cp:lastModifiedBy>Adam Foldes</cp:lastModifiedBy>
  <cp:revision>254</cp:revision>
  <dcterms:created xsi:type="dcterms:W3CDTF">2013-10-14T13:11:05Z</dcterms:created>
  <dcterms:modified xsi:type="dcterms:W3CDTF">2018-05-11T08:54:12Z</dcterms:modified>
</cp:coreProperties>
</file>