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</p:sldMasterIdLst>
  <p:notesMasterIdLst>
    <p:notesMasterId r:id="rId15"/>
  </p:notesMasterIdLst>
  <p:handoutMasterIdLst>
    <p:handoutMasterId r:id="rId16"/>
  </p:handoutMasterIdLst>
  <p:sldIdLst>
    <p:sldId id="271" r:id="rId3"/>
    <p:sldId id="296" r:id="rId4"/>
    <p:sldId id="298" r:id="rId5"/>
    <p:sldId id="297" r:id="rId6"/>
    <p:sldId id="285" r:id="rId7"/>
    <p:sldId id="281" r:id="rId8"/>
    <p:sldId id="295" r:id="rId9"/>
    <p:sldId id="282" r:id="rId10"/>
    <p:sldId id="283" r:id="rId11"/>
    <p:sldId id="292" r:id="rId12"/>
    <p:sldId id="293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5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E2"/>
    <a:srgbClr val="002C44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591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1920"/>
        <p:guide pos="5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C139-AD9E-DA47-80CB-CBC7E0BE66E4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34C3-330C-944D-A4BD-2C2D45D96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021D-ED58-5749-A2C1-A9EFEA84B5B4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B81B-317C-0249-98A8-A4CDC4F70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- cross-cutting issues:</a:t>
            </a:r>
            <a:r>
              <a:rPr lang="hu-HU" baseline="0" dirty="0" smtClean="0"/>
              <a:t> right to information, protection of whistleblowers, codes of conduct, integrity of the judiciary, fair business sector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- cross-cutting issues:</a:t>
            </a:r>
            <a:r>
              <a:rPr lang="hu-HU" baseline="0" dirty="0" smtClean="0"/>
              <a:t> right to information, protection of whistleblowers, codes of conduct, integrity of the judiciary, fair business sector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6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Photo: Flickr, USDA</a:t>
            </a:r>
            <a:r>
              <a:rPr lang="hu-HU" baseline="0" dirty="0" smtClean="0"/>
              <a:t> </a:t>
            </a:r>
            <a:r>
              <a:rPr lang="hu-HU" dirty="0" smtClean="0"/>
              <a:t>by Lance Cheung.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0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8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MAIN</a:t>
            </a:r>
            <a:br>
              <a:rPr lang="ga-IE" dirty="0" smtClean="0"/>
            </a:br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SECTION SUB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pic>
        <p:nvPicPr>
          <p:cNvPr id="5" name="Picture 4" descr="ti-A3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1022" y="547533"/>
            <a:ext cx="2493378" cy="595467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pic>
        <p:nvPicPr>
          <p:cNvPr id="5" name="Picture 4" descr="ti-A3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1022" y="547533"/>
            <a:ext cx="2493378" cy="595467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-A3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2911" y="2998633"/>
            <a:ext cx="2493378" cy="59546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743200" y="4394200"/>
            <a:ext cx="34163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www.transparency.org</a:t>
            </a:r>
            <a:endParaRPr lang="en-US" sz="23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60600" y="4965700"/>
            <a:ext cx="438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0" i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facebook.com/transparencyinternational</a:t>
            </a:r>
            <a:endParaRPr lang="en-US" sz="1500" b="0" i="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n-US" sz="1500" b="0" i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twitter.com</a:t>
            </a:r>
            <a:r>
              <a:rPr lang="en-US" sz="1500" b="0" i="0" dirty="0" smtClean="0">
                <a:solidFill>
                  <a:schemeClr val="bg1"/>
                </a:solidFill>
                <a:latin typeface="Arial Narrow"/>
                <a:cs typeface="Arial Narrow"/>
              </a:rPr>
              <a:t>/anticorruption </a:t>
            </a:r>
          </a:p>
          <a:p>
            <a:pPr algn="ctr"/>
            <a:r>
              <a:rPr lang="en-US" sz="1500" b="0" i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blog.transparency.org</a:t>
            </a:r>
            <a:r>
              <a:rPr lang="en-US" sz="1500" b="0" i="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endParaRPr lang="en-US" sz="1500" b="0" i="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97100" y="5816600"/>
            <a:ext cx="4508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0" i="0" dirty="0" smtClean="0">
                <a:solidFill>
                  <a:schemeClr val="bg1"/>
                </a:solidFill>
                <a:latin typeface="Arial Narrow"/>
                <a:cs typeface="Arial Narrow"/>
              </a:rPr>
              <a:t>© 2013 Transparency International. All rights reserved.</a:t>
            </a:r>
            <a:endParaRPr lang="en-US" sz="1500" b="0" i="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oter-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00800"/>
            <a:ext cx="9180000" cy="475774"/>
          </a:xfrm>
          <a:prstGeom prst="rect">
            <a:avLst/>
          </a:prstGeom>
        </p:spPr>
      </p:pic>
      <p:pic>
        <p:nvPicPr>
          <p:cNvPr id="4" name="Picture 3" descr="TI-symbo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600" y="0"/>
            <a:ext cx="1645810" cy="14751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uncaccoalition.org/resources/advocacy/developing-an-advocacy-plan-a-step-by-step-guide-transparency-international.pdf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839318"/>
            <a:ext cx="7848872" cy="1960365"/>
          </a:xfrm>
        </p:spPr>
        <p:txBody>
          <a:bodyPr/>
          <a:lstStyle/>
          <a:p>
            <a:r>
              <a:rPr lang="en-US" sz="4400" dirty="0" smtClean="0"/>
              <a:t>Participation, </a:t>
            </a:r>
            <a:r>
              <a:rPr lang="en-US" sz="4400" dirty="0" err="1" smtClean="0"/>
              <a:t>rÉdaction</a:t>
            </a:r>
            <a:r>
              <a:rPr lang="en-US" sz="4400" dirty="0" smtClean="0"/>
              <a:t> </a:t>
            </a:r>
            <a:r>
              <a:rPr lang="en-US" sz="4400" dirty="0" smtClean="0"/>
              <a:t>de rapports et </a:t>
            </a:r>
            <a:r>
              <a:rPr lang="en-US" sz="4400" dirty="0" err="1" smtClean="0"/>
              <a:t>sensibilisation</a:t>
            </a:r>
            <a:r>
              <a:rPr lang="en-US" sz="4400" dirty="0" smtClean="0"/>
              <a:t> au Mécanisme d’examen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55400"/>
            <a:ext cx="7543800" cy="326158"/>
          </a:xfrm>
          <a:ln>
            <a:noFill/>
          </a:ln>
        </p:spPr>
        <p:txBody>
          <a:bodyPr/>
          <a:lstStyle/>
          <a:p>
            <a:r>
              <a:rPr lang="hu-HU" sz="2800" dirty="0" smtClean="0"/>
              <a:t>Ádám földes</a:t>
            </a:r>
            <a:r>
              <a:rPr lang="en-US" sz="2800" dirty="0" smtClean="0"/>
              <a:t> – transparency international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3568" y="5775920"/>
            <a:ext cx="7543800" cy="533400"/>
          </a:xfrm>
        </p:spPr>
        <p:txBody>
          <a:bodyPr/>
          <a:lstStyle/>
          <a:p>
            <a:r>
              <a:rPr lang="hu-HU" sz="2000" dirty="0" smtClean="0"/>
              <a:t>Saly, S</a:t>
            </a:r>
            <a:r>
              <a:rPr lang="en-GB" sz="2000" dirty="0" smtClean="0"/>
              <a:t>é</a:t>
            </a:r>
            <a:r>
              <a:rPr lang="hu-HU" sz="2000" dirty="0" smtClean="0"/>
              <a:t>n</a:t>
            </a:r>
            <a:r>
              <a:rPr lang="en-GB" sz="2000" dirty="0"/>
              <a:t>é</a:t>
            </a:r>
            <a:r>
              <a:rPr lang="hu-HU" sz="2000" dirty="0" smtClean="0"/>
              <a:t>gal</a:t>
            </a:r>
            <a:r>
              <a:rPr lang="en-US" sz="2000" dirty="0" smtClean="0"/>
              <a:t>, </a:t>
            </a:r>
            <a:r>
              <a:rPr lang="hu-HU" sz="2000" dirty="0" smtClean="0"/>
              <a:t>11 </a:t>
            </a:r>
            <a:r>
              <a:rPr lang="en-GB" sz="2000" dirty="0" err="1" smtClean="0"/>
              <a:t>mai</a:t>
            </a:r>
            <a:r>
              <a:rPr lang="hu-HU" sz="2000" dirty="0" smtClean="0"/>
              <a:t> 2018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Email: </a:t>
            </a:r>
            <a:r>
              <a:rPr lang="hu-HU" sz="2000" dirty="0" smtClean="0"/>
              <a:t>afoldes</a:t>
            </a:r>
            <a:r>
              <a:rPr lang="en-US" sz="2000" dirty="0" smtClean="0"/>
              <a:t>@transparency.org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5013176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3568" y="5635848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i-A3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620688"/>
            <a:ext cx="2592288" cy="61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xfrm>
            <a:off x="4139952" y="1628800"/>
            <a:ext cx="4200920" cy="4315916"/>
          </a:xfrm>
        </p:spPr>
        <p:txBody>
          <a:bodyPr/>
          <a:lstStyle/>
          <a:p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Rapports </a:t>
            </a:r>
            <a:r>
              <a:rPr lang="en-GB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complets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du 1er cycle </a:t>
            </a:r>
            <a:r>
              <a:rPr lang="en-GB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publiés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par: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Niger, 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Nig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é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ria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Malawi</a:t>
            </a:r>
          </a:p>
          <a:p>
            <a:pPr lvl="0"/>
            <a:endParaRPr lang="hu-HU" sz="1600" b="1" dirty="0" smtClean="0">
              <a:solidFill>
                <a:schemeClr val="tx1"/>
              </a:solidFill>
            </a:endParaRPr>
          </a:p>
          <a:p>
            <a:pPr lvl="0"/>
            <a:endParaRPr lang="en-GB" sz="1600" b="1" dirty="0" smtClean="0">
              <a:solidFill>
                <a:schemeClr val="tx1"/>
              </a:solidFill>
            </a:endParaRPr>
          </a:p>
          <a:p>
            <a:pPr lvl="0">
              <a:buSzPct val="100000"/>
            </a:pP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 </a:t>
            </a:r>
            <a:r>
              <a:rPr lang="en-GB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publiés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par:</a:t>
            </a:r>
            <a:r>
              <a:rPr lang="hu-H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u-H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800" b="1" dirty="0" err="1" smtClean="0">
                <a:solidFill>
                  <a:srgbClr val="FFFFFE">
                    <a:lumMod val="10000"/>
                  </a:srgbClr>
                </a:solidFill>
              </a:rPr>
              <a:t>Bénin</a:t>
            </a:r>
            <a:r>
              <a:rPr lang="hu-HU" sz="1800" b="1" dirty="0" smtClean="0">
                <a:solidFill>
                  <a:srgbClr val="FFFFFE">
                    <a:lumMod val="10000"/>
                  </a:srgbClr>
                </a:solidFill>
              </a:rPr>
              <a:t>, </a:t>
            </a:r>
            <a:r>
              <a:rPr lang="en-GB" sz="1800" b="1" dirty="0">
                <a:solidFill>
                  <a:srgbClr val="FFFFFE">
                    <a:lumMod val="10000"/>
                  </a:srgbClr>
                </a:solidFill>
              </a:rPr>
              <a:t>Côte </a:t>
            </a:r>
            <a:r>
              <a:rPr lang="en-GB" sz="1800" b="1" dirty="0" smtClean="0">
                <a:solidFill>
                  <a:srgbClr val="FFFFFE">
                    <a:lumMod val="10000"/>
                  </a:srgbClr>
                </a:solidFill>
              </a:rPr>
              <a:t>d’Ivoire</a:t>
            </a:r>
            <a:r>
              <a:rPr lang="hu-HU" sz="1800" b="1" dirty="0" smtClean="0">
                <a:solidFill>
                  <a:srgbClr val="FFFFFE">
                    <a:lumMod val="10000"/>
                  </a:srgbClr>
                </a:solidFill>
              </a:rPr>
              <a:t>, </a:t>
            </a:r>
            <a:r>
              <a:rPr lang="en-GB" sz="1800" b="1" dirty="0">
                <a:solidFill>
                  <a:srgbClr val="FFFFFE">
                    <a:lumMod val="10000"/>
                  </a:srgbClr>
                </a:solidFill>
              </a:rPr>
              <a:t>Gabon</a:t>
            </a:r>
            <a:r>
              <a:rPr lang="hu-HU" sz="1800" b="1" dirty="0">
                <a:solidFill>
                  <a:srgbClr val="FFFFFE">
                    <a:lumMod val="10000"/>
                  </a:srgbClr>
                </a:solidFill>
              </a:rPr>
              <a:t>, </a:t>
            </a:r>
            <a:r>
              <a:rPr lang="en-GB" sz="1800" b="1" dirty="0">
                <a:solidFill>
                  <a:srgbClr val="FFFFFE">
                    <a:lumMod val="10000"/>
                  </a:srgbClr>
                </a:solidFill>
              </a:rPr>
              <a:t>Ghana</a:t>
            </a:r>
            <a:r>
              <a:rPr lang="hu-HU" sz="1800" b="1" dirty="0">
                <a:solidFill>
                  <a:srgbClr val="FFFFFE">
                    <a:lumMod val="10000"/>
                  </a:srgbClr>
                </a:solidFill>
              </a:rPr>
              <a:t>, </a:t>
            </a:r>
            <a:r>
              <a:rPr lang="en-GB" sz="1800" b="1" dirty="0" err="1" smtClean="0">
                <a:solidFill>
                  <a:srgbClr val="FFFFFE">
                    <a:lumMod val="10000"/>
                  </a:srgbClr>
                </a:solidFill>
              </a:rPr>
              <a:t>Libéria</a:t>
            </a:r>
            <a:r>
              <a:rPr lang="hu-HU" sz="1800" b="1" dirty="0">
                <a:solidFill>
                  <a:srgbClr val="FFFFFE">
                    <a:lumMod val="10000"/>
                  </a:srgbClr>
                </a:solidFill>
              </a:rPr>
              <a:t>, </a:t>
            </a:r>
            <a:r>
              <a:rPr lang="en-GB" sz="1800" b="1" dirty="0" smtClean="0">
                <a:solidFill>
                  <a:srgbClr val="FFFFFE">
                    <a:lumMod val="10000"/>
                  </a:srgbClr>
                </a:solidFill>
              </a:rPr>
              <a:t>Mali</a:t>
            </a:r>
            <a:r>
              <a:rPr lang="hu-HU" sz="1800" b="1" dirty="0">
                <a:solidFill>
                  <a:srgbClr val="FFFFFE">
                    <a:lumMod val="10000"/>
                  </a:srgbClr>
                </a:solidFill>
              </a:rPr>
              <a:t>, </a:t>
            </a:r>
            <a:r>
              <a:rPr lang="en-GB" sz="1800" b="1" dirty="0" err="1" smtClean="0">
                <a:solidFill>
                  <a:srgbClr val="FFFFFE">
                    <a:lumMod val="10000"/>
                  </a:srgbClr>
                </a:solidFill>
              </a:rPr>
              <a:t>Sénégal</a:t>
            </a:r>
            <a:r>
              <a:rPr lang="hu-HU" sz="1800" b="1" dirty="0" smtClean="0">
                <a:solidFill>
                  <a:srgbClr val="FFFFFE">
                    <a:lumMod val="10000"/>
                  </a:srgbClr>
                </a:solidFill>
              </a:rPr>
              <a:t>,</a:t>
            </a:r>
            <a:r>
              <a:rPr lang="en-GB" sz="1800" b="1" dirty="0" smtClean="0">
                <a:solidFill>
                  <a:srgbClr val="FFFFFE">
                    <a:lumMod val="10000"/>
                  </a:srgbClr>
                </a:solidFill>
              </a:rPr>
              <a:t>Togo</a:t>
            </a:r>
            <a:endParaRPr lang="hu-H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u-H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u-H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Résumés </a:t>
            </a:r>
            <a:r>
              <a:rPr lang="en-GB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analytique</a:t>
            </a:r>
            <a:r>
              <a:rPr lang="en-GB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du 1er cycle non-</a:t>
            </a:r>
            <a:r>
              <a:rPr lang="en-GB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prêts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b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Comor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e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s</a:t>
            </a:r>
            <a:r>
              <a:rPr lang="hu-HU" sz="1800" b="1" dirty="0">
                <a:solidFill>
                  <a:schemeClr val="bg1">
                    <a:lumMod val="10000"/>
                  </a:schemeClr>
                </a:solidFill>
              </a:rPr>
              <a:t>, Congo 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Brazzaville, </a:t>
            </a:r>
            <a:r>
              <a:rPr lang="en-GB" sz="1800" b="1" dirty="0" smtClean="0">
                <a:solidFill>
                  <a:srgbClr val="FFFFFE">
                    <a:lumMod val="10000"/>
                  </a:srgbClr>
                </a:solidFill>
              </a:rPr>
              <a:t>DRC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S</a:t>
            </a:r>
            <a:r>
              <a:rPr lang="en-GB" sz="1800" b="1" dirty="0" err="1" smtClean="0">
                <a:solidFill>
                  <a:schemeClr val="bg1">
                    <a:lumMod val="10000"/>
                  </a:schemeClr>
                </a:solidFill>
              </a:rPr>
              <a:t>oudan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 du </a:t>
            </a:r>
            <a:r>
              <a:rPr lang="en-GB" sz="1800" b="1" dirty="0" err="1" smtClean="0">
                <a:solidFill>
                  <a:schemeClr val="bg1">
                    <a:lumMod val="10000"/>
                  </a:schemeClr>
                </a:solidFill>
              </a:rPr>
              <a:t>Sud</a:t>
            </a:r>
            <a:endParaRPr lang="en-GB" sz="1800" b="1" dirty="0">
              <a:solidFill>
                <a:schemeClr val="bg1">
                  <a:lumMod val="10000"/>
                </a:schemeClr>
              </a:solidFill>
            </a:endParaRPr>
          </a:p>
          <a:p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628800"/>
            <a:ext cx="3189310" cy="756777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Auto-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évaluations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publiées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par: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Le N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ig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é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ria (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Au 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e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 cycle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bg1">
                    <a:lumMod val="10000"/>
                  </a:schemeClr>
                </a:solidFill>
              </a:rPr>
              <a:t>également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)</a:t>
            </a:r>
            <a:endParaRPr lang="en-GB" sz="1800" b="1" dirty="0">
              <a:solidFill>
                <a:schemeClr val="bg1">
                  <a:lumMod val="1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2286059"/>
            <a:ext cx="3240360" cy="3960440"/>
          </a:xfrm>
        </p:spPr>
        <p:txBody>
          <a:bodyPr/>
          <a:lstStyle/>
          <a:p>
            <a:endParaRPr lang="en-GB" sz="2000" dirty="0"/>
          </a:p>
          <a:p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 </a:t>
            </a:r>
            <a:r>
              <a:rPr lang="en-GB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publiées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par:</a:t>
            </a:r>
            <a:endParaRPr lang="hu-H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800" b="1" dirty="0" err="1" smtClean="0">
                <a:solidFill>
                  <a:schemeClr val="bg1">
                    <a:lumMod val="10000"/>
                  </a:schemeClr>
                </a:solidFill>
              </a:rPr>
              <a:t>Bénin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err="1" smtClean="0">
                <a:solidFill>
                  <a:schemeClr val="bg1">
                    <a:lumMod val="10000"/>
                  </a:schemeClr>
                </a:solidFill>
              </a:rPr>
              <a:t>Comor</a:t>
            </a:r>
            <a:r>
              <a:rPr lang="en-GB" sz="1800" b="1" dirty="0" err="1">
                <a:solidFill>
                  <a:schemeClr val="bg1">
                    <a:lumMod val="10000"/>
                  </a:schemeClr>
                </a:solidFill>
              </a:rPr>
              <a:t>e</a:t>
            </a:r>
            <a:r>
              <a:rPr lang="en-GB" sz="1800" b="1" dirty="0" err="1" smtClean="0">
                <a:solidFill>
                  <a:schemeClr val="bg1">
                    <a:lumMod val="10000"/>
                  </a:schemeClr>
                </a:solidFill>
              </a:rPr>
              <a:t>s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Congo Brazzaville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Côte d’Ivoire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RDC</a:t>
            </a:r>
            <a:r>
              <a:rPr lang="en-GB" sz="1800" b="1" dirty="0">
                <a:solidFill>
                  <a:schemeClr val="bg1">
                    <a:lumMod val="10000"/>
                  </a:schemeClr>
                </a:solidFill>
              </a:rPr>
              <a:t>,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Gabon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Ghana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err="1" smtClean="0">
                <a:solidFill>
                  <a:schemeClr val="bg1">
                    <a:lumMod val="10000"/>
                  </a:schemeClr>
                </a:solidFill>
              </a:rPr>
              <a:t>Libéria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Malawi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Mali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Niger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err="1" smtClean="0">
                <a:solidFill>
                  <a:schemeClr val="bg1">
                    <a:lumMod val="10000"/>
                  </a:schemeClr>
                </a:solidFill>
              </a:rPr>
              <a:t>Sénégal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Soudan du </a:t>
            </a:r>
            <a:r>
              <a:rPr lang="en-GB" sz="1800" b="1" dirty="0" err="1" smtClean="0">
                <a:solidFill>
                  <a:schemeClr val="bg1">
                    <a:lumMod val="10000"/>
                  </a:schemeClr>
                </a:solidFill>
              </a:rPr>
              <a:t>Sud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Togo</a:t>
            </a:r>
            <a:endParaRPr lang="en-GB" sz="1800" b="1" dirty="0">
              <a:solidFill>
                <a:schemeClr val="bg1">
                  <a:lumMod val="10000"/>
                </a:schemeClr>
              </a:solidFill>
            </a:endParaRPr>
          </a:p>
          <a:p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3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Publication </a:t>
            </a:r>
            <a:r>
              <a:rPr lang="en-GB" dirty="0" smtClean="0"/>
              <a:t>des rapports d’examen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5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2133600"/>
            <a:ext cx="7920432" cy="3022600"/>
          </a:xfrm>
        </p:spPr>
        <p:txBody>
          <a:bodyPr/>
          <a:lstStyle/>
          <a:p>
            <a:r>
              <a:rPr lang="en-GB" sz="7200" dirty="0" err="1" smtClean="0"/>
              <a:t>Quelle</a:t>
            </a:r>
            <a:r>
              <a:rPr lang="en-GB" sz="7200" dirty="0" smtClean="0"/>
              <a:t> a </a:t>
            </a:r>
            <a:r>
              <a:rPr lang="en-GB" sz="7200" dirty="0" err="1" smtClean="0"/>
              <a:t>été</a:t>
            </a:r>
            <a:r>
              <a:rPr lang="en-GB" sz="7200" dirty="0" smtClean="0"/>
              <a:t> </a:t>
            </a:r>
            <a:r>
              <a:rPr lang="en-GB" sz="7200" dirty="0" err="1" smtClean="0"/>
              <a:t>votre</a:t>
            </a:r>
            <a:r>
              <a:rPr lang="en-GB" sz="7200" dirty="0" smtClean="0"/>
              <a:t> experience? </a:t>
            </a:r>
            <a:endParaRPr lang="en-GB" sz="7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2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Content Placeholder 9"/>
          <p:cNvSpPr txBox="1">
            <a:spLocks/>
          </p:cNvSpPr>
          <p:nvPr/>
        </p:nvSpPr>
        <p:spPr>
          <a:xfrm>
            <a:off x="251520" y="4221088"/>
            <a:ext cx="8640960" cy="19940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750"/>
              </a:spcAft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Arial Narrow Bold"/>
                <a:cs typeface="Arial Narrow Bold"/>
              </a:rPr>
              <a:t>www.transparency.org</a:t>
            </a:r>
            <a:endParaRPr lang="en-US" sz="2000" dirty="0" smtClean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en-US" sz="1500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facebook.com/</a:t>
            </a:r>
            <a:r>
              <a:rPr lang="en-US" sz="1500" dirty="0" err="1" smtClean="0">
                <a:solidFill>
                  <a:schemeClr val="bg1"/>
                </a:solidFill>
                <a:latin typeface="Arial Narrow Bold"/>
                <a:cs typeface="Arial Narrow Bold"/>
              </a:rPr>
              <a:t>transparencyinternational</a:t>
            </a:r>
            <a:endParaRPr lang="en-US" sz="1500" dirty="0" smtClean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en-US" sz="1500" dirty="0" err="1">
                <a:solidFill>
                  <a:schemeClr val="bg1"/>
                </a:solidFill>
                <a:latin typeface="Arial Narrow Bold"/>
                <a:cs typeface="Arial Narrow Bold"/>
              </a:rPr>
              <a:t>t</a:t>
            </a:r>
            <a:r>
              <a:rPr lang="en-US" sz="1500" dirty="0" err="1" smtClean="0">
                <a:solidFill>
                  <a:schemeClr val="bg1"/>
                </a:solidFill>
                <a:latin typeface="Arial Narrow Bold"/>
                <a:cs typeface="Arial Narrow Bold"/>
              </a:rPr>
              <a:t>witter.com</a:t>
            </a:r>
            <a:r>
              <a:rPr lang="en-US" sz="1500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/anticorruption</a:t>
            </a:r>
            <a:endParaRPr lang="en-US" sz="15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en-US" sz="1500" dirty="0" err="1" smtClean="0">
                <a:solidFill>
                  <a:schemeClr val="bg1"/>
                </a:solidFill>
                <a:latin typeface="Arial Narrow Bold"/>
                <a:cs typeface="Arial Narrow Bold"/>
              </a:rPr>
              <a:t>blog.transparency.org</a:t>
            </a:r>
            <a:endParaRPr lang="en-US" sz="15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spcBef>
                <a:spcPts val="1488"/>
              </a:spcBef>
              <a:buNone/>
            </a:pPr>
            <a:r>
              <a:rPr lang="en-US" sz="1200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© 201</a:t>
            </a:r>
            <a:r>
              <a:rPr lang="hu-HU" sz="1200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8</a:t>
            </a:r>
            <a:r>
              <a:rPr lang="en-US" sz="1200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 Transparency International. All rights reserved.</a:t>
            </a:r>
            <a:endParaRPr lang="en-US" sz="12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endParaRPr lang="en-US" sz="1500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  <p:pic>
        <p:nvPicPr>
          <p:cNvPr id="3" name="Picture 2" descr="ti-A3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648" y="3097978"/>
            <a:ext cx="2592288" cy="61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3568" y="3212976"/>
            <a:ext cx="66543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cap="all" dirty="0" err="1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Pourquoi</a:t>
            </a:r>
            <a:r>
              <a:rPr lang="en-GB" sz="3200" cap="all" dirty="0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 le Mécanisme d’examen </a:t>
            </a:r>
            <a:br>
              <a:rPr lang="en-GB" sz="3200" cap="all" dirty="0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</a:br>
            <a:r>
              <a:rPr lang="en-GB" sz="3200" cap="all" dirty="0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de la </a:t>
            </a:r>
            <a:r>
              <a:rPr lang="en-GB" sz="3200" cap="all" dirty="0" err="1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cnucc</a:t>
            </a:r>
            <a:r>
              <a:rPr lang="en-GB" sz="3200" cap="all" dirty="0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 </a:t>
            </a:r>
            <a:r>
              <a:rPr lang="en-GB" sz="3200" cap="all" dirty="0" err="1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m’est</a:t>
            </a:r>
            <a:r>
              <a:rPr lang="en-GB" sz="3200" cap="all" dirty="0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-IL </a:t>
            </a:r>
            <a:r>
              <a:rPr lang="en-GB" sz="3200" cap="all" dirty="0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utile ? </a:t>
            </a:r>
            <a:endParaRPr lang="en-GB" sz="3200" cap="all" dirty="0">
              <a:solidFill>
                <a:srgbClr val="00ABE2"/>
              </a:solidFill>
              <a:latin typeface="Arial Narrow Bold"/>
              <a:ea typeface="+mj-ea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9612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3568" y="3212976"/>
            <a:ext cx="8215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cap="all" dirty="0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OK, </a:t>
            </a:r>
            <a:r>
              <a:rPr lang="en-GB" sz="3200" cap="all" dirty="0" err="1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mais</a:t>
            </a:r>
            <a:r>
              <a:rPr lang="en-GB" sz="3200" cap="all" dirty="0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 </a:t>
            </a:r>
            <a:r>
              <a:rPr lang="en-GB" sz="3200" cap="all" dirty="0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comment LE </a:t>
            </a:r>
            <a:r>
              <a:rPr lang="en-GB" sz="3200" cap="all" dirty="0" err="1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mettre</a:t>
            </a:r>
            <a:r>
              <a:rPr lang="en-GB" sz="3200" cap="all" dirty="0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 </a:t>
            </a:r>
            <a:r>
              <a:rPr lang="en-GB" sz="3200" cap="all" dirty="0" err="1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en</a:t>
            </a:r>
            <a:r>
              <a:rPr lang="en-GB" sz="3200" cap="all" dirty="0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 </a:t>
            </a:r>
            <a:r>
              <a:rPr lang="en-GB" sz="3200" cap="all" dirty="0" err="1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pratique</a:t>
            </a:r>
            <a:r>
              <a:rPr lang="en-GB" sz="3200" cap="all" dirty="0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? </a:t>
            </a:r>
            <a:endParaRPr lang="en-GB" sz="3200" cap="all" dirty="0">
              <a:solidFill>
                <a:srgbClr val="00ABE2"/>
              </a:solidFill>
              <a:latin typeface="Arial Narrow Bold"/>
              <a:ea typeface="+mj-ea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4979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/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772816"/>
            <a:ext cx="4921000" cy="36004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800" b="1" dirty="0" err="1" smtClean="0">
                <a:latin typeface="Calibri" panose="020F0502020204030204" pitchFamily="34" charset="0"/>
              </a:rPr>
              <a:t>Choisir</a:t>
            </a:r>
            <a:r>
              <a:rPr lang="en-GB" sz="2800" b="1" dirty="0" smtClean="0">
                <a:latin typeface="Calibri" panose="020F0502020204030204" pitchFamily="34" charset="0"/>
              </a:rPr>
              <a:t> un </a:t>
            </a:r>
            <a:r>
              <a:rPr lang="en-GB" sz="2800" b="1" dirty="0" err="1" smtClean="0">
                <a:latin typeface="Calibri" panose="020F0502020204030204" pitchFamily="34" charset="0"/>
              </a:rPr>
              <a:t>enjeu</a:t>
            </a:r>
            <a:r>
              <a:rPr lang="en-GB" sz="2800" b="1" dirty="0" smtClean="0">
                <a:latin typeface="Calibri" panose="020F0502020204030204" pitchFamily="34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</a:rPr>
              <a:t>gagnant</a:t>
            </a:r>
            <a:endParaRPr lang="hu-HU" sz="28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800" b="1" dirty="0" err="1" smtClean="0">
                <a:latin typeface="Calibri" panose="020F0502020204030204" pitchFamily="34" charset="0"/>
              </a:rPr>
              <a:t>Arbre</a:t>
            </a:r>
            <a:r>
              <a:rPr lang="en-GB" sz="2800" b="1" dirty="0" smtClean="0">
                <a:latin typeface="Calibri" panose="020F0502020204030204" pitchFamily="34" charset="0"/>
              </a:rPr>
              <a:t> à </a:t>
            </a:r>
            <a:r>
              <a:rPr lang="en-GB" sz="2800" b="1" dirty="0" err="1" smtClean="0">
                <a:latin typeface="Calibri" panose="020F0502020204030204" pitchFamily="34" charset="0"/>
              </a:rPr>
              <a:t>problèmes</a:t>
            </a:r>
            <a:endParaRPr lang="hu-HU" sz="28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800" b="1" dirty="0" err="1" smtClean="0">
                <a:latin typeface="Calibri" panose="020F0502020204030204" pitchFamily="34" charset="0"/>
              </a:rPr>
              <a:t>Arbre</a:t>
            </a:r>
            <a:r>
              <a:rPr lang="en-GB" sz="2800" b="1" dirty="0" smtClean="0">
                <a:latin typeface="Calibri" panose="020F0502020204030204" pitchFamily="34" charset="0"/>
              </a:rPr>
              <a:t> à solution</a:t>
            </a:r>
            <a:endParaRPr lang="hu-HU" sz="28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800" b="1" dirty="0" smtClean="0">
                <a:latin typeface="Calibri" panose="020F0502020204030204" pitchFamily="34" charset="0"/>
              </a:rPr>
              <a:t>Analyse des parties </a:t>
            </a:r>
            <a:r>
              <a:rPr lang="en-GB" sz="2800" b="1" dirty="0" err="1" smtClean="0">
                <a:latin typeface="Calibri" panose="020F0502020204030204" pitchFamily="34" charset="0"/>
              </a:rPr>
              <a:t>prenantes</a:t>
            </a:r>
            <a:endParaRPr lang="hu-HU" sz="28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Calibri" panose="020F0502020204030204" pitchFamily="34" charset="0"/>
              </a:rPr>
              <a:t>Actions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800" b="1" dirty="0" smtClean="0">
                <a:latin typeface="Calibri" panose="020F0502020204030204" pitchFamily="34" charset="0"/>
              </a:rPr>
              <a:t>Analyse de </a:t>
            </a:r>
            <a:r>
              <a:rPr lang="en-GB" sz="2800" b="1" dirty="0" err="1" smtClean="0">
                <a:latin typeface="Calibri" panose="020F0502020204030204" pitchFamily="34" charset="0"/>
              </a:rPr>
              <a:t>risques</a:t>
            </a:r>
            <a:endParaRPr lang="hu-HU" sz="28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Calibri" panose="020F0502020204030204" pitchFamily="34" charset="0"/>
              </a:rPr>
              <a:t>Res</a:t>
            </a:r>
            <a:r>
              <a:rPr lang="en-GB" sz="2800" b="1" dirty="0" smtClean="0">
                <a:latin typeface="Calibri" panose="020F0502020204030204" pitchFamily="34" charset="0"/>
              </a:rPr>
              <a:t>s</a:t>
            </a:r>
            <a:r>
              <a:rPr lang="hu-HU" sz="2800" b="1" dirty="0" smtClean="0">
                <a:latin typeface="Calibri" panose="020F0502020204030204" pitchFamily="34" charset="0"/>
              </a:rPr>
              <a:t>ources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0000" y="571500"/>
            <a:ext cx="6984328" cy="795338"/>
          </a:xfrm>
        </p:spPr>
        <p:txBody>
          <a:bodyPr>
            <a:normAutofit/>
          </a:bodyPr>
          <a:lstStyle/>
          <a:p>
            <a:r>
              <a:rPr lang="hu-HU" dirty="0" smtClean="0"/>
              <a:t>Plan</a:t>
            </a:r>
            <a:r>
              <a:rPr lang="en-GB" dirty="0" smtClean="0"/>
              <a:t> de </a:t>
            </a:r>
            <a:r>
              <a:rPr lang="en-GB" dirty="0" err="1" smtClean="0"/>
              <a:t>plaidoyer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5511959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D</a:t>
            </a:r>
            <a:r>
              <a:rPr lang="en-US" i="1" dirty="0" err="1" smtClean="0"/>
              <a:t>évelopper</a:t>
            </a:r>
            <a:r>
              <a:rPr lang="en-US" i="1" dirty="0" smtClean="0"/>
              <a:t> un plan de </a:t>
            </a:r>
            <a:r>
              <a:rPr lang="en-US" i="1" dirty="0" err="1" smtClean="0"/>
              <a:t>plaidoyer</a:t>
            </a:r>
            <a:r>
              <a:rPr lang="en-US" i="1" dirty="0" smtClean="0"/>
              <a:t> anti-corruption</a:t>
            </a:r>
            <a:r>
              <a:rPr lang="hu-HU" i="1" dirty="0" smtClean="0"/>
              <a:t> – </a:t>
            </a:r>
            <a:r>
              <a:rPr lang="en-US" i="1" dirty="0" smtClean="0"/>
              <a:t>un guide pas à pas</a:t>
            </a:r>
            <a:r>
              <a:rPr lang="en-US" i="1" dirty="0"/>
              <a:t>:</a:t>
            </a:r>
            <a:endParaRPr lang="hu-HU" sz="1400" i="1" dirty="0" smtClean="0">
              <a:latin typeface="Calibri" panose="020F0502020204030204" pitchFamily="34" charset="0"/>
              <a:hlinkClick r:id="rId2"/>
            </a:endParaRPr>
          </a:p>
          <a:p>
            <a:r>
              <a:rPr lang="en-GB" sz="1400" dirty="0" smtClean="0">
                <a:latin typeface="Calibri" panose="020F0502020204030204" pitchFamily="34" charset="0"/>
                <a:hlinkClick r:id="rId2"/>
              </a:rPr>
              <a:t>http://uncaccoalition.org/resources/advocacy/developing-an-advocacy-plan-a-step-by-step-guide-transparency-international.pdf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endParaRPr lang="en-GB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POURQUOI PARTICIPER 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39552" y="2276872"/>
            <a:ext cx="7416376" cy="374441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 dirty="0" err="1" smtClean="0">
                <a:latin typeface="Calibri" pitchFamily="34" charset="0"/>
              </a:rPr>
              <a:t>Sensibiliser</a:t>
            </a:r>
            <a:r>
              <a:rPr lang="en-US" sz="2200" b="1" dirty="0" smtClean="0">
                <a:latin typeface="Calibri" pitchFamily="34" charset="0"/>
              </a:rPr>
              <a:t> le public </a:t>
            </a:r>
            <a:r>
              <a:rPr lang="en-US" sz="2200" dirty="0" smtClean="0">
                <a:latin typeface="Calibri" pitchFamily="34" charset="0"/>
              </a:rPr>
              <a:t>aux obligations </a:t>
            </a:r>
            <a:r>
              <a:rPr lang="en-US" sz="2200" dirty="0" err="1" smtClean="0">
                <a:latin typeface="Calibri" pitchFamily="34" charset="0"/>
              </a:rPr>
              <a:t>découlant</a:t>
            </a:r>
            <a:r>
              <a:rPr lang="en-US" sz="2200" dirty="0" smtClean="0">
                <a:latin typeface="Calibri" pitchFamily="34" charset="0"/>
              </a:rPr>
              <a:t> de la Convention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 dirty="0" err="1" smtClean="0">
                <a:latin typeface="Calibri" pitchFamily="34" charset="0"/>
              </a:rPr>
              <a:t>Communiquer</a:t>
            </a:r>
            <a:r>
              <a:rPr lang="en-US" sz="2200" b="1" dirty="0" smtClean="0">
                <a:latin typeface="Calibri" pitchFamily="34" charset="0"/>
              </a:rPr>
              <a:t> les </a:t>
            </a:r>
            <a:r>
              <a:rPr lang="en-US" sz="2200" b="1" dirty="0" err="1" smtClean="0">
                <a:latin typeface="Calibri" pitchFamily="34" charset="0"/>
              </a:rPr>
              <a:t>attentes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sur la performance</a:t>
            </a:r>
            <a:endParaRPr lang="en-US" sz="2200" dirty="0"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 dirty="0" err="1" smtClean="0">
                <a:latin typeface="Calibri" pitchFamily="34" charset="0"/>
              </a:rPr>
              <a:t>Améliorer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la precision de </a:t>
            </a:r>
            <a:r>
              <a:rPr lang="en-US" sz="2200" dirty="0" err="1" smtClean="0">
                <a:latin typeface="Calibri" pitchFamily="34" charset="0"/>
              </a:rPr>
              <a:t>l’évaluation</a:t>
            </a:r>
            <a:r>
              <a:rPr lang="en-US" sz="2200" dirty="0" smtClean="0">
                <a:latin typeface="Calibri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 dirty="0" err="1" smtClean="0">
                <a:latin typeface="Calibri" pitchFamily="34" charset="0"/>
              </a:rPr>
              <a:t>Montrer</a:t>
            </a:r>
            <a:r>
              <a:rPr lang="en-US" sz="2200" b="1" dirty="0" smtClean="0">
                <a:latin typeface="Calibri" pitchFamily="34" charset="0"/>
              </a:rPr>
              <a:t> le </a:t>
            </a:r>
            <a:r>
              <a:rPr lang="en-US" sz="2200" b="1" dirty="0" err="1" smtClean="0">
                <a:latin typeface="Calibri" pitchFamily="34" charset="0"/>
              </a:rPr>
              <a:t>rôle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</a:rPr>
              <a:t>joué</a:t>
            </a:r>
            <a:r>
              <a:rPr lang="en-US" sz="2200" b="1" dirty="0" smtClean="0">
                <a:latin typeface="Calibri" pitchFamily="34" charset="0"/>
              </a:rPr>
              <a:t> par la </a:t>
            </a:r>
            <a:r>
              <a:rPr lang="en-US" sz="2200" b="1" dirty="0" err="1" smtClean="0">
                <a:latin typeface="Calibri" pitchFamily="34" charset="0"/>
              </a:rPr>
              <a:t>société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</a:rPr>
              <a:t>civile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dans</a:t>
            </a:r>
            <a:r>
              <a:rPr lang="en-US" sz="2200" dirty="0" smtClean="0">
                <a:latin typeface="Calibri" pitchFamily="34" charset="0"/>
              </a:rPr>
              <a:t> la lute anti-corruption</a:t>
            </a:r>
            <a:endParaRPr lang="en-US" sz="2200" dirty="0"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b="1" dirty="0" err="1" smtClean="0">
                <a:latin typeface="Calibri" pitchFamily="34" charset="0"/>
              </a:rPr>
              <a:t>Utiliser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</a:rPr>
              <a:t>une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</a:rPr>
              <a:t>plateforme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</a:rPr>
              <a:t>officielle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afin</a:t>
            </a:r>
            <a:r>
              <a:rPr lang="en-US" sz="2200" dirty="0" smtClean="0">
                <a:latin typeface="Calibri" pitchFamily="34" charset="0"/>
              </a:rPr>
              <a:t> de </a:t>
            </a:r>
            <a:r>
              <a:rPr lang="en-US" sz="2200" dirty="0" err="1" smtClean="0">
                <a:latin typeface="Calibri" pitchFamily="34" charset="0"/>
              </a:rPr>
              <a:t>communiquer</a:t>
            </a:r>
            <a:r>
              <a:rPr lang="en-US" sz="2200" dirty="0" smtClean="0">
                <a:latin typeface="Calibri" pitchFamily="34" charset="0"/>
              </a:rPr>
              <a:t> avec: 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itchFamily="34" charset="0"/>
              </a:rPr>
              <a:t>Les </a:t>
            </a:r>
            <a:r>
              <a:rPr lang="en-US" sz="1800" dirty="0" err="1" smtClean="0">
                <a:latin typeface="Calibri" pitchFamily="34" charset="0"/>
              </a:rPr>
              <a:t>gouvernements</a:t>
            </a:r>
            <a:r>
              <a:rPr lang="en-US" sz="1800" dirty="0" smtClean="0">
                <a:latin typeface="Calibri" pitchFamily="34" charset="0"/>
              </a:rPr>
              <a:t> 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itchFamily="34" charset="0"/>
              </a:rPr>
              <a:t>Le public au </a:t>
            </a:r>
            <a:r>
              <a:rPr lang="en-US" sz="1800" dirty="0" err="1" smtClean="0">
                <a:latin typeface="Calibri" pitchFamily="34" charset="0"/>
              </a:rPr>
              <a:t>niveau</a:t>
            </a:r>
            <a:r>
              <a:rPr lang="en-US" sz="1800" dirty="0" smtClean="0">
                <a:latin typeface="Calibri" pitchFamily="34" charset="0"/>
              </a:rPr>
              <a:t> national 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itchFamily="34" charset="0"/>
              </a:rPr>
              <a:t>La </a:t>
            </a:r>
            <a:r>
              <a:rPr lang="en-US" sz="1800" dirty="0" err="1" smtClean="0">
                <a:latin typeface="Calibri" pitchFamily="34" charset="0"/>
              </a:rPr>
              <a:t>communauté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internationale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0000" y="571500"/>
            <a:ext cx="6984328" cy="7953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Les </a:t>
            </a:r>
            <a:r>
              <a:rPr lang="en-GB" dirty="0" err="1" smtClean="0"/>
              <a:t>OBJeCTIfS</a:t>
            </a:r>
            <a:r>
              <a:rPr lang="hu-HU" dirty="0" smtClean="0"/>
              <a:t> </a:t>
            </a:r>
            <a:r>
              <a:rPr lang="en-GB" dirty="0" smtClean="0"/>
              <a:t>des OSC pendant </a:t>
            </a:r>
            <a:r>
              <a:rPr lang="en-GB" dirty="0" err="1" smtClean="0"/>
              <a:t>l’examen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651000"/>
            <a:ext cx="6552280" cy="481856"/>
          </a:xfrm>
        </p:spPr>
        <p:txBody>
          <a:bodyPr>
            <a:normAutofit/>
          </a:bodyPr>
          <a:lstStyle/>
          <a:p>
            <a:r>
              <a:rPr lang="en-GB" b="1" dirty="0" smtClean="0"/>
              <a:t>QUAND LES OSC PEUVENT-ELLES ÊTRE IMPLIQUÉES ?</a:t>
            </a:r>
            <a:endParaRPr lang="en-GB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  <a:latin typeface="Calibri" pitchFamily="34" charset="0"/>
              </a:rPr>
              <a:t/>
            </a:r>
            <a:br>
              <a:rPr lang="en-US" sz="3600" b="1" dirty="0" smtClean="0">
                <a:solidFill>
                  <a:schemeClr val="hlink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chemeClr val="hlink"/>
                </a:solidFill>
                <a:latin typeface="Calibri" pitchFamily="34" charset="0"/>
              </a:rPr>
              <a:t>ÉTAPES &amp; points D’ENTRÉE</a:t>
            </a:r>
            <a:r>
              <a:rPr lang="en-US" sz="3600" b="1" dirty="0">
                <a:solidFill>
                  <a:schemeClr val="hlink"/>
                </a:solidFill>
                <a:latin typeface="Calibri" pitchFamily="34" charset="0"/>
              </a:rPr>
              <a:t/>
            </a:r>
            <a:br>
              <a:rPr lang="en-US" sz="3600" b="1" dirty="0">
                <a:solidFill>
                  <a:schemeClr val="hlink"/>
                </a:solidFill>
                <a:latin typeface="Calibri" pitchFamily="34" charset="0"/>
              </a:rPr>
            </a:b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7190549" cy="32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QUAND LES OSC PEUVENT-ELLES ÊTRE IMPLIQUÉES 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-108520" y="2204864"/>
            <a:ext cx="8784976" cy="2848326"/>
          </a:xfrm>
        </p:spPr>
        <p:txBody>
          <a:bodyPr/>
          <a:lstStyle/>
          <a:p>
            <a:pPr marL="457200" lvl="1" indent="0">
              <a:spcAft>
                <a:spcPts val="0"/>
              </a:spcAft>
              <a:defRPr/>
            </a:pPr>
            <a:endParaRPr lang="en-GB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Auto-</a:t>
            </a:r>
            <a:r>
              <a:rPr lang="en-GB" sz="2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évaluation</a:t>
            </a:r>
            <a:r>
              <a:rPr lang="en-GB" sz="2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(contribution </a:t>
            </a:r>
            <a:r>
              <a:rPr lang="en-GB" sz="2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et</a:t>
            </a:r>
            <a:r>
              <a:rPr lang="en-GB" sz="2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publication)</a:t>
            </a:r>
            <a:endParaRPr lang="en-GB" sz="26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Visite</a:t>
            </a:r>
            <a:r>
              <a:rPr lang="en-GB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pays </a:t>
            </a:r>
            <a:r>
              <a:rPr lang="en-GB" sz="2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</a:t>
            </a:r>
            <a:r>
              <a:rPr lang="en-GB" sz="2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évaluation</a:t>
            </a:r>
            <a:r>
              <a:rPr lang="en-GB" sz="2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par </a:t>
            </a:r>
            <a:r>
              <a:rPr lang="en-GB" sz="2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équipe</a:t>
            </a:r>
            <a:r>
              <a:rPr lang="en-GB" sz="2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examinatrice</a:t>
            </a:r>
            <a:r>
              <a:rPr lang="en-GB" sz="2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et contribution des OSC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Publication</a:t>
            </a:r>
            <a:r>
              <a:rPr lang="en-GB" sz="2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du rapport d’examen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Suivi</a:t>
            </a:r>
            <a:r>
              <a:rPr lang="en-GB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post-</a:t>
            </a:r>
            <a:r>
              <a:rPr lang="en-GB" sz="2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examen</a:t>
            </a:r>
            <a:endParaRPr lang="en-GB" sz="26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GB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1085850" lvl="1" indent="-342900">
              <a:buFont typeface="Wingdings" panose="05000000000000000000" pitchFamily="2" charset="2"/>
              <a:buChar char="§"/>
              <a:defRPr/>
            </a:pPr>
            <a:r>
              <a:rPr lang="en-GB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Transparence &amp; participation</a:t>
            </a:r>
            <a:r>
              <a:rPr lang="en-GB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GB" sz="24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Optionnels</a:t>
            </a:r>
            <a:r>
              <a:rPr lang="en-GB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mais</a:t>
            </a:r>
            <a:r>
              <a:rPr lang="en-GB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necessaire</a:t>
            </a:r>
            <a:endParaRPr lang="en-GB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hlink"/>
                </a:solidFill>
                <a:latin typeface="Calibri" pitchFamily="34" charset="0"/>
              </a:rPr>
              <a:t/>
            </a:r>
            <a:br>
              <a:rPr lang="en-US" sz="3600" b="1" dirty="0">
                <a:solidFill>
                  <a:schemeClr val="hlink"/>
                </a:solidFill>
                <a:latin typeface="Calibri" pitchFamily="34" charset="0"/>
              </a:rPr>
            </a:br>
            <a:r>
              <a:rPr lang="en-US" sz="3600" b="1" dirty="0">
                <a:solidFill>
                  <a:schemeClr val="hlink"/>
                </a:solidFill>
                <a:latin typeface="Calibri" pitchFamily="34" charset="0"/>
              </a:rPr>
              <a:t>ÉTAPES &amp; points D’ENTRÉE</a:t>
            </a:r>
            <a:br>
              <a:rPr lang="en-US" sz="3600" b="1" dirty="0">
                <a:solidFill>
                  <a:schemeClr val="hlink"/>
                </a:solidFill>
                <a:latin typeface="Calibri" pitchFamily="34" charset="0"/>
              </a:rPr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739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LES SUJETS QUI COMPTENT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2348880"/>
            <a:ext cx="5472160" cy="396044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 err="1" smtClean="0"/>
              <a:t>Enjeux</a:t>
            </a:r>
            <a:r>
              <a:rPr lang="en-US" sz="2200" b="1" dirty="0" smtClean="0"/>
              <a:t> du </a:t>
            </a:r>
            <a:r>
              <a:rPr lang="en-US" sz="2200" b="1" dirty="0" err="1"/>
              <a:t>p</a:t>
            </a:r>
            <a:r>
              <a:rPr lang="en-US" sz="2200" b="1" dirty="0" err="1" smtClean="0"/>
              <a:t>rocessus</a:t>
            </a:r>
            <a:r>
              <a:rPr lang="en-US" sz="2200" b="1" dirty="0" smtClean="0"/>
              <a:t>: </a:t>
            </a:r>
            <a:r>
              <a:rPr lang="en-US" sz="2200" b="1" dirty="0" err="1" smtClean="0"/>
              <a:t>Plaidoyer</a:t>
            </a:r>
            <a:r>
              <a:rPr lang="en-US" sz="2200" b="1" dirty="0" smtClean="0"/>
              <a:t> &amp; </a:t>
            </a:r>
            <a:r>
              <a:rPr lang="en-US" sz="2200" b="1" dirty="0" err="1" smtClean="0"/>
              <a:t>suivi</a:t>
            </a:r>
            <a:endParaRPr lang="en-US" sz="1400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dirty="0" smtClean="0"/>
              <a:t>Transparence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dirty="0" smtClean="0"/>
              <a:t>Participation des OSC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 err="1" smtClean="0"/>
              <a:t>Enjeux</a:t>
            </a:r>
            <a:r>
              <a:rPr lang="en-US" sz="2200" b="1" dirty="0" smtClean="0"/>
              <a:t> du </a:t>
            </a:r>
            <a:r>
              <a:rPr lang="en-US" sz="2200" b="1" dirty="0" err="1" smtClean="0"/>
              <a:t>contenu</a:t>
            </a:r>
            <a:r>
              <a:rPr lang="en-US" sz="2200" b="1" dirty="0" smtClean="0"/>
              <a:t>: </a:t>
            </a:r>
            <a:r>
              <a:rPr lang="en-US" sz="2200" b="1" dirty="0" err="1" smtClean="0"/>
              <a:t>Suivi</a:t>
            </a:r>
            <a:r>
              <a:rPr lang="en-US" sz="2200" b="1" dirty="0" smtClean="0"/>
              <a:t> &amp; </a:t>
            </a:r>
            <a:r>
              <a:rPr lang="en-US" sz="2200" b="1" dirty="0" err="1" smtClean="0"/>
              <a:t>plaidoyer</a:t>
            </a:r>
            <a:endParaRPr lang="en-US" sz="1400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dirty="0" err="1" smtClean="0"/>
              <a:t>Accès</a:t>
            </a:r>
            <a:r>
              <a:rPr lang="en-US" sz="2000" dirty="0" smtClean="0"/>
              <a:t> à </a:t>
            </a:r>
            <a:r>
              <a:rPr lang="en-US" sz="2000" dirty="0" err="1" smtClean="0"/>
              <a:t>l’information</a:t>
            </a:r>
            <a:endParaRPr lang="en-US" sz="2000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dirty="0" smtClean="0"/>
              <a:t>Application par des </a:t>
            </a:r>
            <a:r>
              <a:rPr lang="en-US" sz="2000" dirty="0" err="1" smtClean="0"/>
              <a:t>lois</a:t>
            </a:r>
            <a:r>
              <a:rPr lang="en-US" sz="2000" dirty="0" smtClean="0"/>
              <a:t> et </a:t>
            </a:r>
            <a:r>
              <a:rPr lang="en-US" sz="2000" dirty="0" err="1" smtClean="0"/>
              <a:t>régulations</a:t>
            </a:r>
            <a:endParaRPr lang="en-US" sz="2000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dirty="0" smtClean="0"/>
              <a:t>Application and </a:t>
            </a:r>
            <a:r>
              <a:rPr lang="en-US" sz="2000" dirty="0" err="1" smtClean="0"/>
              <a:t>exécution</a:t>
            </a:r>
            <a:r>
              <a:rPr lang="en-US" sz="2000" dirty="0" smtClean="0"/>
              <a:t> des </a:t>
            </a:r>
            <a:r>
              <a:rPr lang="en-US" sz="2000" dirty="0" err="1" smtClean="0"/>
              <a:t>lois</a:t>
            </a:r>
            <a:r>
              <a:rPr lang="en-US" sz="2000" dirty="0" smtClean="0"/>
              <a:t> et </a:t>
            </a:r>
            <a:r>
              <a:rPr lang="en-US" sz="2000" dirty="0" smtClean="0"/>
              <a:t>regulations, </a:t>
            </a:r>
            <a:r>
              <a:rPr lang="en-US" sz="2000" b="1" dirty="0" smtClean="0"/>
              <a:t>y </a:t>
            </a:r>
            <a:r>
              <a:rPr lang="en-US" sz="2000" b="1" dirty="0" err="1" smtClean="0"/>
              <a:t>compris</a:t>
            </a:r>
            <a:r>
              <a:rPr lang="en-US" sz="2000" b="1" dirty="0" smtClean="0"/>
              <a:t> les </a:t>
            </a:r>
            <a:r>
              <a:rPr lang="en-US" sz="2000" b="1" dirty="0" err="1" smtClean="0"/>
              <a:t>données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0000" y="571500"/>
            <a:ext cx="6840312" cy="7953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hlink"/>
                </a:solidFill>
                <a:latin typeface="Calibri" pitchFamily="34" charset="0"/>
              </a:rPr>
              <a:t>LES DOMAINES DE PARTICIPATION DES ONG</a:t>
            </a:r>
            <a:endParaRPr lang="en-GB" dirty="0"/>
          </a:p>
        </p:txBody>
      </p:sp>
      <p:pic>
        <p:nvPicPr>
          <p:cNvPr id="4098" name="Picture 2" descr="https://blog.transparency.org/wp-content/uploads/2013/11/Flickr_Maria_Francesca_Avila_6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9"/>
          <a:stretch/>
        </p:blipFill>
        <p:spPr bwMode="auto">
          <a:xfrm>
            <a:off x="6142024" y="2348880"/>
            <a:ext cx="2665140" cy="18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80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QUELLES FORMES DE PARTICIPATION?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2133600"/>
            <a:ext cx="5184128" cy="4247728"/>
          </a:xfrm>
        </p:spPr>
        <p:txBody>
          <a:bodyPr/>
          <a:lstStyle/>
          <a:p>
            <a:pPr marL="876300" lvl="1" indent="-400050">
              <a:buFont typeface="Wingdings" panose="05000000000000000000" pitchFamily="2" charset="2"/>
              <a:buChar char="Ø"/>
            </a:pPr>
            <a:r>
              <a:rPr lang="en-US" sz="2200" b="1" dirty="0" err="1" smtClean="0">
                <a:latin typeface="Calibri" pitchFamily="34" charset="0"/>
              </a:rPr>
              <a:t>Plaidoyer</a:t>
            </a:r>
            <a:r>
              <a:rPr lang="en-US" sz="2200" b="1" dirty="0" smtClean="0">
                <a:latin typeface="Calibri" pitchFamily="34" charset="0"/>
              </a:rPr>
              <a:t> pour un </a:t>
            </a:r>
            <a:r>
              <a:rPr lang="en-US" sz="2200" b="1" dirty="0" err="1" smtClean="0">
                <a:latin typeface="Calibri" pitchFamily="34" charset="0"/>
              </a:rPr>
              <a:t>processus</a:t>
            </a:r>
            <a:r>
              <a:rPr lang="en-US" sz="2200" b="1" dirty="0" smtClean="0">
                <a:latin typeface="Calibri" pitchFamily="34" charset="0"/>
              </a:rPr>
              <a:t> transparent et </a:t>
            </a:r>
            <a:r>
              <a:rPr lang="en-US" sz="2200" b="1" dirty="0" err="1" smtClean="0">
                <a:latin typeface="Calibri" pitchFamily="34" charset="0"/>
              </a:rPr>
              <a:t>inclusif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–</a:t>
            </a:r>
            <a:r>
              <a:rPr lang="hu-H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et </a:t>
            </a:r>
            <a:r>
              <a:rPr lang="en-US" sz="2200" dirty="0" err="1" smtClean="0">
                <a:latin typeface="Calibri" pitchFamily="34" charset="0"/>
              </a:rPr>
              <a:t>suivi</a:t>
            </a:r>
            <a:r>
              <a:rPr lang="en-US" sz="2200" dirty="0" smtClean="0">
                <a:latin typeface="Calibri" pitchFamily="34" charset="0"/>
              </a:rPr>
              <a:t> du </a:t>
            </a:r>
            <a:r>
              <a:rPr lang="en-US" sz="2200" dirty="0" err="1" smtClean="0">
                <a:latin typeface="Calibri" pitchFamily="34" charset="0"/>
              </a:rPr>
              <a:t>processus</a:t>
            </a:r>
            <a:endParaRPr lang="en-US" sz="2200" dirty="0" smtClean="0">
              <a:latin typeface="Calibri" pitchFamily="34" charset="0"/>
            </a:endParaRPr>
          </a:p>
          <a:p>
            <a:pPr marL="1276350" lvl="2" indent="-4000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Information </a:t>
            </a:r>
            <a:r>
              <a:rPr lang="en-US" sz="1400" dirty="0" err="1" smtClean="0">
                <a:latin typeface="Calibri" pitchFamily="34" charset="0"/>
              </a:rPr>
              <a:t>publique</a:t>
            </a:r>
            <a:r>
              <a:rPr lang="en-US" sz="1400" dirty="0" smtClean="0">
                <a:latin typeface="Calibri" pitchFamily="34" charset="0"/>
              </a:rPr>
              <a:t> – </a:t>
            </a:r>
            <a:r>
              <a:rPr lang="en-US" sz="1400" dirty="0" err="1" smtClean="0">
                <a:latin typeface="Calibri" pitchFamily="34" charset="0"/>
              </a:rPr>
              <a:t>Nécessité</a:t>
            </a:r>
            <a:r>
              <a:rPr lang="en-US" sz="1400" dirty="0" smtClean="0">
                <a:latin typeface="Calibri" pitchFamily="34" charset="0"/>
              </a:rPr>
              <a:t> de </a:t>
            </a:r>
            <a:r>
              <a:rPr lang="en-US" sz="1400" dirty="0" err="1" smtClean="0">
                <a:latin typeface="Calibri" pitchFamily="34" charset="0"/>
              </a:rPr>
              <a:t>connaître</a:t>
            </a:r>
            <a:r>
              <a:rPr lang="en-US" sz="1400" dirty="0" smtClean="0">
                <a:latin typeface="Calibri" pitchFamily="34" charset="0"/>
              </a:rPr>
              <a:t> le Point Focal </a:t>
            </a:r>
            <a:r>
              <a:rPr lang="en-US" sz="1400" dirty="0">
                <a:latin typeface="Calibri" pitchFamily="34" charset="0"/>
              </a:rPr>
              <a:t>&amp; </a:t>
            </a:r>
            <a:r>
              <a:rPr lang="en-US" sz="1400" dirty="0" smtClean="0">
                <a:latin typeface="Calibri" pitchFamily="34" charset="0"/>
              </a:rPr>
              <a:t>le </a:t>
            </a:r>
            <a:r>
              <a:rPr lang="en-US" sz="1400" dirty="0" err="1" smtClean="0">
                <a:latin typeface="Calibri" pitchFamily="34" charset="0"/>
              </a:rPr>
              <a:t>calendrier</a:t>
            </a:r>
            <a:r>
              <a:rPr lang="en-US" sz="1400" dirty="0" smtClean="0">
                <a:latin typeface="Calibri" pitchFamily="34" charset="0"/>
              </a:rPr>
              <a:t> </a:t>
            </a:r>
          </a:p>
          <a:p>
            <a:pPr marL="1276350" lvl="2" indent="-4000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Publication </a:t>
            </a:r>
            <a:r>
              <a:rPr lang="en-US" sz="1400" dirty="0" err="1" smtClean="0">
                <a:latin typeface="Calibri" pitchFamily="34" charset="0"/>
              </a:rPr>
              <a:t>rapide</a:t>
            </a:r>
            <a:r>
              <a:rPr lang="en-US" sz="1400" dirty="0" smtClean="0">
                <a:latin typeface="Calibri" pitchFamily="34" charset="0"/>
              </a:rPr>
              <a:t> des </a:t>
            </a:r>
            <a:r>
              <a:rPr lang="en-US" sz="1400" dirty="0" smtClean="0">
                <a:latin typeface="Calibri" pitchFamily="34" charset="0"/>
              </a:rPr>
              <a:t>rapports</a:t>
            </a:r>
            <a:endParaRPr lang="en-US" sz="1400" dirty="0" smtClean="0">
              <a:latin typeface="Calibri" pitchFamily="34" charset="0"/>
            </a:endParaRPr>
          </a:p>
          <a:p>
            <a:pPr marL="876300" lvl="1" indent="-400050">
              <a:buFont typeface="Wingdings" panose="05000000000000000000" pitchFamily="2" charset="2"/>
              <a:buChar char="Ø"/>
            </a:pPr>
            <a:r>
              <a:rPr lang="en-US" sz="2200" b="1" dirty="0" err="1" smtClean="0">
                <a:latin typeface="Calibri" pitchFamily="34" charset="0"/>
              </a:rPr>
              <a:t>Préparer</a:t>
            </a:r>
            <a:r>
              <a:rPr lang="en-US" sz="2200" b="1" dirty="0" smtClean="0">
                <a:latin typeface="Calibri" pitchFamily="34" charset="0"/>
              </a:rPr>
              <a:t> les contributions </a:t>
            </a:r>
            <a:r>
              <a:rPr lang="en-US" sz="2200" dirty="0" smtClean="0">
                <a:latin typeface="Calibri" pitchFamily="34" charset="0"/>
              </a:rPr>
              <a:t>au </a:t>
            </a:r>
            <a:r>
              <a:rPr lang="en-US" sz="2200" dirty="0" err="1" smtClean="0">
                <a:latin typeface="Calibri" pitchFamily="34" charset="0"/>
              </a:rPr>
              <a:t>processus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d’évaluation</a:t>
            </a:r>
            <a:r>
              <a:rPr lang="en-US" sz="2200" dirty="0" smtClean="0">
                <a:latin typeface="Calibri" pitchFamily="34" charset="0"/>
              </a:rPr>
              <a:t> y </a:t>
            </a:r>
            <a:r>
              <a:rPr lang="en-US" sz="2200" dirty="0" err="1" smtClean="0">
                <a:latin typeface="Calibri" pitchFamily="34" charset="0"/>
              </a:rPr>
              <a:t>compris</a:t>
            </a:r>
            <a:r>
              <a:rPr lang="en-US" sz="2200" dirty="0" smtClean="0">
                <a:latin typeface="Calibri" pitchFamily="34" charset="0"/>
              </a:rPr>
              <a:t> pour </a:t>
            </a:r>
            <a:r>
              <a:rPr lang="en-US" sz="2200" dirty="0" err="1" smtClean="0">
                <a:latin typeface="Calibri" pitchFamily="34" charset="0"/>
              </a:rPr>
              <a:t>l’équipe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examinatrice</a:t>
            </a:r>
            <a:endParaRPr lang="en-US" sz="2200" dirty="0" smtClean="0">
              <a:latin typeface="Calibri" pitchFamily="34" charset="0"/>
            </a:endParaRPr>
          </a:p>
          <a:p>
            <a:pPr marL="876300" lvl="1" indent="-400050">
              <a:buFont typeface="Wingdings" panose="05000000000000000000" pitchFamily="2" charset="2"/>
              <a:buChar char="Ø"/>
            </a:pPr>
            <a:r>
              <a:rPr lang="en-GB" sz="2200" b="1" dirty="0" smtClean="0">
                <a:latin typeface="Calibri" pitchFamily="34" charset="0"/>
              </a:rPr>
              <a:t>Commenter </a:t>
            </a:r>
            <a:r>
              <a:rPr lang="en-GB" sz="2200" dirty="0" smtClean="0">
                <a:latin typeface="Calibri" pitchFamily="34" charset="0"/>
              </a:rPr>
              <a:t>le </a:t>
            </a:r>
            <a:r>
              <a:rPr lang="en-GB" sz="2200" dirty="0" err="1" smtClean="0">
                <a:latin typeface="Calibri" pitchFamily="34" charset="0"/>
              </a:rPr>
              <a:t>processus</a:t>
            </a:r>
            <a:r>
              <a:rPr lang="en-GB" sz="2200" dirty="0" smtClean="0">
                <a:latin typeface="Calibri" pitchFamily="34" charset="0"/>
              </a:rPr>
              <a:t> et les </a:t>
            </a:r>
            <a:r>
              <a:rPr lang="en-GB" sz="2200" dirty="0" err="1" smtClean="0">
                <a:latin typeface="Calibri" pitchFamily="34" charset="0"/>
              </a:rPr>
              <a:t>résultats</a:t>
            </a:r>
            <a:r>
              <a:rPr lang="en-GB" sz="2200" dirty="0" smtClean="0">
                <a:latin typeface="Calibri" pitchFamily="34" charset="0"/>
              </a:rPr>
              <a:t> </a:t>
            </a:r>
          </a:p>
          <a:p>
            <a:pPr marL="876300" lvl="1" indent="-400050">
              <a:buFont typeface="Wingdings" panose="05000000000000000000" pitchFamily="2" charset="2"/>
              <a:buChar char="Ø"/>
            </a:pPr>
            <a:r>
              <a:rPr lang="en-GB" sz="2200" b="1" dirty="0" err="1" smtClean="0">
                <a:latin typeface="Calibri" pitchFamily="34" charset="0"/>
              </a:rPr>
              <a:t>Contribuer</a:t>
            </a:r>
            <a:r>
              <a:rPr lang="en-GB" sz="2200" b="1" dirty="0" smtClean="0">
                <a:latin typeface="Calibri" pitchFamily="34" charset="0"/>
              </a:rPr>
              <a:t> </a:t>
            </a:r>
            <a:r>
              <a:rPr lang="en-GB" sz="2200" b="1" dirty="0" smtClean="0">
                <a:latin typeface="Calibri" pitchFamily="34" charset="0"/>
              </a:rPr>
              <a:t>&amp; </a:t>
            </a:r>
            <a:r>
              <a:rPr lang="en-GB" sz="2200" b="1" dirty="0" smtClean="0">
                <a:latin typeface="Calibri" pitchFamily="34" charset="0"/>
              </a:rPr>
              <a:t>commenter </a:t>
            </a:r>
            <a:r>
              <a:rPr lang="en-GB" sz="2200" dirty="0" smtClean="0">
                <a:latin typeface="Calibri" pitchFamily="34" charset="0"/>
              </a:rPr>
              <a:t>sur le </a:t>
            </a:r>
            <a:r>
              <a:rPr lang="en-GB" sz="2200" dirty="0" err="1" smtClean="0">
                <a:latin typeface="Calibri" pitchFamily="34" charset="0"/>
              </a:rPr>
              <a:t>suivi</a:t>
            </a:r>
            <a:r>
              <a:rPr lang="en-GB" sz="2200" dirty="0" smtClean="0">
                <a:latin typeface="Calibri" pitchFamily="34" charset="0"/>
              </a:rPr>
              <a:t> post-</a:t>
            </a:r>
            <a:r>
              <a:rPr lang="en-GB" sz="2200" dirty="0" err="1" smtClean="0">
                <a:latin typeface="Calibri" pitchFamily="34" charset="0"/>
              </a:rPr>
              <a:t>examen</a:t>
            </a:r>
            <a:endParaRPr lang="en-GB" sz="22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SUIVI &amp; PLAIDOYER PAR LES OSC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348880"/>
            <a:ext cx="2240531" cy="31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8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-presentation-template-2014">
  <a:themeElements>
    <a:clrScheme name="Transparency International">
      <a:dk1>
        <a:sysClr val="windowText" lastClr="000000"/>
      </a:dk1>
      <a:lt1>
        <a:sysClr val="window" lastClr="FFFFFF"/>
      </a:lt1>
      <a:dk2>
        <a:srgbClr val="0B0D11"/>
      </a:dk2>
      <a:lt2>
        <a:srgbClr val="DDDEDD"/>
      </a:lt2>
      <a:accent1>
        <a:srgbClr val="BFBFBF"/>
      </a:accent1>
      <a:accent2>
        <a:srgbClr val="595959"/>
      </a:accent2>
      <a:accent3>
        <a:srgbClr val="4F7689"/>
      </a:accent3>
      <a:accent4>
        <a:srgbClr val="60BCDF"/>
      </a:accent4>
      <a:accent5>
        <a:srgbClr val="009FEE"/>
      </a:accent5>
      <a:accent6>
        <a:srgbClr val="0076B1"/>
      </a:accent6>
      <a:hlink>
        <a:srgbClr val="009FEE"/>
      </a:hlink>
      <a:folHlink>
        <a:srgbClr val="009F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ti-presentation-template-2014.potx</Template>
  <TotalTime>2641</TotalTime>
  <Words>458</Words>
  <Application>Microsoft Office PowerPoint</Application>
  <PresentationFormat>On-screen Show (4:3)</PresentationFormat>
  <Paragraphs>83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Arial Narrow Bold</vt:lpstr>
      <vt:lpstr>Calibri</vt:lpstr>
      <vt:lpstr>Wingdings</vt:lpstr>
      <vt:lpstr>ti-presentation-template-2014</vt:lpstr>
      <vt:lpstr>Office Theme</vt:lpstr>
      <vt:lpstr>Participation, rÉdaction de rapports et sensibilisation au Mécanisme d’examen</vt:lpstr>
      <vt:lpstr>PowerPoint Presentation</vt:lpstr>
      <vt:lpstr>PowerPoint Presentation</vt:lpstr>
      <vt:lpstr>Plan de plaidoyer</vt:lpstr>
      <vt:lpstr>Les OBJeCTIfS des OSC pendant l’examen</vt:lpstr>
      <vt:lpstr> ÉTAPES &amp; points D’ENTRÉE </vt:lpstr>
      <vt:lpstr> ÉTAPES &amp; points D’ENTRÉE </vt:lpstr>
      <vt:lpstr>LES DOMAINES DE PARTICIPATION DES ONG</vt:lpstr>
      <vt:lpstr>SUIVI &amp; PLAIDOYER PAR LES OSC</vt:lpstr>
      <vt:lpstr>Publication des rapports d’examen</vt:lpstr>
      <vt:lpstr>discussion</vt:lpstr>
      <vt:lpstr>PowerPoint Presentation</vt:lpstr>
    </vt:vector>
  </TitlesOfParts>
  <Company>bruc1e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charlie  brown</dc:creator>
  <cp:lastModifiedBy>Malo Denouel</cp:lastModifiedBy>
  <cp:revision>269</cp:revision>
  <dcterms:created xsi:type="dcterms:W3CDTF">2013-10-14T13:11:05Z</dcterms:created>
  <dcterms:modified xsi:type="dcterms:W3CDTF">2018-05-15T09:40:07Z</dcterms:modified>
</cp:coreProperties>
</file>