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2" r:id="rId2"/>
  </p:sldMasterIdLst>
  <p:notesMasterIdLst>
    <p:notesMasterId r:id="rId18"/>
  </p:notesMasterIdLst>
  <p:handoutMasterIdLst>
    <p:handoutMasterId r:id="rId19"/>
  </p:handoutMasterIdLst>
  <p:sldIdLst>
    <p:sldId id="271" r:id="rId3"/>
    <p:sldId id="285" r:id="rId4"/>
    <p:sldId id="302" r:id="rId5"/>
    <p:sldId id="293" r:id="rId6"/>
    <p:sldId id="304" r:id="rId7"/>
    <p:sldId id="303" r:id="rId8"/>
    <p:sldId id="295" r:id="rId9"/>
    <p:sldId id="294" r:id="rId10"/>
    <p:sldId id="298" r:id="rId11"/>
    <p:sldId id="296" r:id="rId12"/>
    <p:sldId id="299" r:id="rId13"/>
    <p:sldId id="297" r:id="rId14"/>
    <p:sldId id="289" r:id="rId15"/>
    <p:sldId id="300" r:id="rId16"/>
    <p:sldId id="26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54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44"/>
    <a:srgbClr val="00ABE2"/>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4591" autoAdjust="0"/>
  </p:normalViewPr>
  <p:slideViewPr>
    <p:cSldViewPr>
      <p:cViewPr varScale="1">
        <p:scale>
          <a:sx n="69" d="100"/>
          <a:sy n="69" d="100"/>
        </p:scale>
        <p:origin x="1494" y="66"/>
      </p:cViewPr>
      <p:guideLst>
        <p:guide orient="horz" pos="1920"/>
        <p:guide pos="54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92" d="100"/>
          <a:sy n="92" d="100"/>
        </p:scale>
        <p:origin x="-281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ACC139-AD9E-DA47-80CB-CBC7E0BE66E4}" type="datetimeFigureOut">
              <a:rPr lang="en-US" smtClean="0"/>
              <a:pPr/>
              <a:t>5/11/2018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CB34C3-330C-944D-A4BD-2C2D45D96723}" type="slidenum">
              <a:rPr lang="en-US" smtClean="0"/>
              <a:pPr/>
              <a:t>‹#›</a:t>
            </a:fld>
            <a:endParaRPr lang="en-US"/>
          </a:p>
        </p:txBody>
      </p:sp>
    </p:spTree>
    <p:extLst>
      <p:ext uri="{BB962C8B-B14F-4D97-AF65-F5344CB8AC3E}">
        <p14:creationId xmlns:p14="http://schemas.microsoft.com/office/powerpoint/2010/main" val="3761429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E021D-ED58-5749-A2C1-A9EFEA84B5B4}" type="datetimeFigureOut">
              <a:rPr lang="en-US" smtClean="0"/>
              <a:pPr/>
              <a:t>5/11/2018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0B81B-317C-0249-98A8-A4CDC4F70616}" type="slidenum">
              <a:rPr lang="en-US" smtClean="0"/>
              <a:pPr/>
              <a:t>‹#›</a:t>
            </a:fld>
            <a:endParaRPr lang="en-US"/>
          </a:p>
        </p:txBody>
      </p:sp>
    </p:spTree>
    <p:extLst>
      <p:ext uri="{BB962C8B-B14F-4D97-AF65-F5344CB8AC3E}">
        <p14:creationId xmlns:p14="http://schemas.microsoft.com/office/powerpoint/2010/main" val="371135682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mtClean="0"/>
              <a:t>Photo:</a:t>
            </a:r>
            <a:r>
              <a:rPr lang="hu-HU" baseline="0" smtClean="0"/>
              <a:t> Flickr, Sylvie Burr</a:t>
            </a:r>
            <a:endParaRPr lang="en-GB"/>
          </a:p>
        </p:txBody>
      </p:sp>
      <p:sp>
        <p:nvSpPr>
          <p:cNvPr id="4" name="Slide Number Placeholder 3"/>
          <p:cNvSpPr>
            <a:spLocks noGrp="1"/>
          </p:cNvSpPr>
          <p:nvPr>
            <p:ph type="sldNum" sz="quarter" idx="10"/>
          </p:nvPr>
        </p:nvSpPr>
        <p:spPr/>
        <p:txBody>
          <a:bodyPr/>
          <a:lstStyle/>
          <a:p>
            <a:fld id="{55E0B81B-317C-0249-98A8-A4CDC4F70616}" type="slidenum">
              <a:rPr lang="en-US" smtClean="0"/>
              <a:pPr/>
              <a:t>8</a:t>
            </a:fld>
            <a:endParaRPr lang="en-US"/>
          </a:p>
        </p:txBody>
      </p:sp>
    </p:spTree>
    <p:extLst>
      <p:ext uri="{BB962C8B-B14F-4D97-AF65-F5344CB8AC3E}">
        <p14:creationId xmlns:p14="http://schemas.microsoft.com/office/powerpoint/2010/main" val="320935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Image: Flickr, Roy Blumenthal, https://creativecommons.org/licenses/by-sa/2.0/#</a:t>
            </a:r>
            <a:endParaRPr lang="en-GB" dirty="0"/>
          </a:p>
        </p:txBody>
      </p:sp>
      <p:sp>
        <p:nvSpPr>
          <p:cNvPr id="4" name="Slide Number Placeholder 3"/>
          <p:cNvSpPr>
            <a:spLocks noGrp="1"/>
          </p:cNvSpPr>
          <p:nvPr>
            <p:ph type="sldNum" sz="quarter" idx="10"/>
          </p:nvPr>
        </p:nvSpPr>
        <p:spPr/>
        <p:txBody>
          <a:bodyPr/>
          <a:lstStyle/>
          <a:p>
            <a:fld id="{55E0B81B-317C-0249-98A8-A4CDC4F70616}" type="slidenum">
              <a:rPr lang="en-US" smtClean="0"/>
              <a:pPr/>
              <a:t>11</a:t>
            </a:fld>
            <a:endParaRPr lang="en-US"/>
          </a:p>
        </p:txBody>
      </p:sp>
    </p:spTree>
    <p:extLst>
      <p:ext uri="{BB962C8B-B14F-4D97-AF65-F5344CB8AC3E}">
        <p14:creationId xmlns:p14="http://schemas.microsoft.com/office/powerpoint/2010/main" val="2054735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05101"/>
            <a:ext cx="7543800" cy="1955800"/>
          </a:xfrm>
        </p:spPr>
        <p:txBody>
          <a:bodyPr lIns="0" tIns="0" rIns="0" bIns="0" anchor="t">
            <a:noAutofit/>
            <a:scene3d>
              <a:camera prst="orthographicFront">
                <a:rot lat="0" lon="0" rev="0"/>
              </a:camera>
              <a:lightRig rig="threePt" dir="t"/>
            </a:scene3d>
          </a:bodyPr>
          <a:lstStyle>
            <a:lvl1pPr algn="l">
              <a:lnSpc>
                <a:spcPts val="4800"/>
              </a:lnSpc>
              <a:defRPr sz="4800" b="0" i="0" cap="all">
                <a:ln>
                  <a:solidFill>
                    <a:schemeClr val="bg1">
                      <a:alpha val="0"/>
                    </a:schemeClr>
                  </a:solidFill>
                </a:ln>
                <a:solidFill>
                  <a:schemeClr val="bg1"/>
                </a:solidFill>
                <a:latin typeface="Arial Narrow Bold"/>
                <a:cs typeface="Arial Narrow Bold"/>
              </a:defRPr>
            </a:lvl1pPr>
          </a:lstStyle>
          <a:p>
            <a:r>
              <a:rPr lang="ga-IE" dirty="0" smtClean="0"/>
              <a:t>MAIN</a:t>
            </a:r>
            <a:br>
              <a:rPr lang="ga-IE" dirty="0" smtClean="0"/>
            </a:br>
            <a:r>
              <a:rPr lang="ga-IE" dirty="0" smtClean="0"/>
              <a:t>PRESENTATION </a:t>
            </a:r>
            <a:br>
              <a:rPr lang="ga-IE" dirty="0" smtClean="0"/>
            </a:br>
            <a:r>
              <a:rPr lang="ga-IE" dirty="0" smtClean="0"/>
              <a:t>HEADING</a:t>
            </a:r>
            <a:endParaRPr lang="en-US" dirty="0"/>
          </a:p>
        </p:txBody>
      </p:sp>
      <p:sp>
        <p:nvSpPr>
          <p:cNvPr id="3" name="Subtitle 2"/>
          <p:cNvSpPr>
            <a:spLocks noGrp="1"/>
          </p:cNvSpPr>
          <p:nvPr>
            <p:ph type="subTitle" idx="1" hasCustomPrompt="1"/>
          </p:nvPr>
        </p:nvSpPr>
        <p:spPr>
          <a:xfrm>
            <a:off x="685800" y="4839642"/>
            <a:ext cx="7543800" cy="646758"/>
          </a:xfrm>
        </p:spPr>
        <p:txBody>
          <a:bodyPr wrap="square" lIns="0" tIns="0" rIns="0" bIns="0" anchor="t">
            <a:spAutoFit/>
          </a:bodyPr>
          <a:lstStyle>
            <a:lvl1pPr marL="0" indent="0" algn="l">
              <a:lnSpc>
                <a:spcPts val="2500"/>
              </a:lnSpc>
              <a:spcBef>
                <a:spcPts val="0"/>
              </a:spcBef>
              <a:buNone/>
              <a:defRPr sz="2300" b="0" i="0" cap="all">
                <a:solidFill>
                  <a:schemeClr val="bg1"/>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SECTION SUB </a:t>
            </a:r>
            <a:br>
              <a:rPr lang="ga-IE" dirty="0" smtClean="0"/>
            </a:br>
            <a:r>
              <a:rPr lang="ga-IE" dirty="0" smtClean="0"/>
              <a:t>HEADING</a:t>
            </a:r>
            <a:endParaRPr lang="en-US" dirty="0"/>
          </a:p>
        </p:txBody>
      </p:sp>
      <p:sp>
        <p:nvSpPr>
          <p:cNvPr id="6" name="Text Placeholder 5"/>
          <p:cNvSpPr>
            <a:spLocks noGrp="1"/>
          </p:cNvSpPr>
          <p:nvPr>
            <p:ph type="body" sz="quarter" idx="10" hasCustomPrompt="1"/>
          </p:nvPr>
        </p:nvSpPr>
        <p:spPr>
          <a:xfrm>
            <a:off x="685800" y="5791200"/>
            <a:ext cx="7543800" cy="533400"/>
          </a:xfrm>
        </p:spPr>
        <p:txBody>
          <a:bodyPr lIns="0" tIns="0" rIns="0" bIns="0">
            <a:noAutofit/>
          </a:bodyPr>
          <a:lstStyle>
            <a:lvl1pPr marL="0" indent="0">
              <a:lnSpc>
                <a:spcPts val="1600"/>
              </a:lnSpc>
              <a:spcBef>
                <a:spcPts val="0"/>
              </a:spcBef>
              <a:buNone/>
              <a:defRPr sz="1500" b="0" i="0">
                <a:solidFill>
                  <a:schemeClr val="bg1"/>
                </a:solidFill>
                <a:latin typeface="Arial Narrow"/>
                <a:cs typeface="Arial Narrow"/>
              </a:defRPr>
            </a:lvl1pPr>
            <a:lvl2pPr>
              <a:defRPr sz="1800" b="0" i="0">
                <a:solidFill>
                  <a:schemeClr val="bg1"/>
                </a:solidFill>
                <a:latin typeface="Arial Narrow"/>
                <a:cs typeface="Arial Narrow"/>
              </a:defRPr>
            </a:lvl2pPr>
            <a:lvl3pPr>
              <a:defRPr sz="1800" b="0" i="0">
                <a:solidFill>
                  <a:schemeClr val="bg1"/>
                </a:solidFill>
                <a:latin typeface="Arial Narrow"/>
                <a:cs typeface="Arial Narrow"/>
              </a:defRPr>
            </a:lvl3pPr>
            <a:lvl4pPr>
              <a:defRPr sz="1800" b="0" i="0">
                <a:solidFill>
                  <a:schemeClr val="bg1"/>
                </a:solidFill>
                <a:latin typeface="Arial Narrow"/>
                <a:cs typeface="Arial Narrow"/>
              </a:defRPr>
            </a:lvl4pPr>
            <a:lvl5pPr>
              <a:defRPr sz="1800" b="0" i="0">
                <a:solidFill>
                  <a:schemeClr val="bg1"/>
                </a:solidFill>
                <a:latin typeface="Arial Narrow"/>
                <a:cs typeface="Arial Narrow"/>
              </a:defRPr>
            </a:lvl5pPr>
          </a:lstStyle>
          <a:p>
            <a:pPr lvl="0"/>
            <a:r>
              <a:rPr lang="ga-IE" dirty="0" smtClean="0"/>
              <a:t>Presenter Name</a:t>
            </a:r>
          </a:p>
          <a:p>
            <a:pPr lvl="0"/>
            <a:r>
              <a:rPr lang="ga-IE" dirty="0" smtClean="0"/>
              <a:t>Presenter Title</a:t>
            </a:r>
            <a:endParaRPr lang="en-US" dirty="0"/>
          </a:p>
        </p:txBody>
      </p:sp>
      <p:pic>
        <p:nvPicPr>
          <p:cNvPr id="5" name="Picture 4" descr="ti-A3logo.png"/>
          <p:cNvPicPr>
            <a:picLocks noChangeAspect="1"/>
          </p:cNvPicPr>
          <p:nvPr userDrawn="1"/>
        </p:nvPicPr>
        <p:blipFill>
          <a:blip r:embed="rId2"/>
          <a:stretch>
            <a:fillRect/>
          </a:stretch>
        </p:blipFill>
        <p:spPr>
          <a:xfrm>
            <a:off x="6041022" y="547533"/>
            <a:ext cx="2493378" cy="595467"/>
          </a:xfrm>
          <a:prstGeom prst="rect">
            <a:avLst/>
          </a:prstGeom>
        </p:spPr>
      </p:pic>
      <p:cxnSp>
        <p:nvCxnSpPr>
          <p:cNvPr id="18" name="Straight Connector 17"/>
          <p:cNvCxnSpPr/>
          <p:nvPr userDrawn="1"/>
        </p:nvCxnSpPr>
        <p:spPr>
          <a:xfrm>
            <a:off x="685800" y="4724400"/>
            <a:ext cx="76200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85800" y="5637212"/>
            <a:ext cx="76200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581400"/>
            <a:ext cx="7543800" cy="1384301"/>
          </a:xfrm>
        </p:spPr>
        <p:txBody>
          <a:bodyPr lIns="0" tIns="0" rIns="0" bIns="0" anchor="t">
            <a:noAutofit/>
            <a:scene3d>
              <a:camera prst="orthographicFront">
                <a:rot lat="0" lon="0" rev="0"/>
              </a:camera>
              <a:lightRig rig="threePt" dir="t"/>
            </a:scene3d>
          </a:bodyPr>
          <a:lstStyle>
            <a:lvl1pPr algn="l">
              <a:lnSpc>
                <a:spcPts val="4800"/>
              </a:lnSpc>
              <a:defRPr sz="4800" b="0" i="0" cap="all">
                <a:ln>
                  <a:solidFill>
                    <a:schemeClr val="bg1">
                      <a:alpha val="0"/>
                    </a:schemeClr>
                  </a:solidFill>
                </a:ln>
                <a:solidFill>
                  <a:schemeClr val="bg1"/>
                </a:solidFill>
                <a:latin typeface="Arial Narrow Bold"/>
                <a:cs typeface="Arial Narrow Bold"/>
              </a:defRPr>
            </a:lvl1pPr>
          </a:lstStyle>
          <a:p>
            <a:r>
              <a:rPr lang="ga-IE" dirty="0" smtClean="0"/>
              <a:t>PRESENTATION </a:t>
            </a:r>
            <a:br>
              <a:rPr lang="ga-IE" dirty="0" smtClean="0"/>
            </a:br>
            <a:r>
              <a:rPr lang="ga-IE" dirty="0" smtClean="0"/>
              <a:t>HEADING</a:t>
            </a:r>
            <a:endParaRPr lang="en-US" dirty="0"/>
          </a:p>
        </p:txBody>
      </p:sp>
      <p:sp>
        <p:nvSpPr>
          <p:cNvPr id="3" name="Subtitle 2"/>
          <p:cNvSpPr>
            <a:spLocks noGrp="1"/>
          </p:cNvSpPr>
          <p:nvPr>
            <p:ph type="subTitle" idx="1" hasCustomPrompt="1"/>
          </p:nvPr>
        </p:nvSpPr>
        <p:spPr>
          <a:xfrm>
            <a:off x="685800" y="5130000"/>
            <a:ext cx="7543800" cy="326158"/>
          </a:xfrm>
        </p:spPr>
        <p:txBody>
          <a:bodyPr wrap="square" lIns="0" tIns="0" rIns="0" bIns="0" anchor="t">
            <a:spAutoFit/>
          </a:bodyPr>
          <a:lstStyle>
            <a:lvl1pPr marL="0" indent="0" algn="l">
              <a:lnSpc>
                <a:spcPts val="2500"/>
              </a:lnSpc>
              <a:spcBef>
                <a:spcPts val="0"/>
              </a:spcBef>
              <a:buNone/>
              <a:defRPr sz="2300" b="0" i="0" cap="all">
                <a:solidFill>
                  <a:schemeClr val="bg1"/>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HEADING</a:t>
            </a:r>
            <a:endParaRPr lang="en-US" dirty="0"/>
          </a:p>
        </p:txBody>
      </p:sp>
      <p:sp>
        <p:nvSpPr>
          <p:cNvPr id="6" name="Text Placeholder 5"/>
          <p:cNvSpPr>
            <a:spLocks noGrp="1"/>
          </p:cNvSpPr>
          <p:nvPr>
            <p:ph type="body" sz="quarter" idx="10" hasCustomPrompt="1"/>
          </p:nvPr>
        </p:nvSpPr>
        <p:spPr>
          <a:xfrm>
            <a:off x="685800" y="5791200"/>
            <a:ext cx="7543800" cy="533400"/>
          </a:xfrm>
        </p:spPr>
        <p:txBody>
          <a:bodyPr lIns="0" tIns="0" rIns="0" bIns="0">
            <a:noAutofit/>
          </a:bodyPr>
          <a:lstStyle>
            <a:lvl1pPr marL="0" indent="0">
              <a:lnSpc>
                <a:spcPts val="1600"/>
              </a:lnSpc>
              <a:spcBef>
                <a:spcPts val="0"/>
              </a:spcBef>
              <a:buNone/>
              <a:defRPr sz="1500" b="0" i="0">
                <a:solidFill>
                  <a:schemeClr val="bg1"/>
                </a:solidFill>
                <a:latin typeface="Arial Narrow"/>
                <a:cs typeface="Arial Narrow"/>
              </a:defRPr>
            </a:lvl1pPr>
            <a:lvl2pPr>
              <a:defRPr sz="1800" b="0" i="0">
                <a:solidFill>
                  <a:schemeClr val="bg1"/>
                </a:solidFill>
                <a:latin typeface="Arial Narrow"/>
                <a:cs typeface="Arial Narrow"/>
              </a:defRPr>
            </a:lvl2pPr>
            <a:lvl3pPr>
              <a:defRPr sz="1800" b="0" i="0">
                <a:solidFill>
                  <a:schemeClr val="bg1"/>
                </a:solidFill>
                <a:latin typeface="Arial Narrow"/>
                <a:cs typeface="Arial Narrow"/>
              </a:defRPr>
            </a:lvl3pPr>
            <a:lvl4pPr>
              <a:defRPr sz="1800" b="0" i="0">
                <a:solidFill>
                  <a:schemeClr val="bg1"/>
                </a:solidFill>
                <a:latin typeface="Arial Narrow"/>
                <a:cs typeface="Arial Narrow"/>
              </a:defRPr>
            </a:lvl4pPr>
            <a:lvl5pPr>
              <a:defRPr sz="1800" b="0" i="0">
                <a:solidFill>
                  <a:schemeClr val="bg1"/>
                </a:solidFill>
                <a:latin typeface="Arial Narrow"/>
                <a:cs typeface="Arial Narrow"/>
              </a:defRPr>
            </a:lvl5pPr>
          </a:lstStyle>
          <a:p>
            <a:pPr lvl="0"/>
            <a:r>
              <a:rPr lang="ga-IE" dirty="0" smtClean="0"/>
              <a:t>Presenter Name</a:t>
            </a:r>
          </a:p>
          <a:p>
            <a:pPr lvl="0"/>
            <a:r>
              <a:rPr lang="ga-IE" dirty="0" smtClean="0"/>
              <a:t>Presenter Title</a:t>
            </a:r>
            <a:endParaRPr lang="en-US" dirty="0"/>
          </a:p>
        </p:txBody>
      </p:sp>
      <p:pic>
        <p:nvPicPr>
          <p:cNvPr id="5" name="Picture 4" descr="ti-A3logo.png"/>
          <p:cNvPicPr>
            <a:picLocks noChangeAspect="1"/>
          </p:cNvPicPr>
          <p:nvPr userDrawn="1"/>
        </p:nvPicPr>
        <p:blipFill>
          <a:blip r:embed="rId2"/>
          <a:stretch>
            <a:fillRect/>
          </a:stretch>
        </p:blipFill>
        <p:spPr>
          <a:xfrm>
            <a:off x="6041022" y="547533"/>
            <a:ext cx="2493378" cy="595467"/>
          </a:xfrm>
          <a:prstGeom prst="rect">
            <a:avLst/>
          </a:prstGeom>
        </p:spPr>
      </p:pic>
      <p:cxnSp>
        <p:nvCxnSpPr>
          <p:cNvPr id="18" name="Straight Connector 17"/>
          <p:cNvCxnSpPr/>
          <p:nvPr userDrawn="1"/>
        </p:nvCxnSpPr>
        <p:spPr>
          <a:xfrm>
            <a:off x="685800" y="5007842"/>
            <a:ext cx="76200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85800" y="5637212"/>
            <a:ext cx="76200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ti-A3logo.png"/>
          <p:cNvPicPr>
            <a:picLocks noChangeAspect="1"/>
          </p:cNvPicPr>
          <p:nvPr userDrawn="1"/>
        </p:nvPicPr>
        <p:blipFill>
          <a:blip r:embed="rId2"/>
          <a:stretch>
            <a:fillRect/>
          </a:stretch>
        </p:blipFill>
        <p:spPr>
          <a:xfrm>
            <a:off x="3172911" y="2998633"/>
            <a:ext cx="2493378" cy="595467"/>
          </a:xfrm>
          <a:prstGeom prst="rect">
            <a:avLst/>
          </a:prstGeom>
        </p:spPr>
      </p:pic>
      <p:sp>
        <p:nvSpPr>
          <p:cNvPr id="7" name="TextBox 6"/>
          <p:cNvSpPr txBox="1"/>
          <p:nvPr userDrawn="1"/>
        </p:nvSpPr>
        <p:spPr>
          <a:xfrm>
            <a:off x="2743200" y="4394200"/>
            <a:ext cx="3416300" cy="446276"/>
          </a:xfrm>
          <a:prstGeom prst="rect">
            <a:avLst/>
          </a:prstGeom>
          <a:noFill/>
        </p:spPr>
        <p:txBody>
          <a:bodyPr wrap="square" rtlCol="0">
            <a:spAutoFit/>
          </a:bodyPr>
          <a:lstStyle/>
          <a:p>
            <a:pPr algn="ctr"/>
            <a:r>
              <a:rPr lang="en-US" sz="2300" dirty="0" err="1" smtClean="0">
                <a:solidFill>
                  <a:schemeClr val="bg1"/>
                </a:solidFill>
                <a:latin typeface="Arial Narrow"/>
                <a:cs typeface="Arial Narrow"/>
              </a:rPr>
              <a:t>www.transparency.org</a:t>
            </a:r>
            <a:endParaRPr lang="en-US" sz="2300" dirty="0">
              <a:solidFill>
                <a:schemeClr val="bg1"/>
              </a:solidFill>
              <a:latin typeface="Arial Narrow"/>
              <a:cs typeface="Arial Narrow"/>
            </a:endParaRPr>
          </a:p>
        </p:txBody>
      </p:sp>
      <p:sp>
        <p:nvSpPr>
          <p:cNvPr id="8" name="TextBox 7"/>
          <p:cNvSpPr txBox="1"/>
          <p:nvPr userDrawn="1"/>
        </p:nvSpPr>
        <p:spPr>
          <a:xfrm>
            <a:off x="2260600" y="4965700"/>
            <a:ext cx="4381500" cy="784830"/>
          </a:xfrm>
          <a:prstGeom prst="rect">
            <a:avLst/>
          </a:prstGeom>
          <a:noFill/>
        </p:spPr>
        <p:txBody>
          <a:bodyPr wrap="square" rtlCol="0">
            <a:spAutoFit/>
          </a:bodyPr>
          <a:lstStyle/>
          <a:p>
            <a:pPr algn="ctr"/>
            <a:r>
              <a:rPr lang="en-US" sz="1500" b="0" i="0" dirty="0" err="1" smtClean="0">
                <a:solidFill>
                  <a:schemeClr val="bg1"/>
                </a:solidFill>
                <a:latin typeface="Arial Narrow"/>
                <a:cs typeface="Arial Narrow"/>
              </a:rPr>
              <a:t>facebook.com/transparencyinternational</a:t>
            </a:r>
            <a:endParaRPr lang="en-US" sz="1500" b="0" i="0" dirty="0" smtClean="0">
              <a:solidFill>
                <a:schemeClr val="bg1"/>
              </a:solidFill>
              <a:latin typeface="Arial Narrow"/>
              <a:cs typeface="Arial Narrow"/>
            </a:endParaRPr>
          </a:p>
          <a:p>
            <a:pPr algn="ctr"/>
            <a:r>
              <a:rPr lang="en-US" sz="1500" b="0" i="0" dirty="0" err="1" smtClean="0">
                <a:solidFill>
                  <a:schemeClr val="bg1"/>
                </a:solidFill>
                <a:latin typeface="Arial Narrow"/>
                <a:cs typeface="Arial Narrow"/>
              </a:rPr>
              <a:t>twitter.com</a:t>
            </a:r>
            <a:r>
              <a:rPr lang="en-US" sz="1500" b="0" i="0" dirty="0" smtClean="0">
                <a:solidFill>
                  <a:schemeClr val="bg1"/>
                </a:solidFill>
                <a:latin typeface="Arial Narrow"/>
                <a:cs typeface="Arial Narrow"/>
              </a:rPr>
              <a:t>/anticorruption </a:t>
            </a:r>
          </a:p>
          <a:p>
            <a:pPr algn="ctr"/>
            <a:r>
              <a:rPr lang="en-US" sz="1500" b="0" i="0" dirty="0" err="1" smtClean="0">
                <a:solidFill>
                  <a:schemeClr val="bg1"/>
                </a:solidFill>
                <a:latin typeface="Arial Narrow"/>
                <a:cs typeface="Arial Narrow"/>
              </a:rPr>
              <a:t>blog.transparency.org</a:t>
            </a:r>
            <a:r>
              <a:rPr lang="en-US" sz="1500" b="0" i="0" dirty="0" smtClean="0">
                <a:solidFill>
                  <a:schemeClr val="bg1"/>
                </a:solidFill>
                <a:latin typeface="Arial Narrow"/>
                <a:cs typeface="Arial Narrow"/>
              </a:rPr>
              <a:t> </a:t>
            </a:r>
            <a:endParaRPr lang="en-US" sz="1500" b="0" i="0" dirty="0">
              <a:solidFill>
                <a:schemeClr val="bg1"/>
              </a:solidFill>
              <a:latin typeface="Arial Narrow"/>
              <a:cs typeface="Arial Narrow"/>
            </a:endParaRPr>
          </a:p>
        </p:txBody>
      </p:sp>
      <p:sp>
        <p:nvSpPr>
          <p:cNvPr id="9" name="TextBox 8"/>
          <p:cNvSpPr txBox="1"/>
          <p:nvPr userDrawn="1"/>
        </p:nvSpPr>
        <p:spPr>
          <a:xfrm>
            <a:off x="2197100" y="5816600"/>
            <a:ext cx="4508500" cy="323165"/>
          </a:xfrm>
          <a:prstGeom prst="rect">
            <a:avLst/>
          </a:prstGeom>
          <a:noFill/>
        </p:spPr>
        <p:txBody>
          <a:bodyPr wrap="square" rtlCol="0">
            <a:spAutoFit/>
          </a:bodyPr>
          <a:lstStyle/>
          <a:p>
            <a:pPr algn="ctr"/>
            <a:r>
              <a:rPr lang="en-US" sz="1500" b="0" i="0" dirty="0" smtClean="0">
                <a:solidFill>
                  <a:schemeClr val="bg1"/>
                </a:solidFill>
                <a:latin typeface="Arial Narrow"/>
                <a:cs typeface="Arial Narrow"/>
              </a:rPr>
              <a:t>© 2013 Transparency International. All rights reserved.</a:t>
            </a:r>
            <a:endParaRPr lang="en-US" sz="1500" b="0" i="0" dirty="0">
              <a:solidFill>
                <a:schemeClr val="bg1"/>
              </a:solidFill>
              <a:latin typeface="Arial Narrow"/>
              <a:cs typeface="Arial Narr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2"/>
          <p:cNvSpPr>
            <a:spLocks noGrp="1"/>
          </p:cNvSpPr>
          <p:nvPr>
            <p:ph type="pic" idx="20"/>
          </p:nvPr>
        </p:nvSpPr>
        <p:spPr>
          <a:xfrm>
            <a:off x="540000" y="1651000"/>
            <a:ext cx="8057900" cy="38735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Text Placeholder 3"/>
          <p:cNvSpPr>
            <a:spLocks noGrp="1"/>
          </p:cNvSpPr>
          <p:nvPr>
            <p:ph type="body" sz="half" idx="17"/>
          </p:nvPr>
        </p:nvSpPr>
        <p:spPr>
          <a:xfrm>
            <a:off x="540000" y="5613400"/>
            <a:ext cx="8120700" cy="609600"/>
          </a:xfrm>
          <a:prstGeom prst="rect">
            <a:avLst/>
          </a:prstGeom>
        </p:spPr>
        <p:txBody>
          <a:bodyPr lIns="0" tIns="0" rIns="0" bIns="0"/>
          <a:lstStyle>
            <a:lvl1pPr marL="0" indent="0">
              <a:buNone/>
              <a:defRPr sz="1200">
                <a:solidFill>
                  <a:schemeClr val="accent6">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smtClean="0"/>
              <a:t>Click to edit Master text styles</a:t>
            </a:r>
          </a:p>
        </p:txBody>
      </p:sp>
      <p:sp>
        <p:nvSpPr>
          <p:cNvPr id="13"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smtClean="0"/>
              <a:t>Click to edit Master title style</a:t>
            </a:r>
            <a:endParaRPr lang="en-US" dirty="0"/>
          </a:p>
        </p:txBody>
      </p:sp>
      <p:cxnSp>
        <p:nvCxnSpPr>
          <p:cNvPr id="14" name="Straight Connector 13"/>
          <p:cNvCxnSpPr/>
          <p:nvPr userDrawn="1"/>
        </p:nvCxnSpPr>
        <p:spPr>
          <a:xfrm>
            <a:off x="540000" y="6080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540000" y="13319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15" name="Picture Placeholder 2"/>
          <p:cNvSpPr>
            <a:spLocks noGrp="1"/>
          </p:cNvSpPr>
          <p:nvPr>
            <p:ph type="pic" idx="16"/>
          </p:nvPr>
        </p:nvSpPr>
        <p:spPr>
          <a:xfrm>
            <a:off x="5667500" y="1651000"/>
            <a:ext cx="2930400" cy="4255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ext Placeholder 3"/>
          <p:cNvSpPr>
            <a:spLocks noGrp="1"/>
          </p:cNvSpPr>
          <p:nvPr>
            <p:ph type="body" sz="half" idx="17"/>
          </p:nvPr>
        </p:nvSpPr>
        <p:spPr>
          <a:xfrm>
            <a:off x="540000" y="5346700"/>
            <a:ext cx="4921000" cy="571500"/>
          </a:xfrm>
          <a:prstGeom prst="rect">
            <a:avLst/>
          </a:prstGeom>
        </p:spPr>
        <p:txBody>
          <a:bodyPr lIns="0" tIns="0" bIns="0"/>
          <a:lstStyle>
            <a:lvl1pPr marL="0" indent="0">
              <a:buNone/>
              <a:defRPr sz="1200">
                <a:solidFill>
                  <a:schemeClr val="accent6">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smtClean="0"/>
              <a:t>Click to edit Master text styles</a:t>
            </a:r>
          </a:p>
        </p:txBody>
      </p:sp>
      <p:sp>
        <p:nvSpPr>
          <p:cNvPr id="9" name="Content Placeholder 2"/>
          <p:cNvSpPr>
            <a:spLocks noGrp="1"/>
          </p:cNvSpPr>
          <p:nvPr>
            <p:ph idx="1"/>
          </p:nvPr>
        </p:nvSpPr>
        <p:spPr>
          <a:xfrm>
            <a:off x="540000" y="1651000"/>
            <a:ext cx="4921000" cy="355599"/>
          </a:xfrm>
          <a:prstGeom prst="rect">
            <a:avLst/>
          </a:prstGeom>
        </p:spPr>
        <p:txBody>
          <a:bodyPr lIns="0" tIns="0" rIns="0" bIns="0">
            <a:normAutofit/>
          </a:bodyPr>
          <a:lstStyle>
            <a:lvl1pPr marL="180000" indent="-180000">
              <a:buSzPct val="100000"/>
              <a:buFontTx/>
              <a:buNone/>
              <a:defRPr sz="1900">
                <a:solidFill>
                  <a:srgbClr val="00ABE2"/>
                </a:solidFill>
              </a:defRPr>
            </a:lvl1pPr>
            <a:lvl2pPr>
              <a:buNone/>
              <a:defRPr sz="1400"/>
            </a:lvl2pPr>
          </a:lstStyle>
          <a:p>
            <a:pPr lvl="0"/>
            <a:r>
              <a:rPr lang="ga-IE" dirty="0" smtClean="0"/>
              <a:t>Click to edit Master text styles</a:t>
            </a:r>
          </a:p>
        </p:txBody>
      </p:sp>
      <p:sp>
        <p:nvSpPr>
          <p:cNvPr id="8" name="Content Placeholder 2"/>
          <p:cNvSpPr>
            <a:spLocks noGrp="1"/>
          </p:cNvSpPr>
          <p:nvPr>
            <p:ph idx="20"/>
          </p:nvPr>
        </p:nvSpPr>
        <p:spPr>
          <a:xfrm>
            <a:off x="540000" y="2133600"/>
            <a:ext cx="4921000" cy="3022600"/>
          </a:xfrm>
          <a:prstGeom prst="rect">
            <a:avLst/>
          </a:prstGeom>
        </p:spPr>
        <p:txBody>
          <a:bodyPr lIns="0" tIns="0" rIns="0" bIns="0"/>
          <a:lstStyle>
            <a:lvl1pPr marL="0" indent="0" algn="l">
              <a:buSzPct val="100000"/>
              <a:buFont typeface="Arial"/>
              <a:buNone/>
              <a:defRPr sz="1900">
                <a:solidFill>
                  <a:srgbClr val="002C44"/>
                </a:solidFill>
              </a:defRPr>
            </a:lvl1pPr>
            <a:lvl2pPr>
              <a:buNone/>
              <a:defRPr sz="1400"/>
            </a:lvl2pPr>
          </a:lstStyle>
          <a:p>
            <a:pPr lvl="0"/>
            <a:r>
              <a:rPr lang="ga-IE" dirty="0" smtClean="0"/>
              <a:t>Click to edit Master text styles</a:t>
            </a:r>
          </a:p>
          <a:p>
            <a:pPr lvl="0"/>
            <a:r>
              <a:rPr lang="ga-IE" dirty="0" smtClean="0"/>
              <a:t>Second level</a:t>
            </a:r>
          </a:p>
        </p:txBody>
      </p:sp>
      <p:sp>
        <p:nvSpPr>
          <p:cNvPr id="13"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smtClean="0"/>
              <a:t>Click to edit Master title style</a:t>
            </a:r>
            <a:endParaRPr lang="en-US" dirty="0"/>
          </a:p>
        </p:txBody>
      </p:sp>
      <p:cxnSp>
        <p:nvCxnSpPr>
          <p:cNvPr id="14" name="Straight Connector 13"/>
          <p:cNvCxnSpPr/>
          <p:nvPr userDrawn="1"/>
        </p:nvCxnSpPr>
        <p:spPr>
          <a:xfrm>
            <a:off x="540000" y="6080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540000" y="13319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8" name="Content Placeholder 2"/>
          <p:cNvSpPr>
            <a:spLocks noGrp="1"/>
          </p:cNvSpPr>
          <p:nvPr>
            <p:ph idx="20"/>
          </p:nvPr>
        </p:nvSpPr>
        <p:spPr>
          <a:xfrm>
            <a:off x="3276600" y="1651000"/>
            <a:ext cx="5321300" cy="3911599"/>
          </a:xfrm>
          <a:prstGeom prst="rect">
            <a:avLst/>
          </a:prstGeom>
        </p:spPr>
        <p:txBody>
          <a:bodyPr lIns="0" tIns="0" bIns="0"/>
          <a:lstStyle>
            <a:lvl1pPr marL="180000" indent="-180000" algn="l">
              <a:buClr>
                <a:srgbClr val="00ABE2"/>
              </a:buClr>
              <a:buSzPct val="100000"/>
              <a:buFont typeface="Arial"/>
              <a:buChar char="•"/>
              <a:defRPr sz="1900">
                <a:solidFill>
                  <a:srgbClr val="002C44"/>
                </a:solidFill>
              </a:defRPr>
            </a:lvl1pPr>
            <a:lvl2pPr>
              <a:buNone/>
              <a:defRPr sz="1400"/>
            </a:lvl2pPr>
          </a:lstStyle>
          <a:p>
            <a:pPr lvl="0"/>
            <a:r>
              <a:rPr lang="ga-IE" dirty="0" smtClean="0"/>
              <a:t>Click to edit Master text styles</a:t>
            </a:r>
          </a:p>
          <a:p>
            <a:pPr lvl="0"/>
            <a:r>
              <a:rPr lang="ga-IE" dirty="0" smtClean="0"/>
              <a:t>Second level</a:t>
            </a:r>
          </a:p>
        </p:txBody>
      </p:sp>
      <p:sp>
        <p:nvSpPr>
          <p:cNvPr id="10" name="Content Placeholder 2"/>
          <p:cNvSpPr>
            <a:spLocks noGrp="1"/>
          </p:cNvSpPr>
          <p:nvPr>
            <p:ph idx="21"/>
          </p:nvPr>
        </p:nvSpPr>
        <p:spPr>
          <a:xfrm>
            <a:off x="540000" y="1651000"/>
            <a:ext cx="2520000" cy="3898900"/>
          </a:xfrm>
          <a:prstGeom prst="rect">
            <a:avLst/>
          </a:prstGeom>
        </p:spPr>
        <p:txBody>
          <a:bodyPr lIns="0" tIns="0" rIns="0" bIns="0">
            <a:noAutofit/>
          </a:bodyPr>
          <a:lstStyle>
            <a:lvl1pPr marL="0" indent="0" algn="l">
              <a:buSzPct val="100000"/>
              <a:buFontTx/>
              <a:buNone/>
              <a:defRPr sz="2200" b="0" i="0">
                <a:solidFill>
                  <a:srgbClr val="00ABE2"/>
                </a:solidFill>
                <a:latin typeface="Arial Narrow Bold"/>
                <a:cs typeface="Arial Narrow Bold"/>
              </a:defRPr>
            </a:lvl1pPr>
            <a:lvl2pPr>
              <a:buNone/>
              <a:defRPr sz="1400"/>
            </a:lvl2pPr>
          </a:lstStyle>
          <a:p>
            <a:pPr lvl="0"/>
            <a:r>
              <a:rPr lang="ga-IE" dirty="0" smtClean="0"/>
              <a:t>Click to edit Master text styles</a:t>
            </a:r>
          </a:p>
        </p:txBody>
      </p:sp>
      <p:sp>
        <p:nvSpPr>
          <p:cNvPr id="7"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smtClean="0"/>
              <a:t>Click to edit Master title style</a:t>
            </a:r>
            <a:endParaRPr lang="en-US" dirty="0"/>
          </a:p>
        </p:txBody>
      </p:sp>
      <p:cxnSp>
        <p:nvCxnSpPr>
          <p:cNvPr id="9" name="Straight Connector 8"/>
          <p:cNvCxnSpPr/>
          <p:nvPr userDrawn="1"/>
        </p:nvCxnSpPr>
        <p:spPr>
          <a:xfrm>
            <a:off x="540000" y="6080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40000" y="13319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10" name="Content Placeholder 2"/>
          <p:cNvSpPr>
            <a:spLocks noGrp="1"/>
          </p:cNvSpPr>
          <p:nvPr>
            <p:ph idx="21"/>
          </p:nvPr>
        </p:nvSpPr>
        <p:spPr>
          <a:xfrm>
            <a:off x="540000" y="1651000"/>
            <a:ext cx="2520000" cy="3937000"/>
          </a:xfrm>
          <a:prstGeom prst="rect">
            <a:avLst/>
          </a:prstGeom>
        </p:spPr>
        <p:txBody>
          <a:bodyPr lIns="0" tIns="0" rIns="0" bIns="0">
            <a:noAutofit/>
          </a:bodyPr>
          <a:lstStyle>
            <a:lvl1pPr marL="0" indent="0" algn="l">
              <a:buSzPct val="100000"/>
              <a:buFontTx/>
              <a:buNone/>
              <a:defRPr sz="2800" cap="all">
                <a:solidFill>
                  <a:srgbClr val="00ABE2"/>
                </a:solidFill>
                <a:latin typeface="Arial Narrow"/>
                <a:cs typeface="Arial Narrow"/>
              </a:defRPr>
            </a:lvl1pPr>
            <a:lvl2pPr>
              <a:buNone/>
              <a:defRPr sz="1400"/>
            </a:lvl2pPr>
          </a:lstStyle>
          <a:p>
            <a:pPr lvl="0"/>
            <a:r>
              <a:rPr lang="ga-IE" dirty="0" smtClean="0"/>
              <a:t>Click to edit Master text styles</a:t>
            </a:r>
          </a:p>
        </p:txBody>
      </p:sp>
      <p:sp>
        <p:nvSpPr>
          <p:cNvPr id="14" name="Title Placeholder 1"/>
          <p:cNvSpPr>
            <a:spLocks noGrp="1"/>
          </p:cNvSpPr>
          <p:nvPr>
            <p:ph type="title"/>
          </p:nvPr>
        </p:nvSpPr>
        <p:spPr>
          <a:xfrm>
            <a:off x="540000" y="571500"/>
            <a:ext cx="6337300" cy="795338"/>
          </a:xfrm>
          <a:prstGeom prst="rect">
            <a:avLst/>
          </a:prstGeom>
        </p:spPr>
        <p:txBody>
          <a:bodyPr vert="horz" lIns="0" tIns="0" rIns="0" bIns="0" rtlCol="0" anchor="ctr">
            <a:normAutofit/>
          </a:bodyPr>
          <a:lstStyle>
            <a:lvl1pPr>
              <a:defRPr>
                <a:solidFill>
                  <a:srgbClr val="00ABE2"/>
                </a:solidFill>
              </a:defRPr>
            </a:lvl1pPr>
          </a:lstStyle>
          <a:p>
            <a:r>
              <a:rPr lang="ga-IE" dirty="0" smtClean="0"/>
              <a:t>Click to edit Master title style</a:t>
            </a:r>
            <a:endParaRPr lang="en-US" dirty="0"/>
          </a:p>
        </p:txBody>
      </p:sp>
      <p:cxnSp>
        <p:nvCxnSpPr>
          <p:cNvPr id="15" name="Straight Connector 14"/>
          <p:cNvCxnSpPr/>
          <p:nvPr userDrawn="1"/>
        </p:nvCxnSpPr>
        <p:spPr>
          <a:xfrm>
            <a:off x="540000" y="6080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540000" y="1331912"/>
            <a:ext cx="5436000" cy="1588"/>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20"/>
          </p:nvPr>
        </p:nvSpPr>
        <p:spPr>
          <a:xfrm>
            <a:off x="3276600" y="1651000"/>
            <a:ext cx="5321300" cy="3911599"/>
          </a:xfrm>
          <a:prstGeom prst="rect">
            <a:avLst/>
          </a:prstGeom>
        </p:spPr>
        <p:txBody>
          <a:bodyPr lIns="0" tIns="0" bIns="0"/>
          <a:lstStyle>
            <a:lvl1pPr marL="180000" indent="-180000" algn="l">
              <a:buClr>
                <a:srgbClr val="00ABE2"/>
              </a:buClr>
              <a:buSzPct val="100000"/>
              <a:buFont typeface="Arial"/>
              <a:buChar char="•"/>
              <a:defRPr sz="1900">
                <a:solidFill>
                  <a:srgbClr val="002C44"/>
                </a:solidFill>
              </a:defRPr>
            </a:lvl1pPr>
            <a:lvl2pPr>
              <a:buNone/>
              <a:defRPr sz="1400"/>
            </a:lvl2pPr>
          </a:lstStyle>
          <a:p>
            <a:pPr lvl="0"/>
            <a:r>
              <a:rPr lang="ga-IE" dirty="0" smtClean="0"/>
              <a:t>Click to edit Master text styles</a:t>
            </a:r>
          </a:p>
          <a:p>
            <a:pPr lvl="0"/>
            <a:r>
              <a:rPr lang="ga-IE" dirty="0"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grpSp>
        <p:nvGrpSpPr>
          <p:cNvPr id="4" name="Group 8"/>
          <p:cNvGrpSpPr>
            <a:grpSpLocks noChangeAspect="1"/>
          </p:cNvGrpSpPr>
          <p:nvPr userDrawn="1"/>
        </p:nvGrpSpPr>
        <p:grpSpPr bwMode="auto">
          <a:xfrm>
            <a:off x="0" y="0"/>
            <a:ext cx="9144000" cy="6858000"/>
            <a:chOff x="0" y="0"/>
            <a:chExt cx="5760" cy="4320"/>
          </a:xfrm>
        </p:grpSpPr>
        <p:pic>
          <p:nvPicPr>
            <p:cNvPr id="5" name="Picture 7" descr="TI_logo"/>
            <p:cNvPicPr>
              <a:picLocks noChangeAspect="1" noChangeArrowheads="1"/>
            </p:cNvPicPr>
            <p:nvPr/>
          </p:nvPicPr>
          <p:blipFill>
            <a:blip r:embed="rId2"/>
            <a:srcRect/>
            <a:stretch>
              <a:fillRect/>
            </a:stretch>
          </p:blipFill>
          <p:spPr bwMode="auto">
            <a:xfrm>
              <a:off x="4531" y="4004"/>
              <a:ext cx="1179" cy="280"/>
            </a:xfrm>
            <a:prstGeom prst="rect">
              <a:avLst/>
            </a:prstGeom>
            <a:noFill/>
            <a:ln w="9525">
              <a:noFill/>
              <a:miter lim="800000"/>
              <a:headEnd/>
              <a:tailEnd/>
            </a:ln>
          </p:spPr>
        </p:pic>
        <p:pic>
          <p:nvPicPr>
            <p:cNvPr id="6" name="Picture 2" descr="TI"/>
            <p:cNvPicPr>
              <a:picLocks noChangeAspect="1" noChangeArrowheads="1"/>
            </p:cNvPicPr>
            <p:nvPr userDrawn="1"/>
          </p:nvPicPr>
          <p:blipFill>
            <a:blip r:embed="rId3"/>
            <a:srcRect/>
            <a:stretch>
              <a:fillRect/>
            </a:stretch>
          </p:blipFill>
          <p:spPr bwMode="auto">
            <a:xfrm>
              <a:off x="295" y="0"/>
              <a:ext cx="5465" cy="881"/>
            </a:xfrm>
            <a:prstGeom prst="rect">
              <a:avLst/>
            </a:prstGeom>
            <a:noFill/>
            <a:ln w="9525">
              <a:noFill/>
              <a:miter lim="800000"/>
              <a:headEnd/>
              <a:tailEnd/>
            </a:ln>
          </p:spPr>
        </p:pic>
        <p:sp>
          <p:nvSpPr>
            <p:cNvPr id="7" name="Rectangle 4"/>
            <p:cNvSpPr>
              <a:spLocks noChangeAspect="1" noChangeArrowheads="1"/>
            </p:cNvSpPr>
            <p:nvPr/>
          </p:nvSpPr>
          <p:spPr bwMode="auto">
            <a:xfrm>
              <a:off x="0" y="0"/>
              <a:ext cx="295" cy="4320"/>
            </a:xfrm>
            <a:prstGeom prst="rect">
              <a:avLst/>
            </a:prstGeom>
            <a:solidFill>
              <a:srgbClr val="0D3D91"/>
            </a:solidFill>
            <a:ln>
              <a:noFill/>
            </a:ln>
            <a:effectLst/>
            <a:extLst/>
          </p:spPr>
          <p:txBody>
            <a:bodyPr wrap="none" anchor="ctr"/>
            <a:lstStyle/>
            <a:p>
              <a:pPr>
                <a:defRPr/>
              </a:pPr>
              <a:endParaRPr lang="de-DE"/>
            </a:p>
          </p:txBody>
        </p:sp>
      </p:gr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Datumsplatzhalt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a:p>
        </p:txBody>
      </p:sp>
      <p:sp>
        <p:nvSpPr>
          <p:cNvPr id="9" name="Fußzeilenplatzhalt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a:p>
        </p:txBody>
      </p:sp>
      <p:sp>
        <p:nvSpPr>
          <p:cNvPr id="10" name="Foliennummernplatzhalter 5"/>
          <p:cNvSpPr>
            <a:spLocks noGrp="1"/>
          </p:cNvSpPr>
          <p:nvPr>
            <p:ph type="sldNum" sz="quarter" idx="12"/>
          </p:nvPr>
        </p:nvSpPr>
        <p:spPr>
          <a:xfrm>
            <a:off x="0" y="6245225"/>
            <a:ext cx="481013" cy="476250"/>
          </a:xfrm>
          <a:prstGeom prst="rect">
            <a:avLst/>
          </a:prstGeom>
        </p:spPr>
        <p:txBody>
          <a:bodyPr anchor="b"/>
          <a:lstStyle>
            <a:lvl1pPr algn="l">
              <a:defRPr sz="1000" b="1">
                <a:solidFill>
                  <a:schemeClr val="bg1"/>
                </a:solidFill>
              </a:defRPr>
            </a:lvl1pPr>
          </a:lstStyle>
          <a:p>
            <a:pPr>
              <a:defRPr/>
            </a:pPr>
            <a:fld id="{ABF10763-84B8-4F13-8EC3-F7F4657A55E2}" type="slidenum">
              <a:rPr lang="en-GB"/>
              <a:pPr>
                <a:defRPr/>
              </a:pPr>
              <a:t>‹#›</a:t>
            </a:fld>
            <a:endParaRPr lang="en-GB" dirty="0"/>
          </a:p>
        </p:txBody>
      </p:sp>
    </p:spTree>
    <p:extLst>
      <p:ext uri="{BB962C8B-B14F-4D97-AF65-F5344CB8AC3E}">
        <p14:creationId xmlns:p14="http://schemas.microsoft.com/office/powerpoint/2010/main" val="1006083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1A9F6-89D2-5246-A080-431BB3D29305}" type="datetimeFigureOut">
              <a:rPr lang="en-US" smtClean="0"/>
              <a:pPr/>
              <a:t>5/11/2018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03F28-1B1F-534F-BB84-634DA4517032}" type="slidenum">
              <a:rPr lang="en-US" smtClean="0"/>
              <a:pPr/>
              <a:t>‹#›</a:t>
            </a:fld>
            <a:endParaRPr lang="en-US"/>
          </a:p>
        </p:txBody>
      </p:sp>
      <p:pic>
        <p:nvPicPr>
          <p:cNvPr id="8" name="Picture 7" descr="section-screen300dpi.jpg"/>
          <p:cNvPicPr>
            <a:picLocks noChangeAspect="1"/>
          </p:cNvPicPr>
          <p:nvPr/>
        </p:nvPicPr>
        <p:blipFill>
          <a:blip r:embed="rId5"/>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footer-2.png"/>
          <p:cNvPicPr>
            <a:picLocks noChangeAspect="1"/>
          </p:cNvPicPr>
          <p:nvPr/>
        </p:nvPicPr>
        <p:blipFill>
          <a:blip r:embed="rId7"/>
          <a:stretch>
            <a:fillRect/>
          </a:stretch>
        </p:blipFill>
        <p:spPr>
          <a:xfrm>
            <a:off x="0" y="6400800"/>
            <a:ext cx="9180000" cy="475774"/>
          </a:xfrm>
          <a:prstGeom prst="rect">
            <a:avLst/>
          </a:prstGeom>
        </p:spPr>
      </p:pic>
      <p:pic>
        <p:nvPicPr>
          <p:cNvPr id="4" name="Picture 3" descr="TI-symbol.png"/>
          <p:cNvPicPr>
            <a:picLocks noChangeAspect="1"/>
          </p:cNvPicPr>
          <p:nvPr/>
        </p:nvPicPr>
        <p:blipFill>
          <a:blip r:embed="rId8"/>
          <a:stretch>
            <a:fillRect/>
          </a:stretch>
        </p:blipFill>
        <p:spPr>
          <a:xfrm>
            <a:off x="7498600" y="0"/>
            <a:ext cx="1645810" cy="1475134"/>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xStyles>
    <p:titleStyle>
      <a:lvl1pPr algn="l" defTabSz="457200" rtl="0" eaLnBrk="1" latinLnBrk="0" hangingPunct="1">
        <a:spcBef>
          <a:spcPct val="0"/>
        </a:spcBef>
        <a:buNone/>
        <a:defRPr sz="3200" b="0" i="0" kern="1200" cap="all">
          <a:solidFill>
            <a:srgbClr val="00ABE2"/>
          </a:solidFill>
          <a:latin typeface="Arial Narrow Bold"/>
          <a:ea typeface="+mj-ea"/>
          <a:cs typeface="Arial Narrow Bold"/>
        </a:defRPr>
      </a:lvl1pPr>
    </p:titleStyle>
    <p:bodyStyle>
      <a:lvl1pPr marL="342900" indent="-342900" algn="l" defTabSz="457200" rtl="0" eaLnBrk="1" latinLnBrk="0" hangingPunct="1">
        <a:spcBef>
          <a:spcPct val="20000"/>
        </a:spcBef>
        <a:buFont typeface="Arial"/>
        <a:buChar char="•"/>
        <a:defRPr sz="19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9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9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ncaccoalition.org/"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islp.org/content/clients-partners" TargetMode="External"/><Relationship Id="rId2" Type="http://schemas.openxmlformats.org/officeDocument/2006/relationships/hyperlink" Target="http://www.trust.org/trustlaw/#free-legal-assistance" TargetMode="External"/><Relationship Id="rId1" Type="http://schemas.openxmlformats.org/officeDocument/2006/relationships/slideLayout" Target="../slideLayouts/slideLayout5.xml"/><Relationship Id="rId5" Type="http://schemas.openxmlformats.org/officeDocument/2006/relationships/hyperlink" Target="http://www.internationalprobono.com/" TargetMode="External"/><Relationship Id="rId4" Type="http://schemas.openxmlformats.org/officeDocument/2006/relationships/hyperlink" Target="http://www.a4id.org/broker-servi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251520" y="252140"/>
            <a:ext cx="8640960" cy="63452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755576" y="2764779"/>
            <a:ext cx="7848872" cy="1960365"/>
          </a:xfrm>
        </p:spPr>
        <p:txBody>
          <a:bodyPr/>
          <a:lstStyle/>
          <a:p>
            <a:r>
              <a:rPr lang="en-US" sz="4400" dirty="0" smtClean="0"/>
              <a:t>PREPARING A CSO REPORT</a:t>
            </a:r>
            <a:endParaRPr lang="en-US" sz="4400" dirty="0"/>
          </a:p>
        </p:txBody>
      </p:sp>
      <p:sp>
        <p:nvSpPr>
          <p:cNvPr id="3" name="Subtitle 2"/>
          <p:cNvSpPr>
            <a:spLocks noGrp="1"/>
          </p:cNvSpPr>
          <p:nvPr>
            <p:ph type="subTitle" idx="1"/>
          </p:nvPr>
        </p:nvSpPr>
        <p:spPr>
          <a:xfrm>
            <a:off x="685800" y="5155400"/>
            <a:ext cx="7543800" cy="326158"/>
          </a:xfrm>
          <a:ln>
            <a:noFill/>
          </a:ln>
        </p:spPr>
        <p:txBody>
          <a:bodyPr/>
          <a:lstStyle/>
          <a:p>
            <a:r>
              <a:rPr lang="hu-HU" sz="2800" dirty="0" smtClean="0"/>
              <a:t>Ádám Földes</a:t>
            </a:r>
            <a:r>
              <a:rPr lang="en-US" sz="2800" dirty="0" smtClean="0"/>
              <a:t> – transparency international</a:t>
            </a:r>
            <a:endParaRPr lang="en-US" sz="2800" dirty="0"/>
          </a:p>
        </p:txBody>
      </p:sp>
      <p:sp>
        <p:nvSpPr>
          <p:cNvPr id="4" name="Text Placeholder 3"/>
          <p:cNvSpPr>
            <a:spLocks noGrp="1"/>
          </p:cNvSpPr>
          <p:nvPr>
            <p:ph type="body" sz="quarter" idx="10"/>
          </p:nvPr>
        </p:nvSpPr>
        <p:spPr>
          <a:xfrm>
            <a:off x="683568" y="5775920"/>
            <a:ext cx="7543800" cy="533400"/>
          </a:xfrm>
        </p:spPr>
        <p:txBody>
          <a:bodyPr/>
          <a:lstStyle/>
          <a:p>
            <a:r>
              <a:rPr lang="hu-HU" sz="2000" dirty="0" smtClean="0"/>
              <a:t>Saly, Senegal, 11 May 2018</a:t>
            </a:r>
            <a:endParaRPr lang="en-US" sz="2000" dirty="0" smtClean="0"/>
          </a:p>
          <a:p>
            <a:endParaRPr lang="en-US" sz="2000" dirty="0" smtClean="0"/>
          </a:p>
          <a:p>
            <a:r>
              <a:rPr lang="en-US" sz="2000" dirty="0" smtClean="0"/>
              <a:t>Email: </a:t>
            </a:r>
            <a:r>
              <a:rPr lang="hu-HU" sz="2000" dirty="0" smtClean="0"/>
              <a:t>afoldes</a:t>
            </a:r>
            <a:r>
              <a:rPr lang="en-US" sz="2000" dirty="0" smtClean="0"/>
              <a:t>@transparency.org</a:t>
            </a:r>
            <a:endParaRPr lang="en-US" sz="2000" dirty="0"/>
          </a:p>
        </p:txBody>
      </p:sp>
      <p:cxnSp>
        <p:nvCxnSpPr>
          <p:cNvPr id="11" name="Straight Connector 10"/>
          <p:cNvCxnSpPr/>
          <p:nvPr/>
        </p:nvCxnSpPr>
        <p:spPr>
          <a:xfrm>
            <a:off x="683568" y="5013176"/>
            <a:ext cx="784887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83568" y="5635848"/>
            <a:ext cx="784887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descr="ti-A3logo"/>
          <p:cNvPicPr/>
          <p:nvPr/>
        </p:nvPicPr>
        <p:blipFill>
          <a:blip r:embed="rId2"/>
          <a:srcRect/>
          <a:stretch>
            <a:fillRect/>
          </a:stretch>
        </p:blipFill>
        <p:spPr bwMode="auto">
          <a:xfrm>
            <a:off x="5940152" y="620688"/>
            <a:ext cx="2592288" cy="619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484784"/>
            <a:ext cx="4848992" cy="355599"/>
          </a:xfrm>
        </p:spPr>
        <p:txBody>
          <a:bodyPr/>
          <a:lstStyle/>
          <a:p>
            <a:r>
              <a:rPr lang="en-GB" dirty="0" smtClean="0"/>
              <a:t>Explanatory text (Guide pp 90 -91)</a:t>
            </a:r>
            <a:endParaRPr lang="en-GB" dirty="0"/>
          </a:p>
        </p:txBody>
      </p:sp>
      <p:sp>
        <p:nvSpPr>
          <p:cNvPr id="5" name="Content Placeholder 4"/>
          <p:cNvSpPr>
            <a:spLocks noGrp="1"/>
          </p:cNvSpPr>
          <p:nvPr>
            <p:ph idx="20"/>
          </p:nvPr>
        </p:nvSpPr>
        <p:spPr>
          <a:xfrm>
            <a:off x="540000" y="1844824"/>
            <a:ext cx="5904208" cy="3312368"/>
          </a:xfrm>
        </p:spPr>
        <p:txBody>
          <a:bodyPr/>
          <a:lstStyle/>
          <a:p>
            <a:pPr>
              <a:defRPr/>
            </a:pPr>
            <a:r>
              <a:rPr lang="en-GB" sz="1200" b="1" i="1" u="sng" dirty="0"/>
              <a:t>Article 23: Laundering of proceeds of crime</a:t>
            </a:r>
            <a:endParaRPr lang="en-GB" sz="1200" b="1" dirty="0"/>
          </a:p>
          <a:p>
            <a:pPr marL="171450" indent="-171450">
              <a:buFont typeface="Wingdings" panose="05000000000000000000" pitchFamily="2" charset="2"/>
              <a:buChar char="§"/>
              <a:defRPr/>
            </a:pPr>
            <a:r>
              <a:rPr lang="en-GB" sz="1200" i="1" dirty="0"/>
              <a:t>Legislation should specifically recognise the link between corrupt practices and money-laundering. The offence of money laundering should include 1) conversion or transfer of proceeds of crime, 2) concealment or disguise of proceeds of crime, 3) acquisition, possession or use of proceeds of crime and 4) participation in, association with or conspiracy to commit, attempts to commit and aiding, abetting, facilitating and counselling the commission of any of the foregoing offences.</a:t>
            </a:r>
            <a:endParaRPr lang="en-GB" sz="1200" dirty="0"/>
          </a:p>
          <a:p>
            <a:pPr marL="171450" indent="-171450">
              <a:buFont typeface="Arial" panose="020B0604020202020204" pitchFamily="34" charset="0"/>
              <a:buChar char="•"/>
              <a:defRPr/>
            </a:pPr>
            <a:r>
              <a:rPr lang="en-GB" sz="1200" i="1" dirty="0"/>
              <a:t>When determining that property is the proceeds of crime, there should not be a requirement that a person be convicted of a predicate offence. The definition of predicate offences on money-laundering should be broad, and should list corruption-related offences specifically. Further, predicate offences should include acts that took place in another country if that act would constitute a predicate offence had it occurred domestically. </a:t>
            </a:r>
            <a:endParaRPr lang="en-GB" sz="1200" dirty="0"/>
          </a:p>
          <a:p>
            <a:pPr>
              <a:defRPr/>
            </a:pPr>
            <a:r>
              <a:rPr lang="en-GB" sz="1200" i="1" u="sng" dirty="0"/>
              <a:t>Key weaknesses may include</a:t>
            </a:r>
            <a:r>
              <a:rPr lang="en-GB" sz="1200" i="1" dirty="0"/>
              <a:t>:</a:t>
            </a:r>
            <a:endParaRPr lang="en-GB" sz="1200" dirty="0"/>
          </a:p>
          <a:p>
            <a:pPr marL="171450" indent="-171450">
              <a:buFont typeface="Arial" panose="020B0604020202020204" pitchFamily="34" charset="0"/>
              <a:buChar char="•"/>
              <a:defRPr/>
            </a:pPr>
            <a:r>
              <a:rPr lang="en-GB" sz="1200" i="1" dirty="0"/>
              <a:t>Narrow definition of money laundering</a:t>
            </a:r>
            <a:endParaRPr lang="en-GB" sz="1200" dirty="0"/>
          </a:p>
          <a:p>
            <a:pPr marL="171450" indent="-171450">
              <a:buFont typeface="Arial" panose="020B0604020202020204" pitchFamily="34" charset="0"/>
              <a:buChar char="•"/>
              <a:defRPr/>
            </a:pPr>
            <a:r>
              <a:rPr lang="en-GB" sz="1200" i="1" dirty="0"/>
              <a:t>Requirement that the person be first convicted of a predicate </a:t>
            </a:r>
            <a:r>
              <a:rPr lang="en-GB" sz="1200" i="1" dirty="0" smtClean="0"/>
              <a:t>offence</a:t>
            </a:r>
            <a:endParaRPr lang="en-GB" sz="1200" dirty="0"/>
          </a:p>
          <a:p>
            <a:pPr marL="171450" indent="-171450">
              <a:buFont typeface="Arial" panose="020B0604020202020204" pitchFamily="34" charset="0"/>
              <a:buChar char="•"/>
              <a:defRPr/>
            </a:pPr>
            <a:r>
              <a:rPr lang="en-GB" sz="1200" i="1" dirty="0"/>
              <a:t>Narrow list of predicate offences</a:t>
            </a:r>
            <a:endParaRPr lang="en-GB" sz="1200" dirty="0"/>
          </a:p>
          <a:p>
            <a:pPr marL="171450" indent="-171450">
              <a:buFont typeface="Arial" panose="020B0604020202020204" pitchFamily="34" charset="0"/>
              <a:buChar char="•"/>
              <a:defRPr/>
            </a:pPr>
            <a:r>
              <a:rPr lang="en-GB" sz="1200" i="1" dirty="0"/>
              <a:t>Legal persons are not subject to criminal liability for money laundering or inadequate sanctions under civil or administrative law</a:t>
            </a:r>
            <a:endParaRPr lang="en-GB" sz="1200" dirty="0"/>
          </a:p>
          <a:p>
            <a:pPr marL="171450" indent="-171450">
              <a:buFont typeface="Arial" panose="020B0604020202020204" pitchFamily="34" charset="0"/>
              <a:buChar char="•"/>
              <a:defRPr/>
            </a:pPr>
            <a:r>
              <a:rPr lang="en-GB" sz="1200" i="1" dirty="0"/>
              <a:t>Jurisdictional limitations (see also Article 42) </a:t>
            </a:r>
            <a:r>
              <a:rPr lang="en-GB" sz="1200" i="1" dirty="0" err="1"/>
              <a:t>eg</a:t>
            </a:r>
            <a:r>
              <a:rPr lang="en-GB" sz="1200" i="1" dirty="0"/>
              <a:t>. Restrictions on conduct which took place in another jurisdiction</a:t>
            </a:r>
            <a:endParaRPr lang="en-GB" sz="1200" dirty="0"/>
          </a:p>
          <a:p>
            <a:pPr marL="171450" indent="-171450">
              <a:buFont typeface="Arial" panose="020B0604020202020204" pitchFamily="34" charset="0"/>
              <a:buChar char="•"/>
              <a:defRPr/>
            </a:pPr>
            <a:r>
              <a:rPr lang="en-GB" sz="1200" i="1" dirty="0"/>
              <a:t>Requirements as to intentional element of offence </a:t>
            </a:r>
            <a:endParaRPr lang="en-GB" sz="1200" dirty="0"/>
          </a:p>
          <a:p>
            <a:pPr marL="171450" indent="-171450">
              <a:buFont typeface="Arial" panose="020B0604020202020204" pitchFamily="34" charset="0"/>
              <a:buChar char="•"/>
              <a:defRPr/>
            </a:pPr>
            <a:r>
              <a:rPr lang="en-GB" sz="1200" i="1" dirty="0"/>
              <a:t>Low sanctions</a:t>
            </a:r>
            <a:endParaRPr lang="en-GB" sz="1200" dirty="0"/>
          </a:p>
          <a:p>
            <a:endParaRPr lang="en-GB" sz="1400" dirty="0"/>
          </a:p>
        </p:txBody>
      </p:sp>
      <p:sp>
        <p:nvSpPr>
          <p:cNvPr id="6" name="Title 5"/>
          <p:cNvSpPr>
            <a:spLocks noGrp="1"/>
          </p:cNvSpPr>
          <p:nvPr>
            <p:ph type="title"/>
          </p:nvPr>
        </p:nvSpPr>
        <p:spPr/>
        <p:txBody>
          <a:bodyPr/>
          <a:lstStyle/>
          <a:p>
            <a:r>
              <a:rPr lang="en-GB" dirty="0" smtClean="0"/>
              <a:t>Guidance on legal framework</a:t>
            </a:r>
            <a:endParaRPr lang="en-GB" dirty="0"/>
          </a:p>
        </p:txBody>
      </p:sp>
      <p:pic>
        <p:nvPicPr>
          <p:cNvPr id="9" name="Picture 4" descr="https://blog.transparency.org/wp-content/uploads/2013/01/russiandolls.jpg"/>
          <p:cNvPicPr>
            <a:picLocks noGrp="1" noChangeAspect="1" noChangeArrowheads="1"/>
          </p:cNvPicPr>
          <p:nvPr>
            <p:ph type="pic" idx="16"/>
          </p:nvPr>
        </p:nvPicPr>
        <p:blipFill>
          <a:blip r:embed="rId2">
            <a:extLst>
              <a:ext uri="{28A0092B-C50C-407E-A947-70E740481C1C}">
                <a14:useLocalDpi xmlns:a14="http://schemas.microsoft.com/office/drawing/2010/main" val="0"/>
              </a:ext>
            </a:extLst>
          </a:blip>
          <a:srcRect l="27040" r="27040"/>
          <a:stretch>
            <a:fillRect/>
          </a:stretch>
        </p:blipFill>
        <p:spPr bwMode="auto">
          <a:xfrm>
            <a:off x="6660232" y="1651000"/>
            <a:ext cx="1937668" cy="425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26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40000" y="1556793"/>
            <a:ext cx="4921000" cy="432048"/>
          </a:xfrm>
        </p:spPr>
        <p:txBody>
          <a:bodyPr/>
          <a:lstStyle/>
          <a:p>
            <a:r>
              <a:rPr lang="en-GB" dirty="0" smtClean="0"/>
              <a:t>Explanatory text (Guide pp. 94 -96)</a:t>
            </a:r>
            <a:endParaRPr lang="en-GB" dirty="0"/>
          </a:p>
        </p:txBody>
      </p:sp>
      <p:sp>
        <p:nvSpPr>
          <p:cNvPr id="5" name="Content Placeholder 4"/>
          <p:cNvSpPr>
            <a:spLocks noGrp="1"/>
          </p:cNvSpPr>
          <p:nvPr>
            <p:ph idx="20"/>
          </p:nvPr>
        </p:nvSpPr>
        <p:spPr>
          <a:xfrm>
            <a:off x="540000" y="1916832"/>
            <a:ext cx="5472160" cy="4320480"/>
          </a:xfrm>
        </p:spPr>
        <p:txBody>
          <a:bodyPr/>
          <a:lstStyle/>
          <a:p>
            <a:pPr marL="285750" indent="-285750">
              <a:buFont typeface="Wingdings" panose="05000000000000000000" pitchFamily="2" charset="2"/>
              <a:buChar char="Ø"/>
              <a:defRPr/>
            </a:pPr>
            <a:r>
              <a:rPr lang="en-GB" sz="1700" dirty="0" smtClean="0">
                <a:latin typeface="Calibri" pitchFamily="34" charset="0"/>
                <a:cs typeface="Calibri" pitchFamily="34" charset="0"/>
              </a:rPr>
              <a:t>Existence </a:t>
            </a:r>
            <a:r>
              <a:rPr lang="en-GB" sz="1700" dirty="0">
                <a:latin typeface="Calibri" pitchFamily="34" charset="0"/>
                <a:cs typeface="Calibri" pitchFamily="34" charset="0"/>
              </a:rPr>
              <a:t>of cases and investigations &amp; adequate sanctions </a:t>
            </a:r>
            <a:r>
              <a:rPr lang="en-GB" sz="1700" dirty="0" smtClean="0">
                <a:latin typeface="Calibri" pitchFamily="34" charset="0"/>
                <a:cs typeface="Calibri" pitchFamily="34" charset="0"/>
              </a:rPr>
              <a:t>imposed</a:t>
            </a:r>
          </a:p>
          <a:p>
            <a:pPr marL="285750" indent="-285750">
              <a:buFont typeface="Wingdings" panose="05000000000000000000" pitchFamily="2" charset="2"/>
              <a:buChar char="Ø"/>
              <a:defRPr/>
            </a:pPr>
            <a:r>
              <a:rPr lang="en-GB" sz="1700" dirty="0" smtClean="0">
                <a:latin typeface="Calibri" pitchFamily="34" charset="0"/>
                <a:cs typeface="Calibri" pitchFamily="34" charset="0"/>
              </a:rPr>
              <a:t>Independence </a:t>
            </a:r>
            <a:r>
              <a:rPr lang="en-GB" sz="1700" dirty="0">
                <a:latin typeface="Calibri" pitchFamily="34" charset="0"/>
                <a:cs typeface="Calibri" pitchFamily="34" charset="0"/>
              </a:rPr>
              <a:t>of public prosecutors &amp; other enforcement agencies and of judiciary</a:t>
            </a:r>
          </a:p>
          <a:p>
            <a:pPr marL="285750" indent="-285750">
              <a:buFont typeface="Wingdings" panose="05000000000000000000" pitchFamily="2" charset="2"/>
              <a:buChar char="Ø"/>
              <a:defRPr/>
            </a:pPr>
            <a:r>
              <a:rPr lang="en-GB" sz="1700" dirty="0">
                <a:latin typeface="Calibri" pitchFamily="34" charset="0"/>
                <a:cs typeface="Calibri" pitchFamily="34" charset="0"/>
              </a:rPr>
              <a:t>Priority given to corruption cases</a:t>
            </a:r>
          </a:p>
          <a:p>
            <a:pPr marL="285750" indent="-285750">
              <a:buFont typeface="Wingdings" panose="05000000000000000000" pitchFamily="2" charset="2"/>
              <a:buChar char="Ø"/>
              <a:defRPr/>
            </a:pPr>
            <a:r>
              <a:rPr lang="en-GB" sz="1700" dirty="0">
                <a:latin typeface="Calibri" pitchFamily="34" charset="0"/>
                <a:cs typeface="Calibri" pitchFamily="34" charset="0"/>
              </a:rPr>
              <a:t>Organisation of enforcement</a:t>
            </a:r>
          </a:p>
          <a:p>
            <a:pPr marL="285750" indent="-285750">
              <a:buFont typeface="Wingdings" panose="05000000000000000000" pitchFamily="2" charset="2"/>
              <a:buChar char="Ø"/>
              <a:defRPr/>
            </a:pPr>
            <a:r>
              <a:rPr lang="en-GB" sz="1700" dirty="0">
                <a:latin typeface="Calibri" pitchFamily="34" charset="0"/>
                <a:cs typeface="Calibri" pitchFamily="34" charset="0"/>
              </a:rPr>
              <a:t>Coordination between investigation and enforcement</a:t>
            </a:r>
          </a:p>
          <a:p>
            <a:pPr marL="285750" indent="-285750">
              <a:buFont typeface="Wingdings" panose="05000000000000000000" pitchFamily="2" charset="2"/>
              <a:buChar char="Ø"/>
              <a:defRPr/>
            </a:pPr>
            <a:r>
              <a:rPr lang="en-GB" sz="1700" dirty="0">
                <a:latin typeface="Calibri" pitchFamily="34" charset="0"/>
                <a:cs typeface="Calibri" pitchFamily="34" charset="0"/>
              </a:rPr>
              <a:t>Overlapping agency responsibilities</a:t>
            </a:r>
          </a:p>
          <a:p>
            <a:pPr marL="285750" indent="-285750">
              <a:buFont typeface="Wingdings" panose="05000000000000000000" pitchFamily="2" charset="2"/>
              <a:buChar char="Ø"/>
              <a:defRPr/>
            </a:pPr>
            <a:r>
              <a:rPr lang="en-GB" sz="1700" dirty="0">
                <a:latin typeface="Calibri" pitchFamily="34" charset="0"/>
                <a:cs typeface="Calibri" pitchFamily="34" charset="0"/>
              </a:rPr>
              <a:t>Specialised units in prosecutors offices</a:t>
            </a:r>
          </a:p>
          <a:p>
            <a:pPr marL="285750" indent="-285750">
              <a:buFont typeface="Wingdings" panose="05000000000000000000" pitchFamily="2" charset="2"/>
              <a:buChar char="Ø"/>
              <a:defRPr/>
            </a:pPr>
            <a:r>
              <a:rPr lang="en-GB" sz="1700" dirty="0">
                <a:latin typeface="Calibri" pitchFamily="34" charset="0"/>
                <a:cs typeface="Calibri" pitchFamily="34" charset="0"/>
              </a:rPr>
              <a:t>Adequate resources</a:t>
            </a:r>
          </a:p>
          <a:p>
            <a:pPr marL="285750" indent="-285750">
              <a:buFont typeface="Wingdings" panose="05000000000000000000" pitchFamily="2" charset="2"/>
              <a:buChar char="Ø"/>
              <a:defRPr/>
            </a:pPr>
            <a:r>
              <a:rPr lang="en-GB" sz="1700" dirty="0">
                <a:latin typeface="Calibri" pitchFamily="34" charset="0"/>
                <a:cs typeface="Calibri" pitchFamily="34" charset="0"/>
              </a:rPr>
              <a:t>Capacity of enforcement authorities</a:t>
            </a:r>
          </a:p>
          <a:p>
            <a:pPr marL="285750" indent="-285750">
              <a:buFont typeface="Wingdings" panose="05000000000000000000" pitchFamily="2" charset="2"/>
              <a:buChar char="Ø"/>
              <a:defRPr/>
            </a:pPr>
            <a:r>
              <a:rPr lang="en-GB" sz="1700" dirty="0">
                <a:latin typeface="Calibri" pitchFamily="34" charset="0"/>
                <a:cs typeface="Calibri" pitchFamily="34" charset="0"/>
              </a:rPr>
              <a:t>Opportunities for procedural delays</a:t>
            </a:r>
          </a:p>
          <a:p>
            <a:pPr marL="285750" indent="-285750">
              <a:buFont typeface="Wingdings" panose="05000000000000000000" pitchFamily="2" charset="2"/>
              <a:buChar char="Ø"/>
              <a:defRPr/>
            </a:pPr>
            <a:r>
              <a:rPr lang="en-GB" sz="1700" dirty="0" smtClean="0">
                <a:latin typeface="Calibri" pitchFamily="34" charset="0"/>
                <a:cs typeface="Calibri" pitchFamily="34" charset="0"/>
              </a:rPr>
              <a:t>Complaint mechanism</a:t>
            </a:r>
          </a:p>
          <a:p>
            <a:pPr marL="285750" indent="-285750">
              <a:buFont typeface="Wingdings" panose="05000000000000000000" pitchFamily="2" charset="2"/>
              <a:buChar char="Ø"/>
              <a:defRPr/>
            </a:pPr>
            <a:r>
              <a:rPr lang="en-GB" sz="1700" dirty="0" smtClean="0">
                <a:latin typeface="Calibri" pitchFamily="34" charset="0"/>
                <a:cs typeface="Calibri" pitchFamily="34" charset="0"/>
              </a:rPr>
              <a:t>Public </a:t>
            </a:r>
            <a:r>
              <a:rPr lang="en-GB" sz="1700" dirty="0">
                <a:latin typeface="Calibri" pitchFamily="34" charset="0"/>
                <a:cs typeface="Calibri" pitchFamily="34" charset="0"/>
              </a:rPr>
              <a:t>awareness-raising</a:t>
            </a:r>
          </a:p>
          <a:p>
            <a:endParaRPr lang="en-GB" sz="1700" dirty="0"/>
          </a:p>
        </p:txBody>
      </p:sp>
      <p:sp>
        <p:nvSpPr>
          <p:cNvPr id="6" name="Title 5"/>
          <p:cNvSpPr>
            <a:spLocks noGrp="1"/>
          </p:cNvSpPr>
          <p:nvPr>
            <p:ph type="title"/>
          </p:nvPr>
        </p:nvSpPr>
        <p:spPr>
          <a:xfrm>
            <a:off x="540000" y="571500"/>
            <a:ext cx="6840312" cy="795338"/>
          </a:xfrm>
        </p:spPr>
        <p:txBody>
          <a:bodyPr>
            <a:normAutofit/>
          </a:bodyPr>
          <a:lstStyle/>
          <a:p>
            <a:r>
              <a:rPr lang="en-GB" dirty="0" smtClean="0"/>
              <a:t>Guidance on APPLICATION</a:t>
            </a:r>
            <a:r>
              <a:rPr lang="hu-HU" dirty="0" smtClean="0"/>
              <a:t> of the law</a:t>
            </a:r>
            <a:endParaRPr lang="en-GB" dirty="0"/>
          </a:p>
        </p:txBody>
      </p:sp>
      <p:pic>
        <p:nvPicPr>
          <p:cNvPr id="7" name="Picture Placeholder 6"/>
          <p:cNvPicPr>
            <a:picLocks noGrp="1" noChangeAspect="1"/>
          </p:cNvPicPr>
          <p:nvPr>
            <p:ph type="pic" idx="16"/>
          </p:nvPr>
        </p:nvPicPr>
        <p:blipFill>
          <a:blip r:embed="rId3">
            <a:extLst>
              <a:ext uri="{28A0092B-C50C-407E-A947-70E740481C1C}">
                <a14:useLocalDpi xmlns:a14="http://schemas.microsoft.com/office/drawing/2010/main" val="0"/>
              </a:ext>
            </a:extLst>
          </a:blip>
          <a:srcRect l="24170" r="24170"/>
          <a:stretch>
            <a:fillRect/>
          </a:stretch>
        </p:blipFill>
        <p:spPr>
          <a:xfrm>
            <a:off x="6012160" y="1726877"/>
            <a:ext cx="2930400" cy="4255200"/>
          </a:xfrm>
        </p:spPr>
      </p:pic>
    </p:spTree>
    <p:extLst>
      <p:ext uri="{BB962C8B-B14F-4D97-AF65-F5344CB8AC3E}">
        <p14:creationId xmlns:p14="http://schemas.microsoft.com/office/powerpoint/2010/main" val="1619804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smtClean="0"/>
              <a:t>Steps to prevent libel (Guide pp. 76 -77)</a:t>
            </a:r>
            <a:endParaRPr lang="en-GB" dirty="0"/>
          </a:p>
        </p:txBody>
      </p:sp>
      <p:sp>
        <p:nvSpPr>
          <p:cNvPr id="5" name="Content Placeholder 4"/>
          <p:cNvSpPr>
            <a:spLocks noGrp="1"/>
          </p:cNvSpPr>
          <p:nvPr>
            <p:ph idx="20"/>
          </p:nvPr>
        </p:nvSpPr>
        <p:spPr>
          <a:xfrm>
            <a:off x="540000" y="2204864"/>
            <a:ext cx="7344368" cy="3744416"/>
          </a:xfrm>
        </p:spPr>
        <p:txBody>
          <a:bodyPr/>
          <a:lstStyle/>
          <a:p>
            <a:pPr marL="285750" indent="-285750">
              <a:lnSpc>
                <a:spcPct val="80000"/>
              </a:lnSpc>
              <a:buFont typeface="Wingdings" panose="05000000000000000000" pitchFamily="2" charset="2"/>
              <a:buChar char="Ø"/>
            </a:pPr>
            <a:r>
              <a:rPr lang="en-GB" sz="2200" b="1" dirty="0">
                <a:latin typeface="Calibri" pitchFamily="34" charset="0"/>
              </a:rPr>
              <a:t>Libel check</a:t>
            </a:r>
            <a:r>
              <a:rPr lang="en-GB" sz="2200" dirty="0">
                <a:latin typeface="Calibri" pitchFamily="34" charset="0"/>
              </a:rPr>
              <a:t> </a:t>
            </a:r>
            <a:r>
              <a:rPr lang="hu-HU" sz="2200" dirty="0">
                <a:latin typeface="Calibri" pitchFamily="34" charset="0"/>
              </a:rPr>
              <a:t>(and </a:t>
            </a:r>
            <a:r>
              <a:rPr lang="hu-HU" sz="2200" dirty="0" err="1">
                <a:latin typeface="Calibri" pitchFamily="34" charset="0"/>
              </a:rPr>
              <a:t>fact</a:t>
            </a:r>
            <a:r>
              <a:rPr lang="hu-HU" sz="2200" dirty="0">
                <a:latin typeface="Calibri" pitchFamily="34" charset="0"/>
              </a:rPr>
              <a:t> </a:t>
            </a:r>
            <a:r>
              <a:rPr lang="hu-HU" sz="2200" dirty="0" err="1">
                <a:latin typeface="Calibri" pitchFamily="34" charset="0"/>
              </a:rPr>
              <a:t>check</a:t>
            </a:r>
            <a:r>
              <a:rPr lang="hu-HU" sz="2200" dirty="0">
                <a:latin typeface="Calibri" pitchFamily="34" charset="0"/>
              </a:rPr>
              <a:t>) </a:t>
            </a:r>
            <a:r>
              <a:rPr lang="en-GB" sz="2200" dirty="0">
                <a:latin typeface="Calibri" pitchFamily="34" charset="0"/>
              </a:rPr>
              <a:t>of the report by </a:t>
            </a:r>
            <a:r>
              <a:rPr lang="en-GB" sz="2200" b="1" dirty="0">
                <a:latin typeface="Calibri" pitchFamily="34" charset="0"/>
              </a:rPr>
              <a:t>qualified lawyers</a:t>
            </a:r>
          </a:p>
          <a:p>
            <a:pPr marL="285750" indent="-285750">
              <a:lnSpc>
                <a:spcPct val="80000"/>
              </a:lnSpc>
              <a:buFont typeface="Wingdings" panose="05000000000000000000" pitchFamily="2" charset="2"/>
              <a:buChar char="Ø"/>
            </a:pPr>
            <a:r>
              <a:rPr lang="en-GB" sz="2200" b="1" dirty="0">
                <a:latin typeface="Calibri" pitchFamily="34" charset="0"/>
              </a:rPr>
              <a:t>C</a:t>
            </a:r>
            <a:r>
              <a:rPr lang="en-GB" sz="2200" b="1" dirty="0" smtClean="0">
                <a:latin typeface="Calibri" pitchFamily="34" charset="0"/>
              </a:rPr>
              <a:t>ross-check</a:t>
            </a:r>
            <a:r>
              <a:rPr lang="en-GB" sz="2200" dirty="0" smtClean="0">
                <a:latin typeface="Calibri" pitchFamily="34" charset="0"/>
              </a:rPr>
              <a:t> the </a:t>
            </a:r>
            <a:r>
              <a:rPr lang="en-GB" sz="2200" dirty="0">
                <a:latin typeface="Calibri" pitchFamily="34" charset="0"/>
              </a:rPr>
              <a:t>information: you are not telling stories but analysing facts. </a:t>
            </a:r>
          </a:p>
          <a:p>
            <a:pPr marL="285750" indent="-285750">
              <a:lnSpc>
                <a:spcPct val="80000"/>
              </a:lnSpc>
              <a:buFont typeface="Wingdings" panose="05000000000000000000" pitchFamily="2" charset="2"/>
              <a:buChar char="Ø"/>
            </a:pPr>
            <a:r>
              <a:rPr lang="en-GB" sz="2200" dirty="0">
                <a:latin typeface="Calibri" pitchFamily="34" charset="0"/>
              </a:rPr>
              <a:t>Be careful to reflect the </a:t>
            </a:r>
            <a:r>
              <a:rPr lang="en-GB" sz="2200" b="1" dirty="0">
                <a:latin typeface="Calibri" pitchFamily="34" charset="0"/>
              </a:rPr>
              <a:t>status of cases </a:t>
            </a:r>
            <a:r>
              <a:rPr lang="en-GB" sz="2200" dirty="0">
                <a:latin typeface="Calibri" pitchFamily="34" charset="0"/>
              </a:rPr>
              <a:t>at the time of writing:</a:t>
            </a:r>
          </a:p>
          <a:p>
            <a:pPr marL="800100" lvl="1" indent="-342900">
              <a:lnSpc>
                <a:spcPct val="80000"/>
              </a:lnSpc>
              <a:buFont typeface="Arial" panose="020B0604020202020204" pitchFamily="34" charset="0"/>
              <a:buChar char="•"/>
            </a:pPr>
            <a:r>
              <a:rPr lang="en-GB" sz="2200" dirty="0" smtClean="0">
                <a:latin typeface="Calibri" pitchFamily="34" charset="0"/>
              </a:rPr>
              <a:t>	</a:t>
            </a:r>
            <a:r>
              <a:rPr lang="en-GB" sz="1800" dirty="0" smtClean="0">
                <a:latin typeface="Calibri" pitchFamily="34" charset="0"/>
              </a:rPr>
              <a:t>Allegations only? Investigation </a:t>
            </a:r>
            <a:r>
              <a:rPr lang="en-GB" sz="1800" dirty="0">
                <a:latin typeface="Calibri" pitchFamily="34" charset="0"/>
              </a:rPr>
              <a:t>or prosecution by </a:t>
            </a:r>
            <a:r>
              <a:rPr lang="en-GB" sz="1800" dirty="0" smtClean="0">
                <a:latin typeface="Calibri" pitchFamily="34" charset="0"/>
              </a:rPr>
              <a:t> authorities?  	Judgement</a:t>
            </a:r>
            <a:r>
              <a:rPr lang="en-GB" sz="1800" dirty="0">
                <a:latin typeface="Calibri" pitchFamily="34" charset="0"/>
              </a:rPr>
              <a:t>? Final or subject to appeal?</a:t>
            </a:r>
          </a:p>
          <a:p>
            <a:pPr marL="285750" indent="-285750">
              <a:lnSpc>
                <a:spcPct val="80000"/>
              </a:lnSpc>
              <a:buFont typeface="Wingdings" panose="05000000000000000000" pitchFamily="2" charset="2"/>
              <a:buChar char="Ø"/>
            </a:pPr>
            <a:r>
              <a:rPr lang="en-GB" sz="2200" b="1" dirty="0" smtClean="0">
                <a:latin typeface="Calibri" pitchFamily="34" charset="0"/>
              </a:rPr>
              <a:t>Tone down </a:t>
            </a:r>
            <a:r>
              <a:rPr lang="en-GB" sz="2200" dirty="0" smtClean="0">
                <a:latin typeface="Calibri" pitchFamily="34" charset="0"/>
              </a:rPr>
              <a:t>language </a:t>
            </a:r>
            <a:r>
              <a:rPr lang="en-GB" sz="2200" dirty="0">
                <a:latin typeface="Calibri" pitchFamily="34" charset="0"/>
              </a:rPr>
              <a:t>about allegations </a:t>
            </a:r>
            <a:r>
              <a:rPr lang="en-GB" sz="2200" dirty="0" smtClean="0">
                <a:latin typeface="Calibri" pitchFamily="34" charset="0"/>
              </a:rPr>
              <a:t>(</a:t>
            </a:r>
            <a:r>
              <a:rPr lang="en-GB" sz="2200" dirty="0">
                <a:latin typeface="Calibri" pitchFamily="34" charset="0"/>
              </a:rPr>
              <a:t>use language such as “allegedly”, “reportedly” etc.) </a:t>
            </a:r>
          </a:p>
          <a:p>
            <a:pPr marL="285750" indent="-285750">
              <a:lnSpc>
                <a:spcPct val="80000"/>
              </a:lnSpc>
              <a:buFont typeface="Wingdings" panose="05000000000000000000" pitchFamily="2" charset="2"/>
              <a:buChar char="Ø"/>
            </a:pPr>
            <a:r>
              <a:rPr lang="en-GB" sz="2200" dirty="0" smtClean="0">
                <a:latin typeface="Calibri" pitchFamily="34" charset="0"/>
              </a:rPr>
              <a:t>Avoid mentioning </a:t>
            </a:r>
            <a:r>
              <a:rPr lang="en-GB" sz="2200" b="1" dirty="0">
                <a:latin typeface="Calibri" pitchFamily="34" charset="0"/>
              </a:rPr>
              <a:t>names of implicated persons </a:t>
            </a:r>
            <a:r>
              <a:rPr lang="en-GB" sz="2200" dirty="0" smtClean="0">
                <a:latin typeface="Calibri" pitchFamily="34" charset="0"/>
              </a:rPr>
              <a:t>involved, unless you have reliable </a:t>
            </a:r>
            <a:r>
              <a:rPr lang="en-GB" sz="2200" b="1" dirty="0">
                <a:latin typeface="Calibri" pitchFamily="34" charset="0"/>
              </a:rPr>
              <a:t>open source</a:t>
            </a:r>
            <a:r>
              <a:rPr lang="en-GB" sz="2200" dirty="0">
                <a:latin typeface="Calibri" pitchFamily="34" charset="0"/>
              </a:rPr>
              <a:t> reference </a:t>
            </a:r>
          </a:p>
          <a:p>
            <a:pPr marL="285750" indent="-285750">
              <a:lnSpc>
                <a:spcPct val="80000"/>
              </a:lnSpc>
              <a:buFont typeface="Wingdings" panose="05000000000000000000" pitchFamily="2" charset="2"/>
              <a:buChar char="Ø"/>
            </a:pPr>
            <a:r>
              <a:rPr lang="en-GB" sz="2200" dirty="0">
                <a:latin typeface="Calibri" pitchFamily="34" charset="0"/>
              </a:rPr>
              <a:t>All sources of information should be </a:t>
            </a:r>
            <a:r>
              <a:rPr lang="en-GB" sz="2200" b="1" dirty="0">
                <a:latin typeface="Calibri" pitchFamily="34" charset="0"/>
              </a:rPr>
              <a:t>fully referenced</a:t>
            </a:r>
            <a:endParaRPr lang="en-GB" sz="2200" dirty="0"/>
          </a:p>
        </p:txBody>
      </p:sp>
      <p:sp>
        <p:nvSpPr>
          <p:cNvPr id="6" name="Title 5"/>
          <p:cNvSpPr>
            <a:spLocks noGrp="1"/>
          </p:cNvSpPr>
          <p:nvPr>
            <p:ph type="title"/>
          </p:nvPr>
        </p:nvSpPr>
        <p:spPr/>
        <p:txBody>
          <a:bodyPr/>
          <a:lstStyle/>
          <a:p>
            <a:r>
              <a:rPr lang="en-GB" dirty="0" smtClean="0"/>
              <a:t>accuracy</a:t>
            </a:r>
            <a:endParaRPr lang="en-GB" dirty="0"/>
          </a:p>
        </p:txBody>
      </p:sp>
    </p:spTree>
    <p:extLst>
      <p:ext uri="{BB962C8B-B14F-4D97-AF65-F5344CB8AC3E}">
        <p14:creationId xmlns:p14="http://schemas.microsoft.com/office/powerpoint/2010/main" val="3392377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GB" sz="2000" b="1" dirty="0" smtClean="0"/>
              <a:t>Obtain government feedback</a:t>
            </a:r>
            <a:endParaRPr lang="en-GB" sz="2000" b="1" dirty="0"/>
          </a:p>
        </p:txBody>
      </p:sp>
      <p:sp>
        <p:nvSpPr>
          <p:cNvPr id="5" name="Content Placeholder 4"/>
          <p:cNvSpPr>
            <a:spLocks noGrp="1"/>
          </p:cNvSpPr>
          <p:nvPr>
            <p:ph idx="20"/>
          </p:nvPr>
        </p:nvSpPr>
        <p:spPr>
          <a:xfrm>
            <a:off x="540000" y="2276872"/>
            <a:ext cx="5472160" cy="3312368"/>
          </a:xfrm>
        </p:spPr>
        <p:txBody>
          <a:bodyPr/>
          <a:lstStyle/>
          <a:p>
            <a:pPr marL="342900" indent="-342900" algn="just">
              <a:spcBef>
                <a:spcPts val="0"/>
              </a:spcBef>
              <a:buFont typeface="Wingdings" panose="05000000000000000000" pitchFamily="2" charset="2"/>
              <a:buChar char="Ø"/>
              <a:defRPr/>
            </a:pPr>
            <a:r>
              <a:rPr lang="en-GB" sz="2000" dirty="0" smtClean="0">
                <a:latin typeface="Calibri" pitchFamily="34" charset="0"/>
              </a:rPr>
              <a:t>Contact focal point and/or officials in the Justice or Interior Ministry or Anti-Corruption Agency and /or government delegate to </a:t>
            </a:r>
            <a:r>
              <a:rPr lang="en-GB" sz="2000" dirty="0">
                <a:latin typeface="Calibri" pitchFamily="34" charset="0"/>
              </a:rPr>
              <a:t>the last UNCAC </a:t>
            </a:r>
            <a:r>
              <a:rPr lang="en-GB" sz="2000" dirty="0" smtClean="0">
                <a:latin typeface="Calibri" pitchFamily="34" charset="0"/>
              </a:rPr>
              <a:t>Conference of States Parties. </a:t>
            </a:r>
          </a:p>
          <a:p>
            <a:pPr marL="342900" indent="-342900" algn="just">
              <a:spcBef>
                <a:spcPts val="0"/>
              </a:spcBef>
              <a:buFont typeface="Wingdings" panose="05000000000000000000" pitchFamily="2" charset="2"/>
              <a:buChar char="Ø"/>
              <a:defRPr/>
            </a:pPr>
            <a:endParaRPr lang="en-GB" sz="2000" dirty="0" smtClean="0">
              <a:latin typeface="Calibri" pitchFamily="34" charset="0"/>
            </a:endParaRPr>
          </a:p>
          <a:p>
            <a:pPr marL="342900" indent="-342900" algn="just">
              <a:spcBef>
                <a:spcPts val="0"/>
              </a:spcBef>
              <a:buFont typeface="Wingdings" panose="05000000000000000000" pitchFamily="2" charset="2"/>
              <a:buChar char="Ø"/>
              <a:defRPr/>
            </a:pPr>
            <a:r>
              <a:rPr lang="en-GB" sz="2000" dirty="0" smtClean="0">
                <a:latin typeface="Calibri" pitchFamily="34" charset="0"/>
              </a:rPr>
              <a:t>Send them copy of the near-final report for comment &amp; arrange meeting</a:t>
            </a:r>
          </a:p>
          <a:p>
            <a:pPr algn="just">
              <a:spcBef>
                <a:spcPts val="0"/>
              </a:spcBef>
              <a:defRPr/>
            </a:pPr>
            <a:endParaRPr lang="en-GB" sz="2000" dirty="0" smtClean="0">
              <a:latin typeface="Calibri" pitchFamily="34" charset="0"/>
            </a:endParaRPr>
          </a:p>
          <a:p>
            <a:pPr marL="342900" indent="-342900" algn="just">
              <a:spcBef>
                <a:spcPts val="0"/>
              </a:spcBef>
              <a:buFont typeface="Wingdings" panose="05000000000000000000" pitchFamily="2" charset="2"/>
              <a:buChar char="Ø"/>
              <a:defRPr/>
            </a:pPr>
            <a:r>
              <a:rPr lang="en-GB" sz="2000" dirty="0" smtClean="0">
                <a:latin typeface="Calibri" pitchFamily="34" charset="0"/>
              </a:rPr>
              <a:t>To avoid errors and build dialogue around issues</a:t>
            </a:r>
            <a:endParaRPr lang="en-GB" sz="2000" dirty="0">
              <a:latin typeface="Calibri" pitchFamily="34" charset="0"/>
            </a:endParaRPr>
          </a:p>
          <a:p>
            <a:pPr algn="just">
              <a:spcBef>
                <a:spcPts val="0"/>
              </a:spcBef>
              <a:defRPr/>
            </a:pPr>
            <a:endParaRPr lang="en-GB" sz="2000" dirty="0">
              <a:latin typeface="Calibri" pitchFamily="34" charset="0"/>
            </a:endParaRPr>
          </a:p>
          <a:p>
            <a:endParaRPr lang="en-GB" sz="1800" dirty="0"/>
          </a:p>
        </p:txBody>
      </p:sp>
      <p:sp>
        <p:nvSpPr>
          <p:cNvPr id="6" name="Title 5"/>
          <p:cNvSpPr>
            <a:spLocks noGrp="1"/>
          </p:cNvSpPr>
          <p:nvPr>
            <p:ph type="title"/>
          </p:nvPr>
        </p:nvSpPr>
        <p:spPr/>
        <p:txBody>
          <a:bodyPr/>
          <a:lstStyle/>
          <a:p>
            <a:r>
              <a:rPr lang="en-GB" dirty="0" smtClean="0"/>
              <a:t>Consultation</a:t>
            </a:r>
            <a:endParaRPr lang="en-GB" dirty="0"/>
          </a:p>
        </p:txBody>
      </p:sp>
    </p:spTree>
    <p:extLst>
      <p:ext uri="{BB962C8B-B14F-4D97-AF65-F5344CB8AC3E}">
        <p14:creationId xmlns:p14="http://schemas.microsoft.com/office/powerpoint/2010/main" val="296329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5" dur="5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20"/>
          </p:nvPr>
        </p:nvSpPr>
        <p:spPr/>
        <p:txBody>
          <a:bodyPr/>
          <a:lstStyle/>
          <a:p>
            <a:r>
              <a:rPr lang="en-GB" dirty="0">
                <a:solidFill>
                  <a:srgbClr val="00B0F0"/>
                </a:solidFill>
              </a:rPr>
              <a:t>National level</a:t>
            </a:r>
          </a:p>
          <a:p>
            <a:pPr marL="342900" indent="-342900">
              <a:buFont typeface="Wingdings" panose="05000000000000000000" pitchFamily="2" charset="2"/>
              <a:buChar char="Ø"/>
            </a:pPr>
            <a:r>
              <a:rPr lang="en-GB" dirty="0" smtClean="0">
                <a:solidFill>
                  <a:schemeClr val="tx1"/>
                </a:solidFill>
              </a:rPr>
              <a:t>Government</a:t>
            </a:r>
          </a:p>
          <a:p>
            <a:pPr marL="342900" indent="-342900">
              <a:buFont typeface="Wingdings" panose="05000000000000000000" pitchFamily="2" charset="2"/>
              <a:buChar char="Ø"/>
            </a:pPr>
            <a:r>
              <a:rPr lang="en-GB" dirty="0" smtClean="0">
                <a:solidFill>
                  <a:schemeClr val="tx1"/>
                </a:solidFill>
              </a:rPr>
              <a:t>UNCAC reviewers</a:t>
            </a:r>
          </a:p>
          <a:p>
            <a:pPr marL="342900" indent="-342900">
              <a:buFont typeface="Wingdings" panose="05000000000000000000" pitchFamily="2" charset="2"/>
              <a:buChar char="Ø"/>
            </a:pPr>
            <a:r>
              <a:rPr lang="en-GB" dirty="0" smtClean="0">
                <a:solidFill>
                  <a:schemeClr val="tx1"/>
                </a:solidFill>
              </a:rPr>
              <a:t>Development partners</a:t>
            </a:r>
          </a:p>
          <a:p>
            <a:pPr marL="342900" indent="-342900">
              <a:buFont typeface="Wingdings" panose="05000000000000000000" pitchFamily="2" charset="2"/>
              <a:buChar char="Ø"/>
            </a:pPr>
            <a:r>
              <a:rPr lang="en-GB" dirty="0" smtClean="0">
                <a:solidFill>
                  <a:schemeClr val="tx1"/>
                </a:solidFill>
              </a:rPr>
              <a:t>Think tanks, academia</a:t>
            </a:r>
          </a:p>
          <a:p>
            <a:pPr marL="342900" indent="-342900">
              <a:buFont typeface="Wingdings" panose="05000000000000000000" pitchFamily="2" charset="2"/>
              <a:buChar char="Ø"/>
            </a:pPr>
            <a:r>
              <a:rPr lang="en-GB" dirty="0" smtClean="0">
                <a:solidFill>
                  <a:schemeClr val="tx1"/>
                </a:solidFill>
              </a:rPr>
              <a:t>National media</a:t>
            </a:r>
          </a:p>
          <a:p>
            <a:endParaRPr lang="en-GB" dirty="0"/>
          </a:p>
          <a:p>
            <a:r>
              <a:rPr lang="en-GB" dirty="0" smtClean="0">
                <a:solidFill>
                  <a:srgbClr val="00B0F0"/>
                </a:solidFill>
              </a:rPr>
              <a:t>International level</a:t>
            </a:r>
          </a:p>
          <a:p>
            <a:pPr marL="342900" indent="-342900">
              <a:buFont typeface="Wingdings" panose="05000000000000000000" pitchFamily="2" charset="2"/>
              <a:buChar char="Ø"/>
            </a:pPr>
            <a:r>
              <a:rPr lang="en-GB" dirty="0" smtClean="0">
                <a:solidFill>
                  <a:schemeClr val="tx1"/>
                </a:solidFill>
              </a:rPr>
              <a:t>UNCAC forums</a:t>
            </a:r>
          </a:p>
          <a:p>
            <a:pPr marL="342900" indent="-342900">
              <a:buFont typeface="Wingdings" panose="05000000000000000000" pitchFamily="2" charset="2"/>
              <a:buChar char="Ø"/>
            </a:pPr>
            <a:r>
              <a:rPr lang="en-GB" dirty="0" smtClean="0">
                <a:solidFill>
                  <a:schemeClr val="tx1"/>
                </a:solidFill>
              </a:rPr>
              <a:t>Other global forums</a:t>
            </a:r>
          </a:p>
          <a:p>
            <a:pPr marL="342900" indent="-342900">
              <a:buFont typeface="Wingdings" panose="05000000000000000000" pitchFamily="2" charset="2"/>
              <a:buChar char="Ø"/>
            </a:pPr>
            <a:r>
              <a:rPr lang="en-GB" dirty="0" smtClean="0">
                <a:solidFill>
                  <a:schemeClr val="tx1"/>
                </a:solidFill>
              </a:rPr>
              <a:t>Regional forums</a:t>
            </a:r>
            <a:endParaRPr lang="en-GB" dirty="0">
              <a:solidFill>
                <a:schemeClr val="tx1"/>
              </a:solidFill>
            </a:endParaRPr>
          </a:p>
        </p:txBody>
      </p:sp>
      <p:sp>
        <p:nvSpPr>
          <p:cNvPr id="6" name="Title 5"/>
          <p:cNvSpPr>
            <a:spLocks noGrp="1"/>
          </p:cNvSpPr>
          <p:nvPr>
            <p:ph type="title"/>
          </p:nvPr>
        </p:nvSpPr>
        <p:spPr/>
        <p:txBody>
          <a:bodyPr/>
          <a:lstStyle/>
          <a:p>
            <a:r>
              <a:rPr lang="en-GB" dirty="0" smtClean="0"/>
              <a:t>dissemination</a:t>
            </a:r>
            <a:endParaRPr lang="en-GB" dirty="0"/>
          </a:p>
        </p:txBody>
      </p:sp>
      <p:pic>
        <p:nvPicPr>
          <p:cNvPr id="8" name="Picture 2"/>
          <p:cNvPicPr>
            <a:picLocks noGrp="1" noChangeAspect="1" noChangeArrowheads="1"/>
          </p:cNvPicPr>
          <p:nvPr>
            <p:ph type="pic" idx="16"/>
          </p:nvPr>
        </p:nvPicPr>
        <p:blipFill>
          <a:blip r:embed="rId2">
            <a:extLst>
              <a:ext uri="{28A0092B-C50C-407E-A947-70E740481C1C}">
                <a14:useLocalDpi xmlns:a14="http://schemas.microsoft.com/office/drawing/2010/main" val="0"/>
              </a:ext>
            </a:extLst>
          </a:blip>
          <a:srcRect t="82" b="82"/>
          <a:stretch>
            <a:fillRect/>
          </a:stretch>
        </p:blipFill>
        <p:spPr bwMode="auto">
          <a:xfrm>
            <a:off x="5651500" y="1773238"/>
            <a:ext cx="2930525"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647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51520" y="252140"/>
            <a:ext cx="8640960" cy="63452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Content Placeholder 9"/>
          <p:cNvSpPr txBox="1">
            <a:spLocks/>
          </p:cNvSpPr>
          <p:nvPr/>
        </p:nvSpPr>
        <p:spPr>
          <a:xfrm>
            <a:off x="251520" y="4221088"/>
            <a:ext cx="8640960" cy="19940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1750"/>
              </a:spcAft>
              <a:buNone/>
            </a:pPr>
            <a:r>
              <a:rPr lang="en-US" sz="2000" dirty="0" err="1" smtClean="0">
                <a:solidFill>
                  <a:schemeClr val="bg1"/>
                </a:solidFill>
                <a:latin typeface="Arial Narrow Bold"/>
                <a:cs typeface="Arial Narrow Bold"/>
              </a:rPr>
              <a:t>www.transparency.org</a:t>
            </a:r>
            <a:endParaRPr lang="en-US" sz="2000" dirty="0" smtClean="0">
              <a:solidFill>
                <a:schemeClr val="bg1"/>
              </a:solidFill>
              <a:latin typeface="Arial Narrow Bold"/>
              <a:cs typeface="Arial Narrow Bold"/>
            </a:endParaRPr>
          </a:p>
          <a:p>
            <a:pPr marL="0" indent="0" algn="ctr">
              <a:buNone/>
            </a:pPr>
            <a:r>
              <a:rPr lang="en-US" sz="1500" dirty="0" smtClean="0">
                <a:solidFill>
                  <a:schemeClr val="bg1"/>
                </a:solidFill>
                <a:latin typeface="Arial Narrow Bold"/>
                <a:cs typeface="Arial Narrow Bold"/>
              </a:rPr>
              <a:t>facebook.com/</a:t>
            </a:r>
            <a:r>
              <a:rPr lang="en-US" sz="1500" dirty="0" err="1" smtClean="0">
                <a:solidFill>
                  <a:schemeClr val="bg1"/>
                </a:solidFill>
                <a:latin typeface="Arial Narrow Bold"/>
                <a:cs typeface="Arial Narrow Bold"/>
              </a:rPr>
              <a:t>transparencyinternational</a:t>
            </a:r>
            <a:endParaRPr lang="en-US" sz="1500" dirty="0" smtClean="0">
              <a:solidFill>
                <a:schemeClr val="bg1"/>
              </a:solidFill>
              <a:latin typeface="Arial Narrow Bold"/>
              <a:cs typeface="Arial Narrow Bold"/>
            </a:endParaRPr>
          </a:p>
          <a:p>
            <a:pPr marL="0" indent="0" algn="ctr">
              <a:buNone/>
            </a:pPr>
            <a:r>
              <a:rPr lang="en-US" sz="1500" dirty="0" err="1">
                <a:solidFill>
                  <a:schemeClr val="bg1"/>
                </a:solidFill>
                <a:latin typeface="Arial Narrow Bold"/>
                <a:cs typeface="Arial Narrow Bold"/>
              </a:rPr>
              <a:t>t</a:t>
            </a:r>
            <a:r>
              <a:rPr lang="en-US" sz="1500" dirty="0" err="1" smtClean="0">
                <a:solidFill>
                  <a:schemeClr val="bg1"/>
                </a:solidFill>
                <a:latin typeface="Arial Narrow Bold"/>
                <a:cs typeface="Arial Narrow Bold"/>
              </a:rPr>
              <a:t>witter.com</a:t>
            </a:r>
            <a:r>
              <a:rPr lang="en-US" sz="1500" dirty="0" smtClean="0">
                <a:solidFill>
                  <a:schemeClr val="bg1"/>
                </a:solidFill>
                <a:latin typeface="Arial Narrow Bold"/>
                <a:cs typeface="Arial Narrow Bold"/>
              </a:rPr>
              <a:t>/anticorruption</a:t>
            </a:r>
            <a:endParaRPr lang="en-US" sz="1500" dirty="0">
              <a:solidFill>
                <a:schemeClr val="bg1"/>
              </a:solidFill>
              <a:latin typeface="Arial Narrow Bold"/>
              <a:cs typeface="Arial Narrow Bold"/>
            </a:endParaRPr>
          </a:p>
          <a:p>
            <a:pPr marL="0" indent="0" algn="ctr">
              <a:buNone/>
            </a:pPr>
            <a:r>
              <a:rPr lang="en-US" sz="1500" dirty="0" err="1" smtClean="0">
                <a:solidFill>
                  <a:schemeClr val="bg1"/>
                </a:solidFill>
                <a:latin typeface="Arial Narrow Bold"/>
                <a:cs typeface="Arial Narrow Bold"/>
              </a:rPr>
              <a:t>blog.transparency.org</a:t>
            </a:r>
            <a:endParaRPr lang="en-US" sz="1500" dirty="0">
              <a:solidFill>
                <a:schemeClr val="bg1"/>
              </a:solidFill>
              <a:latin typeface="Arial Narrow Bold"/>
              <a:cs typeface="Arial Narrow Bold"/>
            </a:endParaRPr>
          </a:p>
          <a:p>
            <a:pPr marL="0" indent="0" algn="ctr">
              <a:spcBef>
                <a:spcPts val="1488"/>
              </a:spcBef>
              <a:buNone/>
            </a:pPr>
            <a:r>
              <a:rPr lang="en-US" sz="1200" dirty="0" smtClean="0">
                <a:solidFill>
                  <a:schemeClr val="bg1"/>
                </a:solidFill>
                <a:latin typeface="Arial Narrow Bold"/>
                <a:cs typeface="Arial Narrow Bold"/>
              </a:rPr>
              <a:t>© 201</a:t>
            </a:r>
            <a:r>
              <a:rPr lang="hu-HU" sz="1200" dirty="0" smtClean="0">
                <a:solidFill>
                  <a:schemeClr val="bg1"/>
                </a:solidFill>
                <a:latin typeface="Arial Narrow Bold"/>
                <a:cs typeface="Arial Narrow Bold"/>
              </a:rPr>
              <a:t>8</a:t>
            </a:r>
            <a:r>
              <a:rPr lang="en-US" sz="1200" dirty="0" smtClean="0">
                <a:solidFill>
                  <a:schemeClr val="bg1"/>
                </a:solidFill>
                <a:latin typeface="Arial Narrow Bold"/>
                <a:cs typeface="Arial Narrow Bold"/>
              </a:rPr>
              <a:t> Transparency International. All rights reserved.</a:t>
            </a:r>
            <a:endParaRPr lang="en-US" sz="1200" dirty="0">
              <a:solidFill>
                <a:schemeClr val="bg1"/>
              </a:solidFill>
              <a:latin typeface="Arial Narrow Bold"/>
              <a:cs typeface="Arial Narrow Bold"/>
            </a:endParaRPr>
          </a:p>
          <a:p>
            <a:pPr marL="0" indent="0" algn="ctr">
              <a:buNone/>
            </a:pPr>
            <a:endParaRPr lang="en-US" sz="1500" dirty="0">
              <a:solidFill>
                <a:schemeClr val="bg1"/>
              </a:solidFill>
              <a:latin typeface="Arial Narrow Bold"/>
              <a:cs typeface="Arial Narrow Bold"/>
            </a:endParaRPr>
          </a:p>
        </p:txBody>
      </p:sp>
      <p:pic>
        <p:nvPicPr>
          <p:cNvPr id="3" name="Picture 2" descr="ti-A3logo"/>
          <p:cNvPicPr/>
          <p:nvPr/>
        </p:nvPicPr>
        <p:blipFill>
          <a:blip r:embed="rId2"/>
          <a:srcRect/>
          <a:stretch>
            <a:fillRect/>
          </a:stretch>
        </p:blipFill>
        <p:spPr bwMode="auto">
          <a:xfrm>
            <a:off x="3254648" y="3097978"/>
            <a:ext cx="2592288" cy="619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r>
              <a:rPr lang="en-GB" b="1" dirty="0" smtClean="0"/>
              <a:t>Reasons to do it</a:t>
            </a:r>
            <a:endParaRPr lang="en-GB" b="1" dirty="0"/>
          </a:p>
        </p:txBody>
      </p:sp>
      <p:sp>
        <p:nvSpPr>
          <p:cNvPr id="5" name="Content Placeholder 4"/>
          <p:cNvSpPr>
            <a:spLocks noGrp="1"/>
          </p:cNvSpPr>
          <p:nvPr>
            <p:ph idx="20"/>
          </p:nvPr>
        </p:nvSpPr>
        <p:spPr>
          <a:xfrm>
            <a:off x="323528" y="1808820"/>
            <a:ext cx="7416376" cy="4176464"/>
          </a:xfrm>
        </p:spPr>
        <p:txBody>
          <a:bodyPr/>
          <a:lstStyle/>
          <a:p>
            <a:pPr lvl="1">
              <a:spcBef>
                <a:spcPct val="0"/>
              </a:spcBef>
            </a:pPr>
            <a:endParaRPr lang="en-GB" sz="2400" dirty="0">
              <a:latin typeface="Calibri" pitchFamily="34" charset="0"/>
            </a:endParaRPr>
          </a:p>
          <a:p>
            <a:pPr marL="342900" indent="-342900">
              <a:spcBef>
                <a:spcPct val="0"/>
              </a:spcBef>
              <a:buFont typeface="Wingdings" panose="05000000000000000000" pitchFamily="2" charset="2"/>
              <a:buChar char="Ø"/>
            </a:pPr>
            <a:r>
              <a:rPr lang="en-GB" sz="2800" dirty="0" smtClean="0">
                <a:latin typeface="Calibri" pitchFamily="34" charset="0"/>
              </a:rPr>
              <a:t>Clarifies </a:t>
            </a:r>
            <a:r>
              <a:rPr lang="hu-HU" sz="2800" dirty="0" smtClean="0">
                <a:latin typeface="Calibri" pitchFamily="34" charset="0"/>
              </a:rPr>
              <a:t>what </a:t>
            </a:r>
            <a:r>
              <a:rPr lang="hu-HU" sz="2800" b="1" dirty="0" smtClean="0">
                <a:latin typeface="Calibri" pitchFamily="34" charset="0"/>
              </a:rPr>
              <a:t>reforms you expect </a:t>
            </a:r>
            <a:r>
              <a:rPr lang="hu-HU" sz="2800" dirty="0" smtClean="0">
                <a:latin typeface="Calibri" pitchFamily="34" charset="0"/>
              </a:rPr>
              <a:t>from the government</a:t>
            </a:r>
            <a:endParaRPr lang="en-GB" sz="2800" dirty="0" smtClean="0">
              <a:latin typeface="Calibri" pitchFamily="34" charset="0"/>
            </a:endParaRPr>
          </a:p>
          <a:p>
            <a:pPr marL="342900" indent="-342900">
              <a:spcBef>
                <a:spcPct val="0"/>
              </a:spcBef>
              <a:buFont typeface="Wingdings" panose="05000000000000000000" pitchFamily="2" charset="2"/>
              <a:buChar char="Ø"/>
            </a:pPr>
            <a:endParaRPr lang="en-GB" sz="2800" dirty="0">
              <a:latin typeface="Calibri" pitchFamily="34" charset="0"/>
            </a:endParaRPr>
          </a:p>
          <a:p>
            <a:pPr marL="342900" indent="-342900">
              <a:spcBef>
                <a:spcPct val="0"/>
              </a:spcBef>
              <a:buFont typeface="Wingdings" panose="05000000000000000000" pitchFamily="2" charset="2"/>
              <a:buChar char="Ø"/>
            </a:pPr>
            <a:r>
              <a:rPr lang="en-GB" sz="2800" dirty="0" smtClean="0">
                <a:latin typeface="Calibri" pitchFamily="34" charset="0"/>
              </a:rPr>
              <a:t>Provides </a:t>
            </a:r>
            <a:r>
              <a:rPr lang="en-GB" sz="2800" b="1" dirty="0" smtClean="0">
                <a:latin typeface="Calibri" pitchFamily="34" charset="0"/>
              </a:rPr>
              <a:t>evidence-based </a:t>
            </a:r>
            <a:r>
              <a:rPr lang="en-GB" sz="2800" dirty="0" smtClean="0">
                <a:latin typeface="Calibri" pitchFamily="34" charset="0"/>
              </a:rPr>
              <a:t>support for </a:t>
            </a:r>
            <a:r>
              <a:rPr lang="en-GB" sz="2800" b="1" dirty="0" smtClean="0">
                <a:latin typeface="Calibri" pitchFamily="34" charset="0"/>
              </a:rPr>
              <a:t>advocacy</a:t>
            </a:r>
          </a:p>
          <a:p>
            <a:pPr>
              <a:spcBef>
                <a:spcPct val="0"/>
              </a:spcBef>
            </a:pPr>
            <a:endParaRPr lang="en-GB" sz="2800" dirty="0" smtClean="0">
              <a:latin typeface="Calibri" pitchFamily="34" charset="0"/>
            </a:endParaRPr>
          </a:p>
          <a:p>
            <a:pPr marL="342900" indent="-342900">
              <a:spcBef>
                <a:spcPct val="0"/>
              </a:spcBef>
              <a:buFont typeface="Wingdings" panose="05000000000000000000" pitchFamily="2" charset="2"/>
              <a:buChar char="Ø"/>
            </a:pPr>
            <a:r>
              <a:rPr lang="en-GB" sz="2800" dirty="0" smtClean="0">
                <a:latin typeface="Calibri" pitchFamily="34" charset="0"/>
              </a:rPr>
              <a:t>Contributes to </a:t>
            </a:r>
            <a:r>
              <a:rPr lang="en-GB" sz="2800" b="1" dirty="0" smtClean="0">
                <a:latin typeface="Calibri" pitchFamily="34" charset="0"/>
              </a:rPr>
              <a:t>balance and accuracy </a:t>
            </a:r>
            <a:r>
              <a:rPr lang="en-GB" sz="2800" dirty="0" smtClean="0">
                <a:latin typeface="Calibri" pitchFamily="34" charset="0"/>
              </a:rPr>
              <a:t>of UNCAC reviews, higher quality:</a:t>
            </a:r>
          </a:p>
          <a:p>
            <a:pPr marL="800100" lvl="1" indent="-342900">
              <a:spcBef>
                <a:spcPct val="0"/>
              </a:spcBef>
              <a:buFont typeface="Wingdings" panose="05000000000000000000" pitchFamily="2" charset="2"/>
              <a:buChar char="§"/>
            </a:pPr>
            <a:r>
              <a:rPr lang="en-GB" sz="2400" dirty="0" smtClean="0">
                <a:latin typeface="Calibri" pitchFamily="34" charset="0"/>
              </a:rPr>
              <a:t>Provides </a:t>
            </a:r>
            <a:r>
              <a:rPr lang="en-GB" sz="2400" dirty="0">
                <a:latin typeface="Calibri" pitchFamily="34" charset="0"/>
              </a:rPr>
              <a:t>supplementary </a:t>
            </a:r>
            <a:r>
              <a:rPr lang="en-GB" sz="2400" dirty="0" smtClean="0">
                <a:latin typeface="Calibri" pitchFamily="34" charset="0"/>
              </a:rPr>
              <a:t>information</a:t>
            </a:r>
            <a:endParaRPr lang="en-GB" sz="2400" dirty="0">
              <a:latin typeface="Calibri" pitchFamily="34" charset="0"/>
            </a:endParaRPr>
          </a:p>
          <a:p>
            <a:pPr marL="800100" lvl="1" indent="-342900">
              <a:spcBef>
                <a:spcPct val="0"/>
              </a:spcBef>
              <a:buFont typeface="Wingdings" panose="05000000000000000000" pitchFamily="2" charset="2"/>
              <a:buChar char="§"/>
            </a:pPr>
            <a:r>
              <a:rPr lang="en-GB" sz="2400" dirty="0" smtClean="0">
                <a:latin typeface="Calibri" pitchFamily="34" charset="0"/>
              </a:rPr>
              <a:t>Takes </a:t>
            </a:r>
            <a:r>
              <a:rPr lang="en-GB" sz="2400" dirty="0">
                <a:latin typeface="Calibri" pitchFamily="34" charset="0"/>
              </a:rPr>
              <a:t>a more critical </a:t>
            </a:r>
            <a:r>
              <a:rPr lang="en-GB" sz="2400" dirty="0" smtClean="0">
                <a:latin typeface="Calibri" pitchFamily="34" charset="0"/>
              </a:rPr>
              <a:t>perspective </a:t>
            </a:r>
            <a:endParaRPr lang="en-GB" sz="2400" dirty="0">
              <a:latin typeface="Calibri" pitchFamily="34" charset="0"/>
            </a:endParaRPr>
          </a:p>
          <a:p>
            <a:pPr marL="342900" indent="-342900">
              <a:spcBef>
                <a:spcPct val="0"/>
              </a:spcBef>
              <a:buFont typeface="Wingdings" panose="05000000000000000000" pitchFamily="2" charset="2"/>
              <a:buChar char="Ø"/>
            </a:pPr>
            <a:endParaRPr lang="en-GB" sz="2800" dirty="0"/>
          </a:p>
        </p:txBody>
      </p:sp>
      <p:sp>
        <p:nvSpPr>
          <p:cNvPr id="6" name="Title 5"/>
          <p:cNvSpPr>
            <a:spLocks noGrp="1"/>
          </p:cNvSpPr>
          <p:nvPr>
            <p:ph type="title"/>
          </p:nvPr>
        </p:nvSpPr>
        <p:spPr/>
        <p:txBody>
          <a:bodyPr/>
          <a:lstStyle/>
          <a:p>
            <a:r>
              <a:rPr lang="en-GB" dirty="0" smtClean="0"/>
              <a:t>AIM OF CSO PARALLEL REPORT</a:t>
            </a:r>
            <a:endParaRPr lang="en-GB" dirty="0"/>
          </a:p>
        </p:txBody>
      </p:sp>
    </p:spTree>
    <p:extLst>
      <p:ext uri="{BB962C8B-B14F-4D97-AF65-F5344CB8AC3E}">
        <p14:creationId xmlns:p14="http://schemas.microsoft.com/office/powerpoint/2010/main" val="5383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20"/>
          </p:nvPr>
        </p:nvSpPr>
        <p:spPr>
          <a:xfrm>
            <a:off x="540000" y="1700808"/>
            <a:ext cx="7416376" cy="3888432"/>
          </a:xfrm>
        </p:spPr>
        <p:txBody>
          <a:bodyPr/>
          <a:lstStyle/>
          <a:p>
            <a:r>
              <a:rPr lang="en-GB" sz="2000" b="1" dirty="0" smtClean="0"/>
              <a:t>Scope of report</a:t>
            </a:r>
          </a:p>
          <a:p>
            <a:pPr marL="342900" indent="-342900">
              <a:buFont typeface="Wingdings" panose="05000000000000000000" pitchFamily="2" charset="2"/>
              <a:buChar char="Ø"/>
            </a:pPr>
            <a:r>
              <a:rPr lang="en-GB" sz="2000" dirty="0" smtClean="0"/>
              <a:t>Comprehensive versus topic-specific</a:t>
            </a:r>
          </a:p>
          <a:p>
            <a:pPr marL="342900" indent="-342900">
              <a:buFont typeface="Wingdings" panose="05000000000000000000" pitchFamily="2" charset="2"/>
              <a:buChar char="Ø"/>
            </a:pPr>
            <a:r>
              <a:rPr lang="en-GB" sz="2000" dirty="0" smtClean="0"/>
              <a:t>Mandatory versus optional provisions</a:t>
            </a:r>
          </a:p>
          <a:p>
            <a:pPr marL="342900" indent="-342900">
              <a:buFont typeface="Wingdings" panose="05000000000000000000" pitchFamily="2" charset="2"/>
              <a:buChar char="Ø"/>
            </a:pPr>
            <a:r>
              <a:rPr lang="en-GB" sz="2000" dirty="0" smtClean="0"/>
              <a:t>Review process and convention implementation</a:t>
            </a:r>
          </a:p>
          <a:p>
            <a:endParaRPr lang="en-GB" sz="2000" dirty="0"/>
          </a:p>
          <a:p>
            <a:r>
              <a:rPr lang="en-GB" sz="2000" b="1" dirty="0" smtClean="0"/>
              <a:t>Use of report</a:t>
            </a:r>
          </a:p>
          <a:p>
            <a:pPr marL="342900" indent="-342900">
              <a:buFont typeface="Wingdings" panose="05000000000000000000" pitchFamily="2" charset="2"/>
              <a:buChar char="Ø"/>
            </a:pPr>
            <a:r>
              <a:rPr lang="en-GB" sz="2000" dirty="0" smtClean="0"/>
              <a:t>Broad advocacy approach or focus on review process</a:t>
            </a:r>
          </a:p>
          <a:p>
            <a:endParaRPr lang="en-GB" sz="2000" dirty="0"/>
          </a:p>
          <a:p>
            <a:r>
              <a:rPr lang="en-GB" sz="2000" b="1" dirty="0" smtClean="0"/>
              <a:t>Practical considerations</a:t>
            </a:r>
          </a:p>
          <a:p>
            <a:pPr marL="342900" indent="-342900">
              <a:buFont typeface="Wingdings" panose="05000000000000000000" pitchFamily="2" charset="2"/>
              <a:buChar char="Ø"/>
            </a:pPr>
            <a:r>
              <a:rPr lang="en-GB" sz="2000" dirty="0" smtClean="0"/>
              <a:t>Resources, expertise</a:t>
            </a:r>
          </a:p>
          <a:p>
            <a:pPr marL="342900" indent="-342900">
              <a:buFont typeface="Wingdings" panose="05000000000000000000" pitchFamily="2" charset="2"/>
              <a:buChar char="Ø"/>
            </a:pPr>
            <a:r>
              <a:rPr lang="en-GB" sz="2000" dirty="0" smtClean="0"/>
              <a:t>Costs versus benefits</a:t>
            </a:r>
          </a:p>
          <a:p>
            <a:endParaRPr lang="en-GB" dirty="0" smtClean="0"/>
          </a:p>
        </p:txBody>
      </p:sp>
      <p:sp>
        <p:nvSpPr>
          <p:cNvPr id="6" name="Title 5"/>
          <p:cNvSpPr>
            <a:spLocks noGrp="1"/>
          </p:cNvSpPr>
          <p:nvPr>
            <p:ph type="title"/>
          </p:nvPr>
        </p:nvSpPr>
        <p:spPr/>
        <p:txBody>
          <a:bodyPr/>
          <a:lstStyle/>
          <a:p>
            <a:r>
              <a:rPr lang="en-GB" dirty="0" smtClean="0"/>
              <a:t>Decisions to make</a:t>
            </a:r>
            <a:endParaRPr lang="en-GB" dirty="0"/>
          </a:p>
        </p:txBody>
      </p:sp>
    </p:spTree>
    <p:extLst>
      <p:ext uri="{BB962C8B-B14F-4D97-AF65-F5344CB8AC3E}">
        <p14:creationId xmlns:p14="http://schemas.microsoft.com/office/powerpoint/2010/main" val="1605761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40000" y="1556792"/>
            <a:ext cx="4921000" cy="449807"/>
          </a:xfrm>
        </p:spPr>
        <p:txBody>
          <a:bodyPr>
            <a:normAutofit/>
          </a:bodyPr>
          <a:lstStyle/>
          <a:p>
            <a:r>
              <a:rPr lang="en-US" sz="2000" b="1" dirty="0">
                <a:solidFill>
                  <a:schemeClr val="hlink"/>
                </a:solidFill>
                <a:latin typeface="Calibri" pitchFamily="34" charset="0"/>
              </a:rPr>
              <a:t>Before you start…</a:t>
            </a:r>
            <a:endParaRPr lang="en-GB" sz="2000" dirty="0"/>
          </a:p>
          <a:p>
            <a:endParaRPr lang="en-GB" sz="2000" dirty="0"/>
          </a:p>
        </p:txBody>
      </p:sp>
      <p:sp>
        <p:nvSpPr>
          <p:cNvPr id="5" name="Content Placeholder 4"/>
          <p:cNvSpPr>
            <a:spLocks noGrp="1"/>
          </p:cNvSpPr>
          <p:nvPr>
            <p:ph idx="20"/>
          </p:nvPr>
        </p:nvSpPr>
        <p:spPr>
          <a:xfrm>
            <a:off x="540000" y="1993488"/>
            <a:ext cx="5688184" cy="4243824"/>
          </a:xfrm>
        </p:spPr>
        <p:txBody>
          <a:bodyPr/>
          <a:lstStyle/>
          <a:p>
            <a:pPr marL="342900" indent="-342900">
              <a:spcBef>
                <a:spcPct val="0"/>
              </a:spcBef>
              <a:buFont typeface="Wingdings" panose="05000000000000000000" pitchFamily="2" charset="2"/>
              <a:buChar char="Ø"/>
            </a:pPr>
            <a:r>
              <a:rPr lang="en-US" sz="2000" dirty="0" smtClean="0">
                <a:latin typeface="Calibri" pitchFamily="34" charset="0"/>
              </a:rPr>
              <a:t>Read  the </a:t>
            </a:r>
            <a:r>
              <a:rPr lang="en-US" sz="2000" b="1" dirty="0" smtClean="0">
                <a:latin typeface="Calibri" pitchFamily="34" charset="0"/>
              </a:rPr>
              <a:t>Monitoring &amp; Advocacy Guide </a:t>
            </a:r>
            <a:r>
              <a:rPr lang="en-US" sz="2000" dirty="0" smtClean="0">
                <a:latin typeface="Calibri" pitchFamily="34" charset="0"/>
              </a:rPr>
              <a:t>&amp; watch</a:t>
            </a:r>
            <a:r>
              <a:rPr lang="en-US" sz="2000" b="1" dirty="0" smtClean="0">
                <a:latin typeface="Calibri" pitchFamily="34" charset="0"/>
              </a:rPr>
              <a:t> </a:t>
            </a:r>
            <a:r>
              <a:rPr lang="en-US" sz="2000" dirty="0">
                <a:latin typeface="Calibri" pitchFamily="34" charset="0"/>
              </a:rPr>
              <a:t>our UNCAC review </a:t>
            </a:r>
            <a:r>
              <a:rPr lang="en-US" sz="2000" b="1" dirty="0">
                <a:latin typeface="Calibri" pitchFamily="34" charset="0"/>
              </a:rPr>
              <a:t>training videos</a:t>
            </a:r>
            <a:r>
              <a:rPr lang="en-GB" sz="2000" dirty="0">
                <a:latin typeface="Calibri" pitchFamily="34" charset="0"/>
              </a:rPr>
              <a:t>:</a:t>
            </a:r>
            <a:r>
              <a:rPr lang="en-US" sz="2000" dirty="0">
                <a:latin typeface="Calibri" pitchFamily="34" charset="0"/>
              </a:rPr>
              <a:t> </a:t>
            </a:r>
            <a:r>
              <a:rPr lang="en-US" sz="2000" dirty="0">
                <a:latin typeface="Calibri" pitchFamily="34" charset="0"/>
                <a:hlinkClick r:id="rId2"/>
              </a:rPr>
              <a:t>www.uncaccoalition.org</a:t>
            </a:r>
            <a:r>
              <a:rPr lang="en-US" sz="2000" dirty="0">
                <a:latin typeface="Calibri" pitchFamily="34" charset="0"/>
              </a:rPr>
              <a:t> </a:t>
            </a:r>
            <a:endParaRPr lang="en-US" sz="2000" dirty="0" smtClean="0">
              <a:latin typeface="Calibri" pitchFamily="34" charset="0"/>
            </a:endParaRPr>
          </a:p>
          <a:p>
            <a:pPr marL="342900" indent="-342900">
              <a:spcBef>
                <a:spcPct val="0"/>
              </a:spcBef>
              <a:buFont typeface="Wingdings" panose="05000000000000000000" pitchFamily="2" charset="2"/>
              <a:buChar char="Ø"/>
            </a:pPr>
            <a:r>
              <a:rPr lang="en-US" sz="2000" dirty="0" smtClean="0">
                <a:latin typeface="Calibri" pitchFamily="34" charset="0"/>
              </a:rPr>
              <a:t>Check </a:t>
            </a:r>
            <a:r>
              <a:rPr lang="en-US" sz="2000" b="1" dirty="0" smtClean="0">
                <a:latin typeface="Calibri" pitchFamily="34" charset="0"/>
              </a:rPr>
              <a:t>UNODC guidance material</a:t>
            </a:r>
          </a:p>
          <a:p>
            <a:pPr marL="342900" indent="-342900">
              <a:spcBef>
                <a:spcPct val="0"/>
              </a:spcBef>
              <a:buFont typeface="Wingdings" panose="05000000000000000000" pitchFamily="2" charset="2"/>
              <a:buChar char="Ø"/>
            </a:pPr>
            <a:r>
              <a:rPr lang="en-US" sz="2000" dirty="0" smtClean="0">
                <a:latin typeface="Calibri" pitchFamily="34" charset="0"/>
              </a:rPr>
              <a:t>Check for </a:t>
            </a:r>
            <a:r>
              <a:rPr lang="en-US" sz="2000" b="1" dirty="0" smtClean="0">
                <a:latin typeface="Calibri" pitchFamily="34" charset="0"/>
              </a:rPr>
              <a:t>partners</a:t>
            </a:r>
            <a:r>
              <a:rPr lang="en-US" sz="2000" dirty="0" smtClean="0">
                <a:latin typeface="Calibri" pitchFamily="34" charset="0"/>
              </a:rPr>
              <a:t> and support</a:t>
            </a:r>
          </a:p>
          <a:p>
            <a:pPr marL="1085850" lvl="1" indent="-342900">
              <a:spcBef>
                <a:spcPct val="0"/>
              </a:spcBef>
              <a:buFont typeface="Wingdings" panose="05000000000000000000" pitchFamily="2" charset="2"/>
              <a:buChar char="§"/>
            </a:pPr>
            <a:r>
              <a:rPr lang="en-US" sz="2000" b="1" dirty="0" smtClean="0">
                <a:latin typeface="Calibri" pitchFamily="34" charset="0"/>
              </a:rPr>
              <a:t>Link </a:t>
            </a:r>
            <a:r>
              <a:rPr lang="en-US" sz="2000" b="1" dirty="0">
                <a:latin typeface="Calibri" pitchFamily="34" charset="0"/>
              </a:rPr>
              <a:t>up</a:t>
            </a:r>
            <a:r>
              <a:rPr lang="en-US" sz="2000" dirty="0">
                <a:latin typeface="Calibri" pitchFamily="34" charset="0"/>
              </a:rPr>
              <a:t> with other CSOs and private sector groups interested in getting </a:t>
            </a:r>
            <a:r>
              <a:rPr lang="en-US" sz="2000" dirty="0" smtClean="0">
                <a:latin typeface="Calibri" pitchFamily="34" charset="0"/>
              </a:rPr>
              <a:t>involved—UNCAC Coalition may be able to help</a:t>
            </a:r>
          </a:p>
          <a:p>
            <a:pPr marL="1085850" lvl="1" indent="-342900">
              <a:spcBef>
                <a:spcPct val="0"/>
              </a:spcBef>
              <a:buFont typeface="Wingdings" panose="05000000000000000000" pitchFamily="2" charset="2"/>
              <a:buChar char="§"/>
            </a:pPr>
            <a:r>
              <a:rPr lang="en-US" sz="2000" dirty="0" smtClean="0">
                <a:latin typeface="Calibri" pitchFamily="34" charset="0"/>
              </a:rPr>
              <a:t>Identify </a:t>
            </a:r>
            <a:r>
              <a:rPr lang="en-US" sz="2000" b="1" dirty="0" smtClean="0">
                <a:latin typeface="Calibri" pitchFamily="34" charset="0"/>
              </a:rPr>
              <a:t>pro </a:t>
            </a:r>
            <a:r>
              <a:rPr lang="en-US" sz="2000" b="1" dirty="0">
                <a:latin typeface="Calibri" pitchFamily="34" charset="0"/>
              </a:rPr>
              <a:t>bono legal support</a:t>
            </a:r>
            <a:r>
              <a:rPr lang="en-US" sz="2000" dirty="0">
                <a:latin typeface="Calibri" pitchFamily="34" charset="0"/>
              </a:rPr>
              <a:t> in you </a:t>
            </a:r>
            <a:r>
              <a:rPr lang="en-US" sz="2000" dirty="0" smtClean="0">
                <a:latin typeface="Calibri" pitchFamily="34" charset="0"/>
              </a:rPr>
              <a:t>country—TI may be able to help</a:t>
            </a:r>
          </a:p>
          <a:p>
            <a:pPr marL="1085850" lvl="1" indent="-342900">
              <a:spcBef>
                <a:spcPct val="0"/>
              </a:spcBef>
              <a:buFont typeface="Wingdings" panose="05000000000000000000" pitchFamily="2" charset="2"/>
              <a:buChar char="§"/>
            </a:pPr>
            <a:r>
              <a:rPr lang="en-US" sz="2000" dirty="0" smtClean="0">
                <a:latin typeface="Calibri" pitchFamily="34" charset="0"/>
              </a:rPr>
              <a:t>Identify funding</a:t>
            </a:r>
            <a:endParaRPr lang="en-US" sz="2000" dirty="0">
              <a:latin typeface="Calibri" pitchFamily="34" charset="0"/>
            </a:endParaRPr>
          </a:p>
          <a:p>
            <a:pPr marL="342900" indent="-342900">
              <a:spcBef>
                <a:spcPct val="0"/>
              </a:spcBef>
              <a:buFont typeface="Wingdings" panose="05000000000000000000" pitchFamily="2" charset="2"/>
              <a:buChar char="Ø"/>
            </a:pPr>
            <a:r>
              <a:rPr lang="en-US" sz="2000" b="1" dirty="0" smtClean="0">
                <a:latin typeface="Calibri" pitchFamily="34" charset="0"/>
              </a:rPr>
              <a:t>Inform </a:t>
            </a:r>
            <a:r>
              <a:rPr lang="en-US" sz="2000" b="1" dirty="0">
                <a:latin typeface="Calibri" pitchFamily="34" charset="0"/>
              </a:rPr>
              <a:t>your government </a:t>
            </a:r>
            <a:r>
              <a:rPr lang="en-US" sz="2000" dirty="0">
                <a:latin typeface="Calibri" pitchFamily="34" charset="0"/>
              </a:rPr>
              <a:t>and share the </a:t>
            </a:r>
            <a:r>
              <a:rPr lang="en-US" sz="2000" u="sng" dirty="0">
                <a:latin typeface="Calibri" pitchFamily="34" charset="0"/>
              </a:rPr>
              <a:t>report </a:t>
            </a:r>
            <a:endParaRPr lang="en-US" sz="2000" u="sng" dirty="0" smtClean="0">
              <a:latin typeface="Calibri" pitchFamily="34" charset="0"/>
            </a:endParaRPr>
          </a:p>
          <a:p>
            <a:pPr>
              <a:spcBef>
                <a:spcPct val="0"/>
              </a:spcBef>
            </a:pPr>
            <a:r>
              <a:rPr lang="en-US" sz="2000" dirty="0" smtClean="0">
                <a:latin typeface="Calibri" pitchFamily="34" charset="0"/>
              </a:rPr>
              <a:t>       </a:t>
            </a:r>
            <a:r>
              <a:rPr lang="en-US" sz="2000" u="sng" dirty="0" smtClean="0">
                <a:latin typeface="Calibri" pitchFamily="34" charset="0"/>
              </a:rPr>
              <a:t>template</a:t>
            </a:r>
            <a:r>
              <a:rPr lang="en-US" sz="2000" dirty="0" smtClean="0">
                <a:latin typeface="Calibri" pitchFamily="34" charset="0"/>
              </a:rPr>
              <a:t> </a:t>
            </a:r>
            <a:r>
              <a:rPr lang="en-US" sz="2000" dirty="0">
                <a:latin typeface="Calibri" pitchFamily="34" charset="0"/>
              </a:rPr>
              <a:t>or information </a:t>
            </a:r>
            <a:r>
              <a:rPr lang="en-US" sz="2000" dirty="0" smtClean="0">
                <a:latin typeface="Calibri" pitchFamily="34" charset="0"/>
              </a:rPr>
              <a:t>about </a:t>
            </a:r>
            <a:r>
              <a:rPr lang="en-US" sz="2000" dirty="0">
                <a:latin typeface="Calibri" pitchFamily="34" charset="0"/>
              </a:rPr>
              <a:t>your plans</a:t>
            </a:r>
            <a:endParaRPr lang="en-GB" sz="2000" u="sng" dirty="0">
              <a:latin typeface="Calibri" pitchFamily="34" charset="0"/>
            </a:endParaRPr>
          </a:p>
          <a:p>
            <a:pPr marL="342900" indent="-342900">
              <a:buFont typeface="Arial" panose="020B0604020202020204" pitchFamily="34" charset="0"/>
              <a:buChar char="•"/>
            </a:pPr>
            <a:endParaRPr lang="en-GB" dirty="0"/>
          </a:p>
        </p:txBody>
      </p:sp>
      <p:sp>
        <p:nvSpPr>
          <p:cNvPr id="6" name="Title 5"/>
          <p:cNvSpPr>
            <a:spLocks noGrp="1"/>
          </p:cNvSpPr>
          <p:nvPr>
            <p:ph type="title"/>
          </p:nvPr>
        </p:nvSpPr>
        <p:spPr/>
        <p:txBody>
          <a:bodyPr/>
          <a:lstStyle/>
          <a:p>
            <a:r>
              <a:rPr lang="en-GB" dirty="0" smtClean="0"/>
              <a:t>PREPARATION</a:t>
            </a:r>
            <a:endParaRPr lang="en-GB" dirty="0"/>
          </a:p>
        </p:txBody>
      </p:sp>
      <p:pic>
        <p:nvPicPr>
          <p:cNvPr id="7" name="Picture 6"/>
          <p:cNvPicPr>
            <a:picLocks noChangeAspect="1"/>
          </p:cNvPicPr>
          <p:nvPr/>
        </p:nvPicPr>
        <p:blipFill>
          <a:blip r:embed="rId3"/>
          <a:stretch>
            <a:fillRect/>
          </a:stretch>
        </p:blipFill>
        <p:spPr>
          <a:xfrm>
            <a:off x="6372200" y="2006599"/>
            <a:ext cx="2520280" cy="3579628"/>
          </a:xfrm>
          <a:prstGeom prst="rect">
            <a:avLst/>
          </a:prstGeom>
        </p:spPr>
      </p:pic>
    </p:spTree>
    <p:extLst>
      <p:ext uri="{BB962C8B-B14F-4D97-AF65-F5344CB8AC3E}">
        <p14:creationId xmlns:p14="http://schemas.microsoft.com/office/powerpoint/2010/main" val="2586491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20"/>
          </p:nvPr>
        </p:nvSpPr>
        <p:spPr>
          <a:xfrm>
            <a:off x="540000" y="2133600"/>
            <a:ext cx="8064448" cy="3887688"/>
          </a:xfrm>
        </p:spPr>
        <p:txBody>
          <a:bodyPr/>
          <a:lstStyle/>
          <a:p>
            <a:r>
              <a:rPr lang="hu-HU" b="1" dirty="0" smtClean="0"/>
              <a:t>Thomson Reuters – Trustlaw</a:t>
            </a:r>
          </a:p>
          <a:p>
            <a:r>
              <a:rPr lang="en-GB" u="sng" dirty="0">
                <a:hlinkClick r:id="rId2"/>
              </a:rPr>
              <a:t>http://www.trust.org/trustlaw/#free-legal-assistance</a:t>
            </a:r>
            <a:endParaRPr lang="en-GB" dirty="0"/>
          </a:p>
          <a:p>
            <a:endParaRPr lang="hu-HU" dirty="0"/>
          </a:p>
          <a:p>
            <a:r>
              <a:rPr lang="hu-HU" b="1" dirty="0"/>
              <a:t>International Senior Lawyers Project</a:t>
            </a:r>
          </a:p>
          <a:p>
            <a:r>
              <a:rPr lang="en-GB" u="sng" dirty="0" smtClean="0">
                <a:hlinkClick r:id="rId3"/>
              </a:rPr>
              <a:t>http</a:t>
            </a:r>
            <a:r>
              <a:rPr lang="en-GB" u="sng" dirty="0">
                <a:hlinkClick r:id="rId3"/>
              </a:rPr>
              <a:t>://</a:t>
            </a:r>
            <a:r>
              <a:rPr lang="en-GB" u="sng" dirty="0" smtClean="0">
                <a:hlinkClick r:id="rId3"/>
              </a:rPr>
              <a:t>www.islp.org/content/clients-partners</a:t>
            </a:r>
            <a:endParaRPr lang="hu-HU" u="sng" dirty="0" smtClean="0"/>
          </a:p>
          <a:p>
            <a:endParaRPr lang="hu-HU" u="sng" dirty="0"/>
          </a:p>
          <a:p>
            <a:r>
              <a:rPr lang="en-GB" b="1" dirty="0"/>
              <a:t>Advocates for International Development</a:t>
            </a:r>
            <a:r>
              <a:rPr lang="en-GB" dirty="0"/>
              <a:t> </a:t>
            </a:r>
          </a:p>
          <a:p>
            <a:r>
              <a:rPr lang="en-GB" u="sng" dirty="0" smtClean="0">
                <a:hlinkClick r:id="rId4"/>
              </a:rPr>
              <a:t>http</a:t>
            </a:r>
            <a:r>
              <a:rPr lang="en-GB" u="sng" dirty="0">
                <a:hlinkClick r:id="rId4"/>
              </a:rPr>
              <a:t>://www.a4id.org/broker-service</a:t>
            </a:r>
            <a:r>
              <a:rPr lang="en-GB" dirty="0"/>
              <a:t> </a:t>
            </a:r>
          </a:p>
          <a:p>
            <a:endParaRPr lang="hu-HU" dirty="0" smtClean="0"/>
          </a:p>
          <a:p>
            <a:r>
              <a:rPr lang="en-GB" b="1" dirty="0" smtClean="0"/>
              <a:t>IBA</a:t>
            </a:r>
            <a:r>
              <a:rPr lang="hu-HU" b="1" dirty="0" smtClean="0"/>
              <a:t> -</a:t>
            </a:r>
            <a:r>
              <a:rPr lang="en-GB" b="1" dirty="0" smtClean="0"/>
              <a:t> </a:t>
            </a:r>
            <a:r>
              <a:rPr lang="en-GB" b="1" dirty="0"/>
              <a:t>International Pro Bono </a:t>
            </a:r>
            <a:r>
              <a:rPr lang="en-GB" b="1" dirty="0" smtClean="0"/>
              <a:t>Website</a:t>
            </a:r>
            <a:r>
              <a:rPr lang="en-GB" dirty="0" smtClean="0"/>
              <a:t> </a:t>
            </a:r>
            <a:endParaRPr lang="hu-HU" dirty="0" smtClean="0"/>
          </a:p>
          <a:p>
            <a:r>
              <a:rPr lang="en-GB" u="sng" dirty="0" smtClean="0">
                <a:hlinkClick r:id="rId5"/>
              </a:rPr>
              <a:t>www.internationalprobono.com</a:t>
            </a:r>
            <a:endParaRPr lang="en-GB" dirty="0"/>
          </a:p>
          <a:p>
            <a:r>
              <a:rPr lang="en-GB" dirty="0"/>
              <a:t> </a:t>
            </a:r>
          </a:p>
          <a:p>
            <a:endParaRPr lang="en-GB" dirty="0"/>
          </a:p>
        </p:txBody>
      </p:sp>
      <p:sp>
        <p:nvSpPr>
          <p:cNvPr id="6" name="Title 5"/>
          <p:cNvSpPr>
            <a:spLocks noGrp="1"/>
          </p:cNvSpPr>
          <p:nvPr>
            <p:ph type="title"/>
          </p:nvPr>
        </p:nvSpPr>
        <p:spPr/>
        <p:txBody>
          <a:bodyPr/>
          <a:lstStyle/>
          <a:p>
            <a:r>
              <a:rPr lang="hu-HU" dirty="0" smtClean="0"/>
              <a:t>Pro bono legAL SUPPORT</a:t>
            </a:r>
            <a:endParaRPr lang="en-GB" dirty="0"/>
          </a:p>
        </p:txBody>
      </p:sp>
    </p:spTree>
    <p:extLst>
      <p:ext uri="{BB962C8B-B14F-4D97-AF65-F5344CB8AC3E}">
        <p14:creationId xmlns:p14="http://schemas.microsoft.com/office/powerpoint/2010/main" val="1440310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a:xfrm>
            <a:off x="457200" y="274638"/>
            <a:ext cx="8229600" cy="1143000"/>
          </a:xfrm>
          <a:prstGeom prst="rect">
            <a:avLst/>
          </a:prstGeom>
        </p:spPr>
        <p:txBody>
          <a:bodyPr/>
          <a:lstStyle/>
          <a:p>
            <a:r>
              <a:rPr lang="en-GB" sz="4000" b="1" dirty="0" smtClean="0">
                <a:solidFill>
                  <a:schemeClr val="hlink"/>
                </a:solidFill>
                <a:latin typeface="Calibri" pitchFamily="34" charset="0"/>
              </a:rPr>
              <a:t>Tracking process issues</a:t>
            </a:r>
          </a:p>
        </p:txBody>
      </p:sp>
      <p:sp>
        <p:nvSpPr>
          <p:cNvPr id="13314" name="Rectangle 3"/>
          <p:cNvSpPr>
            <a:spLocks noGrp="1" noChangeArrowheads="1"/>
          </p:cNvSpPr>
          <p:nvPr>
            <p:ph type="body" idx="4294967295"/>
          </p:nvPr>
        </p:nvSpPr>
        <p:spPr>
          <a:xfrm>
            <a:off x="457200" y="1600200"/>
            <a:ext cx="8229600" cy="4525963"/>
          </a:xfrm>
          <a:prstGeom prst="rect">
            <a:avLst/>
          </a:prstGeom>
        </p:spPr>
        <p:txBody>
          <a:bodyPr/>
          <a:lstStyle/>
          <a:p>
            <a:pPr marL="457200" indent="-457200">
              <a:buFont typeface="Wingdings" pitchFamily="2" charset="2"/>
              <a:buNone/>
            </a:pPr>
            <a:endParaRPr lang="en-US" sz="2400" dirty="0">
              <a:latin typeface="Calibri" pitchFamily="34" charset="0"/>
            </a:endParaRPr>
          </a:p>
        </p:txBody>
      </p:sp>
      <p:graphicFrame>
        <p:nvGraphicFramePr>
          <p:cNvPr id="2" name="Table 1"/>
          <p:cNvGraphicFramePr>
            <a:graphicFrameLocks noGrp="1"/>
          </p:cNvGraphicFramePr>
          <p:nvPr>
            <p:extLst/>
          </p:nvPr>
        </p:nvGraphicFramePr>
        <p:xfrm>
          <a:off x="539552" y="1412776"/>
          <a:ext cx="8280920" cy="5001454"/>
        </p:xfrm>
        <a:graphic>
          <a:graphicData uri="http://schemas.openxmlformats.org/drawingml/2006/table">
            <a:tbl>
              <a:tblPr firstRow="1" firstCol="1" lastRow="1" lastCol="1" bandRow="1" bandCol="1">
                <a:tableStyleId>{5C22544A-7EE6-4342-B048-85BDC9FD1C3A}</a:tableStyleId>
              </a:tblPr>
              <a:tblGrid>
                <a:gridCol w="2201700">
                  <a:extLst>
                    <a:ext uri="{9D8B030D-6E8A-4147-A177-3AD203B41FA5}">
                      <a16:colId xmlns:a16="http://schemas.microsoft.com/office/drawing/2014/main" val="20000"/>
                    </a:ext>
                  </a:extLst>
                </a:gridCol>
                <a:gridCol w="2099634">
                  <a:extLst>
                    <a:ext uri="{9D8B030D-6E8A-4147-A177-3AD203B41FA5}">
                      <a16:colId xmlns:a16="http://schemas.microsoft.com/office/drawing/2014/main" val="20001"/>
                    </a:ext>
                  </a:extLst>
                </a:gridCol>
                <a:gridCol w="3979586">
                  <a:extLst>
                    <a:ext uri="{9D8B030D-6E8A-4147-A177-3AD203B41FA5}">
                      <a16:colId xmlns:a16="http://schemas.microsoft.com/office/drawing/2014/main" val="20002"/>
                    </a:ext>
                  </a:extLst>
                </a:gridCol>
              </a:tblGrid>
              <a:tr h="114914">
                <a:tc gridSpan="3">
                  <a:txBody>
                    <a:bodyPr/>
                    <a:lstStyle/>
                    <a:p>
                      <a:pPr algn="ctr">
                        <a:spcAft>
                          <a:spcPts val="0"/>
                        </a:spcAft>
                      </a:pPr>
                      <a:r>
                        <a:rPr lang="en-GB" sz="1000" dirty="0">
                          <a:solidFill>
                            <a:schemeClr val="tx1"/>
                          </a:solidFill>
                          <a:effectLst/>
                        </a:rPr>
                        <a:t>Transparency of the Government’s Undertaking of the Review Process</a:t>
                      </a:r>
                      <a:endParaRPr lang="en-GB" sz="1000" dirty="0">
                        <a:solidFill>
                          <a:schemeClr val="tx1"/>
                        </a:solidFill>
                        <a:effectLst/>
                        <a:latin typeface="Calibri"/>
                        <a:ea typeface="Times New Roman"/>
                        <a:cs typeface="Times New Roman"/>
                      </a:endParaRPr>
                    </a:p>
                  </a:txBody>
                  <a:tcPr marL="50669" marR="5066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59656">
                <a:tc>
                  <a:txBody>
                    <a:bodyPr/>
                    <a:lstStyle/>
                    <a:p>
                      <a:pPr algn="ctr">
                        <a:spcAft>
                          <a:spcPts val="0"/>
                        </a:spcAft>
                      </a:pPr>
                      <a:r>
                        <a:rPr lang="en-GB" sz="1000" dirty="0">
                          <a:solidFill>
                            <a:schemeClr val="bg1"/>
                          </a:solidFill>
                          <a:effectLst/>
                        </a:rPr>
                        <a:t>Did the government disclose information about the country focal point?</a:t>
                      </a:r>
                      <a:endParaRPr lang="en-GB" sz="1000" dirty="0">
                        <a:solidFill>
                          <a:schemeClr val="bg1"/>
                        </a:solidFill>
                        <a:effectLst/>
                        <a:latin typeface="Calibri"/>
                        <a:ea typeface="Times New Roman"/>
                        <a:cs typeface="Times New Roman"/>
                      </a:endParaRPr>
                    </a:p>
                  </a:txBody>
                  <a:tcPr marL="50669" marR="50669" marT="0" marB="0"/>
                </a:tc>
                <a:tc>
                  <a:txBody>
                    <a:bodyPr/>
                    <a:lstStyle/>
                    <a:p>
                      <a:pPr algn="l">
                        <a:spcAft>
                          <a:spcPts val="0"/>
                        </a:spcAft>
                      </a:pPr>
                      <a:r>
                        <a:rPr lang="en-GB" sz="1000" dirty="0">
                          <a:solidFill>
                            <a:schemeClr val="tx1"/>
                          </a:solidFill>
                          <a:effectLst/>
                        </a:rPr>
                        <a:t>Yes/ No</a:t>
                      </a:r>
                      <a:endParaRPr lang="en-GB" sz="1000" dirty="0">
                        <a:solidFill>
                          <a:schemeClr val="tx1"/>
                        </a:solidFill>
                        <a:effectLst/>
                        <a:latin typeface="Calibri"/>
                        <a:ea typeface="Times New Roman"/>
                        <a:cs typeface="Times New Roman"/>
                      </a:endParaRPr>
                    </a:p>
                  </a:txBody>
                  <a:tcPr marL="50669" marR="50669" marT="0" marB="0">
                    <a:noFill/>
                  </a:tcPr>
                </a:tc>
                <a:tc>
                  <a:txBody>
                    <a:bodyPr/>
                    <a:lstStyle/>
                    <a:p>
                      <a:pPr algn="l">
                        <a:spcAft>
                          <a:spcPts val="0"/>
                        </a:spcAft>
                      </a:pPr>
                      <a:r>
                        <a:rPr lang="en-GB" sz="1000" dirty="0">
                          <a:solidFill>
                            <a:schemeClr val="bg1"/>
                          </a:solidFill>
                          <a:effectLst/>
                        </a:rPr>
                        <a:t>Comments</a:t>
                      </a:r>
                      <a:endParaRPr lang="en-GB" sz="1000" dirty="0">
                        <a:solidFill>
                          <a:schemeClr val="bg1"/>
                        </a:solidFill>
                        <a:effectLst/>
                        <a:latin typeface="Calibri"/>
                        <a:ea typeface="Times New Roman"/>
                        <a:cs typeface="Times New Roman"/>
                      </a:endParaRPr>
                    </a:p>
                  </a:txBody>
                  <a:tcPr marL="50669" marR="50669" marT="0" marB="0"/>
                </a:tc>
                <a:extLst>
                  <a:ext uri="{0D108BD9-81ED-4DB2-BD59-A6C34878D82A}">
                    <a16:rowId xmlns:a16="http://schemas.microsoft.com/office/drawing/2014/main" val="10001"/>
                  </a:ext>
                </a:extLst>
              </a:tr>
              <a:tr h="344742">
                <a:tc>
                  <a:txBody>
                    <a:bodyPr/>
                    <a:lstStyle/>
                    <a:p>
                      <a:pPr algn="ctr">
                        <a:spcAft>
                          <a:spcPts val="0"/>
                        </a:spcAft>
                      </a:pPr>
                      <a:r>
                        <a:rPr lang="en-GB" sz="1000" dirty="0">
                          <a:solidFill>
                            <a:schemeClr val="bg1"/>
                          </a:solidFill>
                          <a:effectLst/>
                        </a:rPr>
                        <a:t>Is the review schedule known?</a:t>
                      </a:r>
                      <a:endParaRPr lang="en-GB" sz="1000" dirty="0">
                        <a:solidFill>
                          <a:schemeClr val="bg1"/>
                        </a:solidFill>
                        <a:effectLst/>
                        <a:latin typeface="Calibri"/>
                        <a:ea typeface="Times New Roman"/>
                        <a:cs typeface="Times New Roman"/>
                      </a:endParaRPr>
                    </a:p>
                  </a:txBody>
                  <a:tcPr marL="50669" marR="50669" marT="0" marB="0"/>
                </a:tc>
                <a:tc>
                  <a:txBody>
                    <a:bodyPr/>
                    <a:lstStyle/>
                    <a:p>
                      <a:pPr algn="l">
                        <a:spcAft>
                          <a:spcPts val="0"/>
                        </a:spcAft>
                      </a:pPr>
                      <a:r>
                        <a:rPr lang="en-GB" sz="1000" dirty="0">
                          <a:solidFill>
                            <a:schemeClr val="tx1"/>
                          </a:solidFill>
                          <a:effectLst/>
                        </a:rPr>
                        <a:t>Yes/ No</a:t>
                      </a:r>
                      <a:endParaRPr lang="en-GB" sz="1000" dirty="0">
                        <a:solidFill>
                          <a:schemeClr val="tx1"/>
                        </a:solidFill>
                        <a:effectLst/>
                        <a:latin typeface="Calibri"/>
                        <a:ea typeface="Times New Roman"/>
                        <a:cs typeface="Times New Roman"/>
                      </a:endParaRPr>
                    </a:p>
                  </a:txBody>
                  <a:tcPr marL="50669" marR="50669" marT="0" marB="0">
                    <a:noFill/>
                  </a:tcPr>
                </a:tc>
                <a:tc>
                  <a:txBody>
                    <a:bodyPr/>
                    <a:lstStyle/>
                    <a:p>
                      <a:pPr algn="l">
                        <a:spcAft>
                          <a:spcPts val="0"/>
                        </a:spcAft>
                      </a:pPr>
                      <a:r>
                        <a:rPr lang="en-GB" sz="1000" dirty="0">
                          <a:solidFill>
                            <a:schemeClr val="bg1"/>
                          </a:solidFill>
                          <a:effectLst/>
                        </a:rPr>
                        <a:t>Comments</a:t>
                      </a:r>
                    </a:p>
                    <a:p>
                      <a:pPr algn="l">
                        <a:spcAft>
                          <a:spcPts val="0"/>
                        </a:spcAft>
                      </a:pPr>
                      <a:r>
                        <a:rPr lang="en-GB" sz="1000" dirty="0">
                          <a:solidFill>
                            <a:schemeClr val="bg1"/>
                          </a:solidFill>
                          <a:effectLst/>
                        </a:rPr>
                        <a:t>Please indicate whether the review is on time</a:t>
                      </a:r>
                      <a:endParaRPr lang="en-GB" sz="1000" dirty="0">
                        <a:solidFill>
                          <a:schemeClr val="bg1"/>
                        </a:solidFill>
                        <a:effectLst/>
                        <a:latin typeface="Calibri"/>
                        <a:ea typeface="Times New Roman"/>
                        <a:cs typeface="Times New Roman"/>
                      </a:endParaRPr>
                    </a:p>
                  </a:txBody>
                  <a:tcPr marL="50669" marR="50669" marT="0" marB="0"/>
                </a:tc>
                <a:extLst>
                  <a:ext uri="{0D108BD9-81ED-4DB2-BD59-A6C34878D82A}">
                    <a16:rowId xmlns:a16="http://schemas.microsoft.com/office/drawing/2014/main" val="10002"/>
                  </a:ext>
                </a:extLst>
              </a:tr>
              <a:tr h="1264054">
                <a:tc>
                  <a:txBody>
                    <a:bodyPr/>
                    <a:lstStyle/>
                    <a:p>
                      <a:pPr algn="ctr">
                        <a:spcAft>
                          <a:spcPts val="0"/>
                        </a:spcAft>
                      </a:pPr>
                      <a:r>
                        <a:rPr lang="en-GB" sz="1000" dirty="0">
                          <a:solidFill>
                            <a:schemeClr val="bg1"/>
                          </a:solidFill>
                          <a:effectLst/>
                        </a:rPr>
                        <a:t>Was civil society consulted in the preparation of the self-assessment?</a:t>
                      </a:r>
                      <a:endParaRPr lang="en-GB" sz="1000" dirty="0">
                        <a:solidFill>
                          <a:schemeClr val="bg1"/>
                        </a:solidFill>
                        <a:effectLst/>
                        <a:latin typeface="Calibri"/>
                        <a:ea typeface="Times New Roman"/>
                        <a:cs typeface="Times New Roman"/>
                      </a:endParaRPr>
                    </a:p>
                  </a:txBody>
                  <a:tcPr marL="50669" marR="50669" marT="0" marB="0"/>
                </a:tc>
                <a:tc>
                  <a:txBody>
                    <a:bodyPr/>
                    <a:lstStyle/>
                    <a:p>
                      <a:pPr algn="l">
                        <a:spcAft>
                          <a:spcPts val="0"/>
                        </a:spcAft>
                      </a:pPr>
                      <a:r>
                        <a:rPr lang="en-GB" sz="1000" dirty="0">
                          <a:solidFill>
                            <a:schemeClr val="tx1"/>
                          </a:solidFill>
                          <a:effectLst/>
                        </a:rPr>
                        <a:t>Yes/ No</a:t>
                      </a:r>
                    </a:p>
                    <a:p>
                      <a:pPr algn="l">
                        <a:spcAft>
                          <a:spcPts val="0"/>
                        </a:spcAft>
                      </a:pPr>
                      <a:r>
                        <a:rPr lang="en-GB" sz="1000" dirty="0">
                          <a:solidFill>
                            <a:schemeClr val="tx1"/>
                          </a:solidFill>
                          <a:effectLst/>
                        </a:rPr>
                        <a:t>If yes, who? (please tick)</a:t>
                      </a:r>
                    </a:p>
                    <a:p>
                      <a:pPr algn="l">
                        <a:spcAft>
                          <a:spcPts val="0"/>
                        </a:spcAft>
                      </a:pPr>
                      <a:r>
                        <a:rPr lang="en-GB" sz="1000" dirty="0">
                          <a:solidFill>
                            <a:schemeClr val="tx1"/>
                          </a:solidFill>
                          <a:effectLst/>
                        </a:rPr>
                        <a:t> Women’s groups </a:t>
                      </a:r>
                    </a:p>
                    <a:p>
                      <a:pPr algn="l">
                        <a:spcAft>
                          <a:spcPts val="0"/>
                        </a:spcAft>
                      </a:pPr>
                      <a:r>
                        <a:rPr lang="en-GB" sz="1000" dirty="0">
                          <a:solidFill>
                            <a:schemeClr val="tx1"/>
                          </a:solidFill>
                          <a:effectLst/>
                        </a:rPr>
                        <a:t> Access to information groups </a:t>
                      </a:r>
                    </a:p>
                    <a:p>
                      <a:pPr algn="l">
                        <a:spcAft>
                          <a:spcPts val="0"/>
                        </a:spcAft>
                      </a:pPr>
                      <a:r>
                        <a:rPr lang="en-GB" sz="1000" dirty="0">
                          <a:solidFill>
                            <a:schemeClr val="tx1"/>
                          </a:solidFill>
                          <a:effectLst/>
                        </a:rPr>
                        <a:t> Trade unions </a:t>
                      </a:r>
                    </a:p>
                    <a:p>
                      <a:pPr algn="l">
                        <a:spcAft>
                          <a:spcPts val="0"/>
                        </a:spcAft>
                      </a:pPr>
                      <a:r>
                        <a:rPr lang="en-GB" sz="1000" dirty="0">
                          <a:solidFill>
                            <a:schemeClr val="tx1"/>
                          </a:solidFill>
                          <a:effectLst/>
                        </a:rPr>
                        <a:t> Academic networks </a:t>
                      </a:r>
                    </a:p>
                    <a:p>
                      <a:pPr algn="l">
                        <a:spcAft>
                          <a:spcPts val="0"/>
                        </a:spcAft>
                      </a:pPr>
                      <a:r>
                        <a:rPr lang="en-GB" sz="1000" dirty="0">
                          <a:solidFill>
                            <a:schemeClr val="tx1"/>
                          </a:solidFill>
                          <a:effectLst/>
                        </a:rPr>
                        <a:t> Anti-corruption groups </a:t>
                      </a:r>
                    </a:p>
                    <a:p>
                      <a:pPr algn="l">
                        <a:spcAft>
                          <a:spcPts val="0"/>
                        </a:spcAft>
                      </a:pPr>
                      <a:r>
                        <a:rPr lang="en-GB" sz="1000" dirty="0">
                          <a:solidFill>
                            <a:schemeClr val="tx1"/>
                          </a:solidFill>
                          <a:effectLst/>
                        </a:rPr>
                        <a:t> Other (please list)</a:t>
                      </a:r>
                      <a:endParaRPr lang="en-GB" sz="1000" dirty="0">
                        <a:solidFill>
                          <a:schemeClr val="tx1"/>
                        </a:solidFill>
                        <a:effectLst/>
                        <a:latin typeface="Calibri"/>
                        <a:ea typeface="Times New Roman"/>
                        <a:cs typeface="Times New Roman"/>
                      </a:endParaRPr>
                    </a:p>
                  </a:txBody>
                  <a:tcPr marL="50669" marR="50669" marT="0" marB="0">
                    <a:noFill/>
                  </a:tcPr>
                </a:tc>
                <a:tc>
                  <a:txBody>
                    <a:bodyPr/>
                    <a:lstStyle/>
                    <a:p>
                      <a:pPr algn="l">
                        <a:spcAft>
                          <a:spcPts val="0"/>
                        </a:spcAft>
                      </a:pPr>
                      <a:r>
                        <a:rPr lang="en-GB" sz="1000" dirty="0">
                          <a:solidFill>
                            <a:schemeClr val="bg1"/>
                          </a:solidFill>
                          <a:effectLst/>
                        </a:rPr>
                        <a:t>Comments</a:t>
                      </a:r>
                    </a:p>
                    <a:p>
                      <a:pPr marL="342900" lvl="0" indent="-342900" algn="l">
                        <a:spcAft>
                          <a:spcPts val="0"/>
                        </a:spcAft>
                        <a:buFont typeface="Symbol"/>
                        <a:buChar char=""/>
                        <a:tabLst>
                          <a:tab pos="457200" algn="l"/>
                        </a:tabLst>
                      </a:pPr>
                      <a:r>
                        <a:rPr lang="en-GB" sz="1000" dirty="0">
                          <a:solidFill>
                            <a:schemeClr val="bg1"/>
                          </a:solidFill>
                          <a:effectLst/>
                        </a:rPr>
                        <a:t>Please list the organisations consulted</a:t>
                      </a:r>
                    </a:p>
                    <a:p>
                      <a:pPr marL="342900" lvl="0" indent="-342900" algn="l">
                        <a:spcAft>
                          <a:spcPts val="0"/>
                        </a:spcAft>
                        <a:buFont typeface="Symbol"/>
                        <a:buChar char=""/>
                        <a:tabLst>
                          <a:tab pos="457200" algn="l"/>
                        </a:tabLst>
                      </a:pPr>
                      <a:r>
                        <a:rPr lang="en-GB" sz="1000" dirty="0">
                          <a:solidFill>
                            <a:schemeClr val="bg1"/>
                          </a:solidFill>
                          <a:effectLst/>
                        </a:rPr>
                        <a:t>Please indicate date of consultation</a:t>
                      </a:r>
                      <a:endParaRPr lang="en-GB" sz="1000" dirty="0">
                        <a:solidFill>
                          <a:schemeClr val="bg1"/>
                        </a:solidFill>
                        <a:effectLst/>
                        <a:latin typeface="Calibri"/>
                        <a:ea typeface="Times New Roman"/>
                        <a:cs typeface="Times New Roman"/>
                      </a:endParaRPr>
                    </a:p>
                  </a:txBody>
                  <a:tcPr marL="50669" marR="50669" marT="0" marB="0"/>
                </a:tc>
                <a:extLst>
                  <a:ext uri="{0D108BD9-81ED-4DB2-BD59-A6C34878D82A}">
                    <a16:rowId xmlns:a16="http://schemas.microsoft.com/office/drawing/2014/main" val="10003"/>
                  </a:ext>
                </a:extLst>
              </a:tr>
              <a:tr h="544372">
                <a:tc>
                  <a:txBody>
                    <a:bodyPr/>
                    <a:lstStyle/>
                    <a:p>
                      <a:pPr algn="ctr">
                        <a:spcAft>
                          <a:spcPts val="0"/>
                        </a:spcAft>
                      </a:pPr>
                      <a:r>
                        <a:rPr lang="en-GB" sz="1000" dirty="0">
                          <a:solidFill>
                            <a:schemeClr val="bg1"/>
                          </a:solidFill>
                          <a:effectLst/>
                        </a:rPr>
                        <a:t>Was the self-assessment published on line or provided to civil society? </a:t>
                      </a:r>
                      <a:endParaRPr lang="en-GB" sz="1000" dirty="0">
                        <a:solidFill>
                          <a:schemeClr val="bg1"/>
                        </a:solidFill>
                        <a:effectLst/>
                        <a:latin typeface="Calibri"/>
                        <a:ea typeface="Times New Roman"/>
                        <a:cs typeface="Times New Roman"/>
                      </a:endParaRPr>
                    </a:p>
                  </a:txBody>
                  <a:tcPr marL="50669" marR="50669" marT="0" marB="0"/>
                </a:tc>
                <a:tc>
                  <a:txBody>
                    <a:bodyPr/>
                    <a:lstStyle/>
                    <a:p>
                      <a:pPr algn="l">
                        <a:spcAft>
                          <a:spcPts val="0"/>
                        </a:spcAft>
                      </a:pPr>
                      <a:r>
                        <a:rPr lang="en-GB" sz="1000" dirty="0">
                          <a:solidFill>
                            <a:schemeClr val="tx1"/>
                          </a:solidFill>
                          <a:effectLst/>
                        </a:rPr>
                        <a:t>Yes/ No</a:t>
                      </a:r>
                      <a:endParaRPr lang="en-GB" sz="1000" dirty="0">
                        <a:solidFill>
                          <a:schemeClr val="tx1"/>
                        </a:solidFill>
                        <a:effectLst/>
                        <a:latin typeface="Calibri"/>
                        <a:ea typeface="Times New Roman"/>
                        <a:cs typeface="Times New Roman"/>
                      </a:endParaRPr>
                    </a:p>
                  </a:txBody>
                  <a:tcPr marL="50669" marR="50669" marT="0" marB="0">
                    <a:noFill/>
                  </a:tcPr>
                </a:tc>
                <a:tc>
                  <a:txBody>
                    <a:bodyPr/>
                    <a:lstStyle/>
                    <a:p>
                      <a:pPr algn="l">
                        <a:spcAft>
                          <a:spcPts val="0"/>
                        </a:spcAft>
                      </a:pPr>
                      <a:r>
                        <a:rPr lang="en-GB" sz="1000" dirty="0">
                          <a:solidFill>
                            <a:schemeClr val="bg1"/>
                          </a:solidFill>
                          <a:effectLst/>
                        </a:rPr>
                        <a:t>Comments</a:t>
                      </a:r>
                    </a:p>
                    <a:p>
                      <a:pPr algn="l">
                        <a:spcAft>
                          <a:spcPts val="0"/>
                        </a:spcAft>
                      </a:pPr>
                      <a:r>
                        <a:rPr lang="en-GB" sz="1000" dirty="0">
                          <a:solidFill>
                            <a:schemeClr val="bg1"/>
                          </a:solidFill>
                          <a:effectLst/>
                        </a:rPr>
                        <a:t>Please enter link if applicable and date of publication or information about when/how the self-assessment was provided</a:t>
                      </a:r>
                      <a:endParaRPr lang="en-GB" sz="1000" dirty="0">
                        <a:solidFill>
                          <a:schemeClr val="bg1"/>
                        </a:solidFill>
                        <a:effectLst/>
                        <a:latin typeface="Calibri"/>
                        <a:ea typeface="Times New Roman"/>
                        <a:cs typeface="Times New Roman"/>
                      </a:endParaRPr>
                    </a:p>
                  </a:txBody>
                  <a:tcPr marL="50669" marR="50669" marT="0" marB="0"/>
                </a:tc>
                <a:extLst>
                  <a:ext uri="{0D108BD9-81ED-4DB2-BD59-A6C34878D82A}">
                    <a16:rowId xmlns:a16="http://schemas.microsoft.com/office/drawing/2014/main" val="10004"/>
                  </a:ext>
                </a:extLst>
              </a:tr>
              <a:tr h="435498">
                <a:tc>
                  <a:txBody>
                    <a:bodyPr/>
                    <a:lstStyle/>
                    <a:p>
                      <a:pPr algn="ctr">
                        <a:spcAft>
                          <a:spcPts val="0"/>
                        </a:spcAft>
                      </a:pPr>
                      <a:r>
                        <a:rPr lang="en-GB" sz="1000" dirty="0">
                          <a:solidFill>
                            <a:schemeClr val="bg1"/>
                          </a:solidFill>
                          <a:effectLst/>
                        </a:rPr>
                        <a:t>Did the government agree to a country visit by the review team?</a:t>
                      </a:r>
                      <a:endParaRPr lang="en-GB" sz="1000" dirty="0">
                        <a:solidFill>
                          <a:schemeClr val="bg1"/>
                        </a:solidFill>
                        <a:effectLst/>
                        <a:latin typeface="Calibri"/>
                        <a:ea typeface="Times New Roman"/>
                        <a:cs typeface="Times New Roman"/>
                      </a:endParaRPr>
                    </a:p>
                  </a:txBody>
                  <a:tcPr marL="50669" marR="50669" marT="0" marB="0"/>
                </a:tc>
                <a:tc>
                  <a:txBody>
                    <a:bodyPr/>
                    <a:lstStyle/>
                    <a:p>
                      <a:pPr algn="l">
                        <a:spcAft>
                          <a:spcPts val="0"/>
                        </a:spcAft>
                      </a:pPr>
                      <a:r>
                        <a:rPr lang="en-GB" sz="1000" dirty="0">
                          <a:solidFill>
                            <a:schemeClr val="tx1"/>
                          </a:solidFill>
                          <a:effectLst/>
                        </a:rPr>
                        <a:t>Yes/ No</a:t>
                      </a:r>
                      <a:endParaRPr lang="en-GB" sz="1000" dirty="0">
                        <a:solidFill>
                          <a:schemeClr val="tx1"/>
                        </a:solidFill>
                        <a:effectLst/>
                        <a:latin typeface="Calibri"/>
                        <a:ea typeface="Times New Roman"/>
                        <a:cs typeface="Times New Roman"/>
                      </a:endParaRPr>
                    </a:p>
                  </a:txBody>
                  <a:tcPr marL="50669" marR="50669" marT="0" marB="0">
                    <a:noFill/>
                  </a:tcPr>
                </a:tc>
                <a:tc>
                  <a:txBody>
                    <a:bodyPr/>
                    <a:lstStyle/>
                    <a:p>
                      <a:pPr algn="l">
                        <a:spcAft>
                          <a:spcPts val="0"/>
                        </a:spcAft>
                      </a:pPr>
                      <a:r>
                        <a:rPr lang="en-GB" sz="1000" dirty="0">
                          <a:solidFill>
                            <a:schemeClr val="bg1"/>
                          </a:solidFill>
                          <a:effectLst/>
                        </a:rPr>
                        <a:t>Comments</a:t>
                      </a:r>
                    </a:p>
                    <a:p>
                      <a:pPr algn="l">
                        <a:spcAft>
                          <a:spcPts val="0"/>
                        </a:spcAft>
                      </a:pPr>
                      <a:r>
                        <a:rPr lang="en-GB" sz="1000" dirty="0">
                          <a:solidFill>
                            <a:schemeClr val="bg1"/>
                          </a:solidFill>
                          <a:effectLst/>
                        </a:rPr>
                        <a:t>Please indicate date of the visit</a:t>
                      </a:r>
                      <a:endParaRPr lang="en-GB" sz="1000" dirty="0">
                        <a:solidFill>
                          <a:schemeClr val="bg1"/>
                        </a:solidFill>
                        <a:effectLst/>
                        <a:latin typeface="Calibri"/>
                        <a:ea typeface="Times New Roman"/>
                        <a:cs typeface="Times New Roman"/>
                      </a:endParaRPr>
                    </a:p>
                  </a:txBody>
                  <a:tcPr marL="50669" marR="50669" marT="0" marB="0"/>
                </a:tc>
                <a:extLst>
                  <a:ext uri="{0D108BD9-81ED-4DB2-BD59-A6C34878D82A}">
                    <a16:rowId xmlns:a16="http://schemas.microsoft.com/office/drawing/2014/main" val="10005"/>
                  </a:ext>
                </a:extLst>
              </a:tr>
              <a:tr h="252332">
                <a:tc>
                  <a:txBody>
                    <a:bodyPr/>
                    <a:lstStyle/>
                    <a:p>
                      <a:pPr algn="ctr">
                        <a:spcAft>
                          <a:spcPts val="0"/>
                        </a:spcAft>
                      </a:pPr>
                      <a:r>
                        <a:rPr lang="en-GB" sz="1000" dirty="0">
                          <a:solidFill>
                            <a:schemeClr val="bg1"/>
                          </a:solidFill>
                          <a:effectLst/>
                        </a:rPr>
                        <a:t>Was a country visit undertaken?</a:t>
                      </a:r>
                      <a:endParaRPr lang="en-GB" sz="1000" dirty="0">
                        <a:solidFill>
                          <a:schemeClr val="bg1"/>
                        </a:solidFill>
                        <a:effectLst/>
                        <a:latin typeface="Calibri"/>
                        <a:ea typeface="Times New Roman"/>
                        <a:cs typeface="Times New Roman"/>
                      </a:endParaRPr>
                    </a:p>
                  </a:txBody>
                  <a:tcPr marL="50669" marR="50669" marT="0" marB="0"/>
                </a:tc>
                <a:tc>
                  <a:txBody>
                    <a:bodyPr/>
                    <a:lstStyle/>
                    <a:p>
                      <a:pPr algn="l">
                        <a:spcAft>
                          <a:spcPts val="0"/>
                        </a:spcAft>
                      </a:pPr>
                      <a:r>
                        <a:rPr lang="en-GB" sz="1000" dirty="0">
                          <a:solidFill>
                            <a:schemeClr val="tx1"/>
                          </a:solidFill>
                          <a:effectLst/>
                        </a:rPr>
                        <a:t>Yes/ No</a:t>
                      </a:r>
                      <a:endParaRPr lang="en-GB" sz="1000" dirty="0">
                        <a:solidFill>
                          <a:schemeClr val="tx1"/>
                        </a:solidFill>
                        <a:effectLst/>
                        <a:latin typeface="Calibri"/>
                        <a:ea typeface="Times New Roman"/>
                        <a:cs typeface="Times New Roman"/>
                      </a:endParaRPr>
                    </a:p>
                  </a:txBody>
                  <a:tcPr marL="50669" marR="50669" marT="0" marB="0">
                    <a:noFill/>
                  </a:tcPr>
                </a:tc>
                <a:tc>
                  <a:txBody>
                    <a:bodyPr/>
                    <a:lstStyle/>
                    <a:p>
                      <a:pPr algn="l">
                        <a:spcAft>
                          <a:spcPts val="0"/>
                        </a:spcAft>
                      </a:pPr>
                      <a:r>
                        <a:rPr lang="en-GB" sz="1000" dirty="0">
                          <a:solidFill>
                            <a:schemeClr val="bg1"/>
                          </a:solidFill>
                          <a:effectLst/>
                        </a:rPr>
                        <a:t>Comments</a:t>
                      </a:r>
                      <a:endParaRPr lang="en-GB" sz="1000" dirty="0">
                        <a:solidFill>
                          <a:schemeClr val="bg1"/>
                        </a:solidFill>
                        <a:effectLst/>
                        <a:latin typeface="Calibri"/>
                        <a:ea typeface="Times New Roman"/>
                        <a:cs typeface="Times New Roman"/>
                      </a:endParaRPr>
                    </a:p>
                  </a:txBody>
                  <a:tcPr marL="50669" marR="50669" marT="0" marB="0"/>
                </a:tc>
                <a:extLst>
                  <a:ext uri="{0D108BD9-81ED-4DB2-BD59-A6C34878D82A}">
                    <a16:rowId xmlns:a16="http://schemas.microsoft.com/office/drawing/2014/main" val="10006"/>
                  </a:ext>
                </a:extLst>
              </a:tr>
              <a:tr h="544372">
                <a:tc>
                  <a:txBody>
                    <a:bodyPr/>
                    <a:lstStyle/>
                    <a:p>
                      <a:pPr algn="ctr">
                        <a:spcAft>
                          <a:spcPts val="0"/>
                        </a:spcAft>
                      </a:pPr>
                      <a:r>
                        <a:rPr lang="en-GB" sz="1000" dirty="0">
                          <a:solidFill>
                            <a:schemeClr val="bg1"/>
                          </a:solidFill>
                          <a:effectLst/>
                        </a:rPr>
                        <a:t>Was civil society invited to provide input to the official reviewers? </a:t>
                      </a:r>
                      <a:endParaRPr lang="en-GB" sz="1000" dirty="0">
                        <a:solidFill>
                          <a:schemeClr val="bg1"/>
                        </a:solidFill>
                        <a:effectLst/>
                        <a:latin typeface="Calibri"/>
                        <a:ea typeface="Times New Roman"/>
                        <a:cs typeface="Times New Roman"/>
                      </a:endParaRPr>
                    </a:p>
                  </a:txBody>
                  <a:tcPr marL="50669" marR="50669" marT="0" marB="0"/>
                </a:tc>
                <a:tc>
                  <a:txBody>
                    <a:bodyPr/>
                    <a:lstStyle/>
                    <a:p>
                      <a:pPr algn="l">
                        <a:spcAft>
                          <a:spcPts val="0"/>
                        </a:spcAft>
                      </a:pPr>
                      <a:r>
                        <a:rPr lang="en-GB" sz="1000" dirty="0">
                          <a:solidFill>
                            <a:schemeClr val="tx1"/>
                          </a:solidFill>
                          <a:effectLst/>
                        </a:rPr>
                        <a:t>Yes/ No</a:t>
                      </a:r>
                    </a:p>
                    <a:p>
                      <a:pPr algn="l">
                        <a:spcAft>
                          <a:spcPts val="0"/>
                        </a:spcAft>
                      </a:pPr>
                      <a:r>
                        <a:rPr lang="en-GB" sz="1000" dirty="0">
                          <a:solidFill>
                            <a:schemeClr val="tx1"/>
                          </a:solidFill>
                          <a:effectLst/>
                        </a:rPr>
                        <a:t> </a:t>
                      </a:r>
                      <a:endParaRPr lang="en-GB" sz="1000" dirty="0">
                        <a:solidFill>
                          <a:schemeClr val="tx1"/>
                        </a:solidFill>
                        <a:effectLst/>
                        <a:latin typeface="Calibri"/>
                        <a:ea typeface="Times New Roman"/>
                        <a:cs typeface="Times New Roman"/>
                      </a:endParaRPr>
                    </a:p>
                  </a:txBody>
                  <a:tcPr marL="50669" marR="50669" marT="0" marB="0">
                    <a:noFill/>
                  </a:tcPr>
                </a:tc>
                <a:tc>
                  <a:txBody>
                    <a:bodyPr/>
                    <a:lstStyle/>
                    <a:p>
                      <a:pPr algn="l">
                        <a:spcAft>
                          <a:spcPts val="0"/>
                        </a:spcAft>
                      </a:pPr>
                      <a:r>
                        <a:rPr lang="en-GB" sz="1000" dirty="0" smtClean="0">
                          <a:solidFill>
                            <a:schemeClr val="bg1"/>
                          </a:solidFill>
                          <a:effectLst/>
                        </a:rPr>
                        <a:t>Comments</a:t>
                      </a:r>
                    </a:p>
                    <a:p>
                      <a:pPr marL="342900" lvl="0" indent="-342900" algn="l">
                        <a:spcAft>
                          <a:spcPts val="0"/>
                        </a:spcAft>
                        <a:buFont typeface="Symbol"/>
                        <a:buChar char=""/>
                        <a:tabLst>
                          <a:tab pos="457200" algn="l"/>
                        </a:tabLst>
                      </a:pPr>
                      <a:r>
                        <a:rPr lang="en-GB" sz="1000" dirty="0" smtClean="0">
                          <a:solidFill>
                            <a:schemeClr val="bg1"/>
                          </a:solidFill>
                          <a:effectLst/>
                        </a:rPr>
                        <a:t>Please list the organisations invited</a:t>
                      </a:r>
                    </a:p>
                    <a:p>
                      <a:pPr marL="342900" lvl="0" indent="-342900" algn="l">
                        <a:spcAft>
                          <a:spcPts val="0"/>
                        </a:spcAft>
                        <a:buFont typeface="Symbol"/>
                        <a:buChar char=""/>
                        <a:tabLst>
                          <a:tab pos="457200" algn="l"/>
                        </a:tabLst>
                      </a:pPr>
                      <a:r>
                        <a:rPr lang="en-GB" sz="1000" dirty="0" smtClean="0">
                          <a:solidFill>
                            <a:schemeClr val="bg1"/>
                          </a:solidFill>
                          <a:effectLst/>
                        </a:rPr>
                        <a:t>Please </a:t>
                      </a:r>
                      <a:r>
                        <a:rPr lang="en-GB" sz="1000" dirty="0">
                          <a:solidFill>
                            <a:schemeClr val="bg1"/>
                          </a:solidFill>
                          <a:effectLst/>
                        </a:rPr>
                        <a:t>enter the form of input invited</a:t>
                      </a:r>
                      <a:endParaRPr lang="en-GB" sz="1000" dirty="0">
                        <a:solidFill>
                          <a:schemeClr val="bg1"/>
                        </a:solidFill>
                        <a:effectLst/>
                        <a:latin typeface="Calibri"/>
                        <a:ea typeface="Times New Roman"/>
                        <a:cs typeface="Times New Roman"/>
                      </a:endParaRPr>
                    </a:p>
                  </a:txBody>
                  <a:tcPr marL="50669" marR="50669" marT="0" marB="0"/>
                </a:tc>
                <a:extLst>
                  <a:ext uri="{0D108BD9-81ED-4DB2-BD59-A6C34878D82A}">
                    <a16:rowId xmlns:a16="http://schemas.microsoft.com/office/drawing/2014/main" val="10007"/>
                  </a:ext>
                </a:extLst>
              </a:tr>
              <a:tr h="544372">
                <a:tc>
                  <a:txBody>
                    <a:bodyPr/>
                    <a:lstStyle/>
                    <a:p>
                      <a:pPr algn="ctr">
                        <a:spcAft>
                          <a:spcPts val="0"/>
                        </a:spcAft>
                      </a:pPr>
                      <a:r>
                        <a:rPr lang="en-GB" sz="1000" dirty="0">
                          <a:solidFill>
                            <a:schemeClr val="bg1"/>
                          </a:solidFill>
                          <a:effectLst/>
                        </a:rPr>
                        <a:t>Was the private sector invited to provide input to the official reviewers? </a:t>
                      </a:r>
                      <a:endParaRPr lang="en-GB" sz="1000" dirty="0">
                        <a:solidFill>
                          <a:schemeClr val="bg1"/>
                        </a:solidFill>
                        <a:effectLst/>
                        <a:latin typeface="Calibri"/>
                        <a:ea typeface="Times New Roman"/>
                        <a:cs typeface="Times New Roman"/>
                      </a:endParaRPr>
                    </a:p>
                  </a:txBody>
                  <a:tcPr marL="50669" marR="50669" marT="0" marB="0"/>
                </a:tc>
                <a:tc>
                  <a:txBody>
                    <a:bodyPr/>
                    <a:lstStyle/>
                    <a:p>
                      <a:pPr algn="l">
                        <a:spcAft>
                          <a:spcPts val="0"/>
                        </a:spcAft>
                      </a:pPr>
                      <a:r>
                        <a:rPr lang="en-GB" sz="1000" dirty="0">
                          <a:solidFill>
                            <a:schemeClr val="tx1"/>
                          </a:solidFill>
                          <a:effectLst/>
                        </a:rPr>
                        <a:t>Yes/ No</a:t>
                      </a:r>
                      <a:endParaRPr lang="en-GB" sz="1000" dirty="0">
                        <a:solidFill>
                          <a:schemeClr val="tx1"/>
                        </a:solidFill>
                        <a:effectLst/>
                        <a:latin typeface="Calibri"/>
                        <a:ea typeface="Times New Roman"/>
                        <a:cs typeface="Times New Roman"/>
                      </a:endParaRPr>
                    </a:p>
                  </a:txBody>
                  <a:tcPr marL="50669" marR="50669" marT="0" marB="0">
                    <a:noFill/>
                  </a:tcPr>
                </a:tc>
                <a:tc>
                  <a:txBody>
                    <a:bodyPr/>
                    <a:lstStyle/>
                    <a:p>
                      <a:pPr algn="l">
                        <a:spcAft>
                          <a:spcPts val="0"/>
                        </a:spcAft>
                      </a:pPr>
                      <a:r>
                        <a:rPr lang="en-GB" sz="1000" dirty="0">
                          <a:solidFill>
                            <a:schemeClr val="bg1"/>
                          </a:solidFill>
                          <a:effectLst/>
                        </a:rPr>
                        <a:t>Comments</a:t>
                      </a:r>
                    </a:p>
                    <a:p>
                      <a:pPr marL="342900" lvl="0" indent="-342900" algn="l">
                        <a:spcAft>
                          <a:spcPts val="0"/>
                        </a:spcAft>
                        <a:buFont typeface="Symbol"/>
                        <a:buChar char=""/>
                        <a:tabLst>
                          <a:tab pos="457200" algn="l"/>
                        </a:tabLst>
                      </a:pPr>
                      <a:r>
                        <a:rPr lang="en-GB" sz="1000" dirty="0">
                          <a:solidFill>
                            <a:schemeClr val="bg1"/>
                          </a:solidFill>
                          <a:effectLst/>
                        </a:rPr>
                        <a:t>Please list the firms/organisations invited</a:t>
                      </a:r>
                    </a:p>
                    <a:p>
                      <a:pPr marL="342900" lvl="0" indent="-342900" algn="l">
                        <a:spcAft>
                          <a:spcPts val="0"/>
                        </a:spcAft>
                        <a:buFont typeface="Symbol"/>
                        <a:buChar char=""/>
                        <a:tabLst>
                          <a:tab pos="457200" algn="l"/>
                        </a:tabLst>
                      </a:pPr>
                      <a:r>
                        <a:rPr lang="en-GB" sz="1000" dirty="0">
                          <a:solidFill>
                            <a:schemeClr val="bg1"/>
                          </a:solidFill>
                          <a:effectLst/>
                        </a:rPr>
                        <a:t>Please enter the form of input invited</a:t>
                      </a:r>
                      <a:endParaRPr lang="en-GB" sz="1000" dirty="0">
                        <a:solidFill>
                          <a:schemeClr val="bg1"/>
                        </a:solidFill>
                        <a:effectLst/>
                        <a:latin typeface="Calibri"/>
                        <a:ea typeface="Times New Roman"/>
                        <a:cs typeface="Times New Roman"/>
                      </a:endParaRPr>
                    </a:p>
                  </a:txBody>
                  <a:tcPr marL="50669" marR="50669" marT="0" marB="0"/>
                </a:tc>
                <a:extLst>
                  <a:ext uri="{0D108BD9-81ED-4DB2-BD59-A6C34878D82A}">
                    <a16:rowId xmlns:a16="http://schemas.microsoft.com/office/drawing/2014/main" val="10008"/>
                  </a:ext>
                </a:extLst>
              </a:tr>
              <a:tr h="459656">
                <a:tc>
                  <a:txBody>
                    <a:bodyPr/>
                    <a:lstStyle/>
                    <a:p>
                      <a:pPr algn="ctr">
                        <a:spcAft>
                          <a:spcPts val="0"/>
                        </a:spcAft>
                      </a:pPr>
                      <a:r>
                        <a:rPr lang="en-GB" sz="1000" dirty="0">
                          <a:solidFill>
                            <a:schemeClr val="bg1"/>
                          </a:solidFill>
                          <a:effectLst/>
                        </a:rPr>
                        <a:t>Has the government committed to publishing the full country report</a:t>
                      </a:r>
                      <a:endParaRPr lang="en-GB" sz="1000" dirty="0">
                        <a:solidFill>
                          <a:schemeClr val="bg1"/>
                        </a:solidFill>
                        <a:effectLst/>
                        <a:latin typeface="Calibri"/>
                        <a:ea typeface="Times New Roman"/>
                        <a:cs typeface="Times New Roman"/>
                      </a:endParaRPr>
                    </a:p>
                  </a:txBody>
                  <a:tcPr marL="50669" marR="50669" marT="0" marB="0"/>
                </a:tc>
                <a:tc>
                  <a:txBody>
                    <a:bodyPr/>
                    <a:lstStyle/>
                    <a:p>
                      <a:pPr algn="l">
                        <a:spcAft>
                          <a:spcPts val="0"/>
                        </a:spcAft>
                      </a:pPr>
                      <a:r>
                        <a:rPr lang="en-GB" sz="1000" b="0" baseline="0" dirty="0">
                          <a:solidFill>
                            <a:schemeClr val="tx1"/>
                          </a:solidFill>
                          <a:effectLst/>
                        </a:rPr>
                        <a:t>Yes/ No/ Unknown</a:t>
                      </a:r>
                      <a:endParaRPr lang="en-GB" sz="1000" b="0" baseline="0" dirty="0">
                        <a:solidFill>
                          <a:schemeClr val="tx1"/>
                        </a:solidFill>
                        <a:effectLst/>
                        <a:latin typeface="Calibri"/>
                        <a:ea typeface="Times New Roman"/>
                        <a:cs typeface="Times New Roman"/>
                      </a:endParaRPr>
                    </a:p>
                  </a:txBody>
                  <a:tcPr marL="50669" marR="50669" marT="0" marB="0">
                    <a:noFill/>
                  </a:tcPr>
                </a:tc>
                <a:tc>
                  <a:txBody>
                    <a:bodyPr/>
                    <a:lstStyle/>
                    <a:p>
                      <a:pPr algn="l">
                        <a:spcAft>
                          <a:spcPts val="0"/>
                        </a:spcAft>
                      </a:pPr>
                      <a:r>
                        <a:rPr lang="en-GB" sz="1000" dirty="0">
                          <a:solidFill>
                            <a:schemeClr val="bg1"/>
                          </a:solidFill>
                          <a:effectLst/>
                        </a:rPr>
                        <a:t>Comments</a:t>
                      </a:r>
                    </a:p>
                    <a:p>
                      <a:pPr algn="l">
                        <a:spcAft>
                          <a:spcPts val="0"/>
                        </a:spcAft>
                      </a:pPr>
                      <a:r>
                        <a:rPr lang="en-GB" sz="1000" dirty="0">
                          <a:solidFill>
                            <a:schemeClr val="bg1"/>
                          </a:solidFill>
                          <a:effectLst/>
                        </a:rPr>
                        <a:t>Please indicate if published by UNODC and/ or country and enter a link if applicable.</a:t>
                      </a:r>
                      <a:endParaRPr lang="en-GB" sz="1000" dirty="0">
                        <a:solidFill>
                          <a:schemeClr val="bg1"/>
                        </a:solidFill>
                        <a:effectLst/>
                        <a:latin typeface="Calibri"/>
                        <a:ea typeface="Times New Roman"/>
                        <a:cs typeface="Times New Roman"/>
                      </a:endParaRPr>
                    </a:p>
                  </a:txBody>
                  <a:tcPr marL="50669" marR="50669" marT="0" marB="0"/>
                </a:tc>
                <a:extLst>
                  <a:ext uri="{0D108BD9-81ED-4DB2-BD59-A6C34878D82A}">
                    <a16:rowId xmlns:a16="http://schemas.microsoft.com/office/drawing/2014/main" val="10009"/>
                  </a:ext>
                </a:extLst>
              </a:tr>
            </a:tbl>
          </a:graphicData>
        </a:graphic>
      </p:graphicFrame>
      <p:sp>
        <p:nvSpPr>
          <p:cNvPr id="3" name="Oval 2"/>
          <p:cNvSpPr/>
          <p:nvPr/>
        </p:nvSpPr>
        <p:spPr bwMode="auto">
          <a:xfrm>
            <a:off x="2555776" y="1325089"/>
            <a:ext cx="2592288" cy="5544616"/>
          </a:xfrm>
          <a:prstGeom prst="ellipse">
            <a:avLst/>
          </a:prstGeom>
          <a:noFill/>
          <a:ln w="12700">
            <a:solidFill>
              <a:srgbClr val="C00000"/>
            </a:solidFill>
            <a:miter lim="800000"/>
            <a:headEnd/>
            <a:tailEnd/>
          </a:ln>
          <a:effectLst/>
          <a:extLst/>
        </p:spPr>
        <p:txBody>
          <a:bodyPr wrap="square" lIns="72000" tIns="72000" rIns="72000" bIns="72000" rtlCol="0" anchor="t">
            <a:noAutofit/>
          </a:bodyPr>
          <a:lstStyle/>
          <a:p>
            <a:pPr algn="ctr" eaLnBrk="0" hangingPunct="0">
              <a:spcBef>
                <a:spcPts val="1200"/>
              </a:spcBef>
              <a:buClr>
                <a:srgbClr val="034EA2"/>
              </a:buClr>
            </a:pPr>
            <a:endParaRPr lang="en-GB" sz="1600" dirty="0" smtClean="0">
              <a:solidFill>
                <a:srgbClr val="FF0000"/>
              </a:solidFill>
            </a:endParaRPr>
          </a:p>
        </p:txBody>
      </p:sp>
    </p:spTree>
    <p:extLst>
      <p:ext uri="{BB962C8B-B14F-4D97-AF65-F5344CB8AC3E}">
        <p14:creationId xmlns:p14="http://schemas.microsoft.com/office/powerpoint/2010/main" val="2297893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20"/>
          </p:nvPr>
        </p:nvSpPr>
        <p:spPr>
          <a:xfrm>
            <a:off x="467544" y="1772816"/>
            <a:ext cx="5688632" cy="4111184"/>
          </a:xfrm>
        </p:spPr>
        <p:txBody>
          <a:bodyPr/>
          <a:lstStyle/>
          <a:p>
            <a:pPr marL="342900" indent="-342900">
              <a:buFont typeface="Wingdings" panose="05000000000000000000" pitchFamily="2" charset="2"/>
              <a:buChar char="Ø"/>
              <a:defRPr/>
            </a:pPr>
            <a:r>
              <a:rPr lang="en-GB" sz="2500" b="1" dirty="0">
                <a:latin typeface="Calibri" pitchFamily="34" charset="0"/>
              </a:rPr>
              <a:t>Desk research</a:t>
            </a:r>
            <a:r>
              <a:rPr lang="en-GB" sz="2500" dirty="0">
                <a:latin typeface="Calibri" pitchFamily="34" charset="0"/>
              </a:rPr>
              <a:t>: </a:t>
            </a:r>
          </a:p>
          <a:p>
            <a:pPr marL="800100" lvl="1" indent="-342900">
              <a:buFont typeface="Wingdings" panose="05000000000000000000" pitchFamily="2" charset="2"/>
              <a:buChar char="§"/>
              <a:defRPr/>
            </a:pPr>
            <a:r>
              <a:rPr lang="en-GB" sz="2100" dirty="0">
                <a:latin typeface="Calibri" pitchFamily="34" charset="0"/>
              </a:rPr>
              <a:t>other review mechanisms </a:t>
            </a:r>
            <a:r>
              <a:rPr lang="de-DE" sz="2100" dirty="0" smtClean="0">
                <a:latin typeface="Calibri" pitchFamily="34" charset="0"/>
              </a:rPr>
              <a:t> </a:t>
            </a:r>
            <a:r>
              <a:rPr lang="hu-HU" sz="2100" dirty="0" smtClean="0">
                <a:latin typeface="Calibri" pitchFamily="34" charset="0"/>
              </a:rPr>
              <a:t>(</a:t>
            </a:r>
            <a:r>
              <a:rPr lang="hu-HU" sz="2100" dirty="0" smtClean="0">
                <a:latin typeface="Calibri" pitchFamily="34" charset="0"/>
              </a:rPr>
              <a:t>AU, OECD WGB)</a:t>
            </a:r>
            <a:endParaRPr lang="en-GB" sz="2100" dirty="0">
              <a:latin typeface="Calibri" pitchFamily="34" charset="0"/>
            </a:endParaRPr>
          </a:p>
          <a:p>
            <a:pPr marL="800100" lvl="1" indent="-342900">
              <a:buFont typeface="Wingdings" panose="05000000000000000000" pitchFamily="2" charset="2"/>
              <a:buChar char="§"/>
              <a:defRPr/>
            </a:pPr>
            <a:r>
              <a:rPr lang="en-GB" sz="2100" dirty="0">
                <a:latin typeface="Calibri" pitchFamily="34" charset="0"/>
              </a:rPr>
              <a:t>reports on judicial practice, expert policy </a:t>
            </a:r>
            <a:r>
              <a:rPr lang="en-GB" sz="2100" dirty="0" smtClean="0">
                <a:latin typeface="Calibri" pitchFamily="34" charset="0"/>
              </a:rPr>
              <a:t>papers, court records</a:t>
            </a:r>
            <a:endParaRPr lang="en-GB" sz="2100" dirty="0">
              <a:latin typeface="Calibri" pitchFamily="34" charset="0"/>
            </a:endParaRPr>
          </a:p>
          <a:p>
            <a:pPr marL="800100" lvl="1" indent="-342900">
              <a:buFont typeface="Wingdings" panose="05000000000000000000" pitchFamily="2" charset="2"/>
              <a:buChar char="§"/>
              <a:defRPr/>
            </a:pPr>
            <a:r>
              <a:rPr lang="en-GB" sz="2100" dirty="0">
                <a:latin typeface="Calibri" pitchFamily="34" charset="0"/>
              </a:rPr>
              <a:t>newspaper </a:t>
            </a:r>
            <a:r>
              <a:rPr lang="en-GB" sz="2100" dirty="0" smtClean="0">
                <a:latin typeface="Calibri" pitchFamily="34" charset="0"/>
              </a:rPr>
              <a:t>clippings</a:t>
            </a:r>
            <a:r>
              <a:rPr lang="hu-HU" sz="2100" dirty="0" smtClean="0">
                <a:latin typeface="Calibri" pitchFamily="34" charset="0"/>
              </a:rPr>
              <a:t>, </a:t>
            </a:r>
            <a:r>
              <a:rPr lang="hu-HU" sz="2100" dirty="0">
                <a:latin typeface="Calibri" pitchFamily="34" charset="0"/>
              </a:rPr>
              <a:t>media  monitor services</a:t>
            </a:r>
            <a:r>
              <a:rPr lang="en-GB" sz="2100" dirty="0">
                <a:latin typeface="Calibri" pitchFamily="34" charset="0"/>
              </a:rPr>
              <a:t> </a:t>
            </a:r>
          </a:p>
          <a:p>
            <a:pPr marL="800100" lvl="1" indent="-342900">
              <a:buFont typeface="Wingdings" panose="05000000000000000000" pitchFamily="2" charset="2"/>
              <a:buChar char="§"/>
              <a:defRPr/>
            </a:pPr>
            <a:r>
              <a:rPr lang="en-GB" sz="2100" b="1" dirty="0">
                <a:latin typeface="Calibri" pitchFamily="34" charset="0"/>
              </a:rPr>
              <a:t>online </a:t>
            </a:r>
            <a:r>
              <a:rPr lang="en-GB" sz="2100" b="1" dirty="0" smtClean="0">
                <a:latin typeface="Calibri" pitchFamily="34" charset="0"/>
              </a:rPr>
              <a:t>search</a:t>
            </a:r>
            <a:endParaRPr lang="hu-HU" sz="2100" b="1" dirty="0" smtClean="0">
              <a:latin typeface="Calibri" pitchFamily="34" charset="0"/>
            </a:endParaRPr>
          </a:p>
          <a:p>
            <a:pPr marL="457200" lvl="1" indent="0">
              <a:defRPr/>
            </a:pPr>
            <a:endParaRPr lang="en-GB" sz="2100" dirty="0">
              <a:latin typeface="Calibri" pitchFamily="34" charset="0"/>
            </a:endParaRPr>
          </a:p>
          <a:p>
            <a:pPr marL="342900" indent="-342900">
              <a:buFont typeface="Wingdings" panose="05000000000000000000" pitchFamily="2" charset="2"/>
              <a:buChar char="Ø"/>
              <a:defRPr/>
            </a:pPr>
            <a:r>
              <a:rPr lang="en-GB" sz="2500" b="1" dirty="0">
                <a:latin typeface="Calibri" pitchFamily="34" charset="0"/>
              </a:rPr>
              <a:t>K</a:t>
            </a:r>
            <a:r>
              <a:rPr lang="en-GB" sz="2500" b="1" dirty="0" smtClean="0">
                <a:latin typeface="Calibri" pitchFamily="34" charset="0"/>
              </a:rPr>
              <a:t>ey </a:t>
            </a:r>
            <a:r>
              <a:rPr lang="en-GB" sz="2500" b="1" dirty="0">
                <a:latin typeface="Calibri" pitchFamily="34" charset="0"/>
              </a:rPr>
              <a:t>informants</a:t>
            </a:r>
            <a:r>
              <a:rPr lang="en-GB" sz="2500" dirty="0">
                <a:latin typeface="Calibri" pitchFamily="34" charset="0"/>
              </a:rPr>
              <a:t>, such as law enforcement officials, for interviews</a:t>
            </a:r>
          </a:p>
          <a:p>
            <a:endParaRPr lang="en-GB" dirty="0"/>
          </a:p>
        </p:txBody>
      </p:sp>
      <p:sp>
        <p:nvSpPr>
          <p:cNvPr id="6" name="Title 5"/>
          <p:cNvSpPr>
            <a:spLocks noGrp="1"/>
          </p:cNvSpPr>
          <p:nvPr>
            <p:ph type="title"/>
          </p:nvPr>
        </p:nvSpPr>
        <p:spPr/>
        <p:txBody>
          <a:bodyPr/>
          <a:lstStyle/>
          <a:p>
            <a:r>
              <a:rPr lang="en-GB" dirty="0" smtClean="0"/>
              <a:t>Information collection</a:t>
            </a:r>
            <a:endParaRPr lang="en-GB" dirty="0"/>
          </a:p>
        </p:txBody>
      </p:sp>
      <p:pic>
        <p:nvPicPr>
          <p:cNvPr id="7" name="Picture 2" descr="http://blog.transparency.org/wp-content/uploads/2014/02/FLickr_Images_of_Money_620.jpg"/>
          <p:cNvPicPr>
            <a:picLocks noGrp="1" noChangeAspect="1" noChangeArrowheads="1"/>
          </p:cNvPicPr>
          <p:nvPr>
            <p:ph type="pic" idx="16"/>
          </p:nvPr>
        </p:nvPicPr>
        <p:blipFill>
          <a:blip r:embed="rId2">
            <a:extLst>
              <a:ext uri="{28A0092B-C50C-407E-A947-70E740481C1C}">
                <a14:useLocalDpi xmlns:a14="http://schemas.microsoft.com/office/drawing/2010/main" val="0"/>
              </a:ext>
            </a:extLst>
          </a:blip>
          <a:srcRect l="36224" r="36224"/>
          <a:stretch>
            <a:fillRect/>
          </a:stretch>
        </p:blipFill>
        <p:spPr bwMode="auto">
          <a:xfrm>
            <a:off x="6516216" y="1916832"/>
            <a:ext cx="2066304" cy="396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88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20"/>
          </p:nvPr>
        </p:nvSpPr>
        <p:spPr>
          <a:xfrm>
            <a:off x="611560" y="2132856"/>
            <a:ext cx="4921000" cy="3022600"/>
          </a:xfrm>
        </p:spPr>
        <p:txBody>
          <a:bodyPr/>
          <a:lstStyle/>
          <a:p>
            <a:pPr marL="342900" indent="-342900">
              <a:lnSpc>
                <a:spcPct val="90000"/>
              </a:lnSpc>
              <a:buFont typeface="Wingdings" panose="05000000000000000000" pitchFamily="2" charset="2"/>
              <a:buChar char="Ø"/>
            </a:pPr>
            <a:r>
              <a:rPr lang="en-US" sz="2400" dirty="0">
                <a:latin typeface="Calibri" pitchFamily="34" charset="0"/>
              </a:rPr>
              <a:t>Provide an </a:t>
            </a:r>
            <a:r>
              <a:rPr lang="en-US" sz="2400" b="1" dirty="0">
                <a:latin typeface="Calibri" pitchFamily="34" charset="0"/>
              </a:rPr>
              <a:t>assessment</a:t>
            </a:r>
            <a:r>
              <a:rPr lang="en-US" sz="2400" dirty="0">
                <a:latin typeface="Calibri" pitchFamily="34" charset="0"/>
              </a:rPr>
              <a:t> of whether implementation of UNCAC in a certain area is satisfactory or not</a:t>
            </a:r>
          </a:p>
          <a:p>
            <a:pPr marL="342900" indent="-342900">
              <a:lnSpc>
                <a:spcPct val="90000"/>
              </a:lnSpc>
              <a:buFont typeface="Wingdings" panose="05000000000000000000" pitchFamily="2" charset="2"/>
              <a:buChar char="Ø"/>
            </a:pPr>
            <a:r>
              <a:rPr lang="en-GB" sz="2400" dirty="0">
                <a:latin typeface="Calibri" pitchFamily="34" charset="0"/>
              </a:rPr>
              <a:t>Explain the</a:t>
            </a:r>
            <a:r>
              <a:rPr lang="en-GB" sz="2400" b="1" dirty="0">
                <a:latin typeface="Calibri" pitchFamily="34" charset="0"/>
              </a:rPr>
              <a:t> reasons</a:t>
            </a:r>
            <a:r>
              <a:rPr lang="en-GB" sz="2400" dirty="0">
                <a:latin typeface="Calibri" pitchFamily="34" charset="0"/>
              </a:rPr>
              <a:t> for any conclusions and recommendations</a:t>
            </a:r>
            <a:endParaRPr lang="en-US" sz="2400" dirty="0">
              <a:latin typeface="Calibri" pitchFamily="34" charset="0"/>
            </a:endParaRPr>
          </a:p>
          <a:p>
            <a:pPr marL="342900" indent="-342900">
              <a:lnSpc>
                <a:spcPct val="90000"/>
              </a:lnSpc>
              <a:buFont typeface="Wingdings" panose="05000000000000000000" pitchFamily="2" charset="2"/>
              <a:buChar char="Ø"/>
            </a:pPr>
            <a:r>
              <a:rPr lang="en-GB" sz="2400" b="1" dirty="0">
                <a:latin typeface="Calibri" pitchFamily="34" charset="0"/>
              </a:rPr>
              <a:t>Be balanced</a:t>
            </a:r>
            <a:r>
              <a:rPr lang="en-GB" sz="2400" dirty="0">
                <a:latin typeface="Calibri" pitchFamily="34" charset="0"/>
              </a:rPr>
              <a:t>: highlight strengths as well as weaknesses in the performance</a:t>
            </a:r>
          </a:p>
          <a:p>
            <a:pPr marL="342900" indent="-342900">
              <a:lnSpc>
                <a:spcPct val="90000"/>
              </a:lnSpc>
              <a:buFont typeface="Wingdings" panose="05000000000000000000" pitchFamily="2" charset="2"/>
              <a:buChar char="Ø"/>
            </a:pPr>
            <a:r>
              <a:rPr lang="en-GB" sz="2400" b="1" dirty="0">
                <a:latin typeface="Calibri" pitchFamily="34" charset="0"/>
              </a:rPr>
              <a:t>Reference</a:t>
            </a:r>
            <a:r>
              <a:rPr lang="en-GB" sz="2400" dirty="0">
                <a:latin typeface="Calibri" pitchFamily="34" charset="0"/>
              </a:rPr>
              <a:t> information provided</a:t>
            </a:r>
          </a:p>
          <a:p>
            <a:pPr marL="342900" indent="-342900">
              <a:lnSpc>
                <a:spcPct val="90000"/>
              </a:lnSpc>
              <a:buFont typeface="Wingdings" panose="05000000000000000000" pitchFamily="2" charset="2"/>
              <a:buChar char="Ø"/>
            </a:pPr>
            <a:r>
              <a:rPr lang="en-GB" sz="2400" dirty="0">
                <a:latin typeface="Calibri" pitchFamily="34" charset="0"/>
              </a:rPr>
              <a:t>Use </a:t>
            </a:r>
            <a:r>
              <a:rPr lang="en-GB" sz="2400" b="1" dirty="0">
                <a:latin typeface="Calibri" pitchFamily="34" charset="0"/>
              </a:rPr>
              <a:t>concise &amp; clear</a:t>
            </a:r>
            <a:r>
              <a:rPr lang="en-GB" sz="2400" dirty="0">
                <a:latin typeface="Calibri" pitchFamily="34" charset="0"/>
              </a:rPr>
              <a:t> language</a:t>
            </a:r>
          </a:p>
          <a:p>
            <a:pPr marL="342900" indent="-342900">
              <a:buFont typeface="Wingdings" panose="05000000000000000000" pitchFamily="2" charset="2"/>
              <a:buChar char="Ø"/>
            </a:pPr>
            <a:endParaRPr lang="en-GB" dirty="0"/>
          </a:p>
        </p:txBody>
      </p:sp>
      <p:sp>
        <p:nvSpPr>
          <p:cNvPr id="6" name="Title 5"/>
          <p:cNvSpPr>
            <a:spLocks noGrp="1"/>
          </p:cNvSpPr>
          <p:nvPr>
            <p:ph type="title"/>
          </p:nvPr>
        </p:nvSpPr>
        <p:spPr/>
        <p:txBody>
          <a:bodyPr/>
          <a:lstStyle/>
          <a:p>
            <a:r>
              <a:rPr lang="en-GB" dirty="0" smtClean="0"/>
              <a:t>GENERAL GUIDELINES</a:t>
            </a:r>
            <a:endParaRPr lang="en-GB" dirty="0"/>
          </a:p>
        </p:txBody>
      </p:sp>
      <p:pic>
        <p:nvPicPr>
          <p:cNvPr id="10" name="Picture Placeholder 9"/>
          <p:cNvPicPr>
            <a:picLocks noGrp="1" noChangeAspect="1"/>
          </p:cNvPicPr>
          <p:nvPr>
            <p:ph type="pic" idx="16"/>
          </p:nvPr>
        </p:nvPicPr>
        <p:blipFill>
          <a:blip r:embed="rId3">
            <a:extLst>
              <a:ext uri="{28A0092B-C50C-407E-A947-70E740481C1C}">
                <a14:useLocalDpi xmlns:a14="http://schemas.microsoft.com/office/drawing/2010/main" val="0"/>
              </a:ext>
            </a:extLst>
          </a:blip>
          <a:srcRect l="949" r="949"/>
          <a:stretch>
            <a:fillRect/>
          </a:stretch>
        </p:blipFill>
        <p:spPr/>
      </p:pic>
    </p:spTree>
    <p:extLst>
      <p:ext uri="{BB962C8B-B14F-4D97-AF65-F5344CB8AC3E}">
        <p14:creationId xmlns:p14="http://schemas.microsoft.com/office/powerpoint/2010/main" val="786499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40000" y="1484785"/>
            <a:ext cx="4921000" cy="360040"/>
          </a:xfrm>
        </p:spPr>
        <p:txBody>
          <a:bodyPr>
            <a:noAutofit/>
          </a:bodyPr>
          <a:lstStyle/>
          <a:p>
            <a:r>
              <a:rPr lang="en-GB" sz="2400" dirty="0" smtClean="0"/>
              <a:t>Selection of articles (Guide p. 83)</a:t>
            </a:r>
            <a:endParaRPr lang="en-GB" sz="2400" dirty="0"/>
          </a:p>
        </p:txBody>
      </p:sp>
      <p:sp>
        <p:nvSpPr>
          <p:cNvPr id="5" name="Content Placeholder 4"/>
          <p:cNvSpPr>
            <a:spLocks noGrp="1"/>
          </p:cNvSpPr>
          <p:nvPr>
            <p:ph idx="20"/>
          </p:nvPr>
        </p:nvSpPr>
        <p:spPr>
          <a:xfrm>
            <a:off x="539552" y="2069932"/>
            <a:ext cx="4752528" cy="3887688"/>
          </a:xfrm>
          <a:ln>
            <a:solidFill>
              <a:schemeClr val="accent1"/>
            </a:solidFill>
          </a:ln>
        </p:spPr>
        <p:txBody>
          <a:bodyPr/>
          <a:lstStyle/>
          <a:p>
            <a:pPr fontAlgn="ctr"/>
            <a:r>
              <a:rPr lang="en-GB" dirty="0" smtClean="0"/>
              <a:t>Art</a:t>
            </a:r>
            <a:r>
              <a:rPr lang="en-GB" dirty="0"/>
              <a:t>. </a:t>
            </a:r>
            <a:r>
              <a:rPr lang="en-GB" dirty="0" smtClean="0"/>
              <a:t>6 (preventive anti-corruption bodies)</a:t>
            </a:r>
            <a:endParaRPr lang="en-GB" dirty="0"/>
          </a:p>
          <a:p>
            <a:pPr fontAlgn="ctr"/>
            <a:r>
              <a:rPr lang="en-GB" dirty="0" smtClean="0"/>
              <a:t>Art. </a:t>
            </a:r>
            <a:r>
              <a:rPr lang="en-GB" dirty="0"/>
              <a:t>7</a:t>
            </a:r>
            <a:r>
              <a:rPr lang="en-GB" dirty="0" smtClean="0"/>
              <a:t> (public sector integrity)</a:t>
            </a:r>
          </a:p>
          <a:p>
            <a:pPr fontAlgn="ctr"/>
            <a:r>
              <a:rPr lang="en-GB" dirty="0" smtClean="0"/>
              <a:t>Art</a:t>
            </a:r>
            <a:r>
              <a:rPr lang="en-GB" dirty="0"/>
              <a:t>. 8</a:t>
            </a:r>
            <a:r>
              <a:rPr lang="en-GB" dirty="0" smtClean="0"/>
              <a:t> (codes of conduct for public officials)</a:t>
            </a:r>
            <a:endParaRPr lang="en-GB" dirty="0"/>
          </a:p>
          <a:p>
            <a:pPr fontAlgn="ctr"/>
            <a:r>
              <a:rPr lang="en-GB" dirty="0" smtClean="0"/>
              <a:t>Art</a:t>
            </a:r>
            <a:r>
              <a:rPr lang="en-GB" dirty="0"/>
              <a:t>. 9</a:t>
            </a:r>
            <a:r>
              <a:rPr lang="en-GB" dirty="0" smtClean="0"/>
              <a:t> (public procurement &amp; management of public finances)</a:t>
            </a:r>
            <a:endParaRPr lang="en-GB" dirty="0"/>
          </a:p>
          <a:p>
            <a:pPr fontAlgn="ctr"/>
            <a:r>
              <a:rPr lang="en-GB" dirty="0" smtClean="0"/>
              <a:t>Art</a:t>
            </a:r>
            <a:r>
              <a:rPr lang="en-GB" dirty="0"/>
              <a:t>. </a:t>
            </a:r>
            <a:r>
              <a:rPr lang="en-GB" dirty="0" smtClean="0"/>
              <a:t>10 (public reporting)</a:t>
            </a:r>
            <a:endParaRPr lang="en-GB" dirty="0"/>
          </a:p>
          <a:p>
            <a:pPr fontAlgn="ctr"/>
            <a:r>
              <a:rPr lang="en-GB" dirty="0" smtClean="0"/>
              <a:t>Art</a:t>
            </a:r>
            <a:r>
              <a:rPr lang="en-GB" dirty="0"/>
              <a:t>. </a:t>
            </a:r>
            <a:r>
              <a:rPr lang="en-GB" dirty="0" smtClean="0"/>
              <a:t>11 (measures relating to the judiciary &amp; prosecution services)</a:t>
            </a:r>
            <a:endParaRPr lang="en-GB" dirty="0"/>
          </a:p>
          <a:p>
            <a:pPr fontAlgn="ctr"/>
            <a:r>
              <a:rPr lang="en-GB" dirty="0" smtClean="0"/>
              <a:t>Art</a:t>
            </a:r>
            <a:r>
              <a:rPr lang="en-GB" dirty="0"/>
              <a:t>. </a:t>
            </a:r>
            <a:r>
              <a:rPr lang="en-GB" dirty="0" smtClean="0"/>
              <a:t>13 (participation of society)</a:t>
            </a:r>
            <a:endParaRPr lang="en-GB" dirty="0"/>
          </a:p>
          <a:p>
            <a:pPr fontAlgn="ctr"/>
            <a:r>
              <a:rPr lang="en-GB" dirty="0" smtClean="0"/>
              <a:t>Art</a:t>
            </a:r>
            <a:r>
              <a:rPr lang="en-GB" dirty="0"/>
              <a:t>. </a:t>
            </a:r>
            <a:r>
              <a:rPr lang="en-GB" dirty="0" smtClean="0"/>
              <a:t>14 (measures to prevent money laundering)</a:t>
            </a:r>
          </a:p>
          <a:p>
            <a:pPr fontAlgn="ctr"/>
            <a:r>
              <a:rPr lang="en-GB" dirty="0" smtClean="0"/>
              <a:t>Chapter V (asset recovery)</a:t>
            </a:r>
            <a:endParaRPr lang="en-GB" dirty="0"/>
          </a:p>
          <a:p>
            <a:endParaRPr lang="en-GB" dirty="0"/>
          </a:p>
          <a:p>
            <a:endParaRPr lang="en-GB" dirty="0"/>
          </a:p>
        </p:txBody>
      </p:sp>
      <p:sp>
        <p:nvSpPr>
          <p:cNvPr id="6" name="Title 5"/>
          <p:cNvSpPr>
            <a:spLocks noGrp="1"/>
          </p:cNvSpPr>
          <p:nvPr>
            <p:ph type="title"/>
          </p:nvPr>
        </p:nvSpPr>
        <p:spPr/>
        <p:txBody>
          <a:bodyPr/>
          <a:lstStyle/>
          <a:p>
            <a:r>
              <a:rPr lang="en-GB" dirty="0" smtClean="0"/>
              <a:t>Coverage of report</a:t>
            </a:r>
            <a:endParaRPr lang="en-GB" dirty="0"/>
          </a:p>
        </p:txBody>
      </p:sp>
      <p:sp>
        <p:nvSpPr>
          <p:cNvPr id="9" name="Rectangle 8"/>
          <p:cNvSpPr/>
          <p:nvPr/>
        </p:nvSpPr>
        <p:spPr>
          <a:xfrm>
            <a:off x="5661248" y="2924944"/>
            <a:ext cx="3375248" cy="2246769"/>
          </a:xfrm>
          <a:prstGeom prst="rect">
            <a:avLst/>
          </a:prstGeom>
        </p:spPr>
        <p:txBody>
          <a:bodyPr wrap="square">
            <a:spAutoFit/>
          </a:bodyPr>
          <a:lstStyle/>
          <a:p>
            <a:pPr marL="342900" indent="-342900">
              <a:buFont typeface="Wingdings" panose="05000000000000000000" pitchFamily="2" charset="2"/>
              <a:buChar char="Ø"/>
            </a:pPr>
            <a:r>
              <a:rPr lang="en-GB" sz="2800" b="1" dirty="0">
                <a:solidFill>
                  <a:srgbClr val="00B050"/>
                </a:solidFill>
              </a:rPr>
              <a:t>Status of implementation</a:t>
            </a:r>
          </a:p>
          <a:p>
            <a:pPr marL="342900" indent="-342900">
              <a:buFont typeface="Wingdings" panose="05000000000000000000" pitchFamily="2" charset="2"/>
              <a:buChar char="Ø"/>
            </a:pPr>
            <a:endParaRPr lang="en-GB" sz="2800" b="1" dirty="0" smtClean="0">
              <a:solidFill>
                <a:srgbClr val="00B050"/>
              </a:solidFill>
            </a:endParaRPr>
          </a:p>
          <a:p>
            <a:pPr marL="342900" indent="-342900">
              <a:buFont typeface="Wingdings" panose="05000000000000000000" pitchFamily="2" charset="2"/>
              <a:buChar char="Ø"/>
            </a:pPr>
            <a:r>
              <a:rPr lang="en-GB" sz="2800" b="1" dirty="0" smtClean="0">
                <a:solidFill>
                  <a:srgbClr val="00B050"/>
                </a:solidFill>
              </a:rPr>
              <a:t>Enforcement </a:t>
            </a:r>
            <a:r>
              <a:rPr lang="en-GB" sz="2800" b="1" dirty="0">
                <a:solidFill>
                  <a:srgbClr val="00B050"/>
                </a:solidFill>
              </a:rPr>
              <a:t>in practice</a:t>
            </a:r>
          </a:p>
        </p:txBody>
      </p:sp>
    </p:spTree>
    <p:extLst>
      <p:ext uri="{BB962C8B-B14F-4D97-AF65-F5344CB8AC3E}">
        <p14:creationId xmlns:p14="http://schemas.microsoft.com/office/powerpoint/2010/main" val="2422968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i-presentation-template-2014">
  <a:themeElements>
    <a:clrScheme name="Transparency International">
      <a:dk1>
        <a:sysClr val="windowText" lastClr="000000"/>
      </a:dk1>
      <a:lt1>
        <a:sysClr val="window" lastClr="FFFFFF"/>
      </a:lt1>
      <a:dk2>
        <a:srgbClr val="0B0D11"/>
      </a:dk2>
      <a:lt2>
        <a:srgbClr val="DDDEDD"/>
      </a:lt2>
      <a:accent1>
        <a:srgbClr val="BFBFBF"/>
      </a:accent1>
      <a:accent2>
        <a:srgbClr val="595959"/>
      </a:accent2>
      <a:accent3>
        <a:srgbClr val="4F7689"/>
      </a:accent3>
      <a:accent4>
        <a:srgbClr val="60BCDF"/>
      </a:accent4>
      <a:accent5>
        <a:srgbClr val="009FEE"/>
      </a:accent5>
      <a:accent6>
        <a:srgbClr val="0076B1"/>
      </a:accent6>
      <a:hlink>
        <a:srgbClr val="009FEE"/>
      </a:hlink>
      <a:folHlink>
        <a:srgbClr val="009FE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NEXALA">
      <a:dk1>
        <a:srgbClr val="002C44"/>
      </a:dk1>
      <a:lt1>
        <a:srgbClr val="FFFFFE"/>
      </a:lt1>
      <a:dk2>
        <a:srgbClr val="002C44"/>
      </a:dk2>
      <a:lt2>
        <a:srgbClr val="DDDEDD"/>
      </a:lt2>
      <a:accent1>
        <a:srgbClr val="141313"/>
      </a:accent1>
      <a:accent2>
        <a:srgbClr val="313231"/>
      </a:accent2>
      <a:accent3>
        <a:srgbClr val="505150"/>
      </a:accent3>
      <a:accent4>
        <a:srgbClr val="6D6E6D"/>
      </a:accent4>
      <a:accent5>
        <a:srgbClr val="8D8E8D"/>
      </a:accent5>
      <a:accent6>
        <a:srgbClr val="B2B3B2"/>
      </a:accent6>
      <a:hlink>
        <a:srgbClr val="29ABE2"/>
      </a:hlink>
      <a:folHlink>
        <a:srgbClr val="002C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ti-presentation-template-2014.potx</Template>
  <TotalTime>2139</TotalTime>
  <Words>1138</Words>
  <Application>Microsoft Office PowerPoint</Application>
  <PresentationFormat>On-screen Show (4:3)</PresentationFormat>
  <Paragraphs>189</Paragraphs>
  <Slides>15</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Arial Narrow</vt:lpstr>
      <vt:lpstr>Arial Narrow Bold</vt:lpstr>
      <vt:lpstr>Calibri</vt:lpstr>
      <vt:lpstr>Symbol</vt:lpstr>
      <vt:lpstr>Times New Roman</vt:lpstr>
      <vt:lpstr>Wingdings</vt:lpstr>
      <vt:lpstr>ti-presentation-template-2014</vt:lpstr>
      <vt:lpstr>Office Theme</vt:lpstr>
      <vt:lpstr>PREPARING A CSO REPORT</vt:lpstr>
      <vt:lpstr>AIM OF CSO PARALLEL REPORT</vt:lpstr>
      <vt:lpstr>Decisions to make</vt:lpstr>
      <vt:lpstr>PREPARATION</vt:lpstr>
      <vt:lpstr>Pro bono legAL SUPPORT</vt:lpstr>
      <vt:lpstr>Tracking process issues</vt:lpstr>
      <vt:lpstr>Information collection</vt:lpstr>
      <vt:lpstr>GENERAL GUIDELINES</vt:lpstr>
      <vt:lpstr>Coverage of report</vt:lpstr>
      <vt:lpstr>Guidance on legal framework</vt:lpstr>
      <vt:lpstr>Guidance on APPLICATION of the law</vt:lpstr>
      <vt:lpstr>accuracy</vt:lpstr>
      <vt:lpstr>Consultation</vt:lpstr>
      <vt:lpstr>dissemination</vt:lpstr>
      <vt:lpstr>PowerPoint Presentation</vt:lpstr>
    </vt:vector>
  </TitlesOfParts>
  <Company>bruc1e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charlie  brown</dc:creator>
  <cp:lastModifiedBy>Adam Foldes</cp:lastModifiedBy>
  <cp:revision>273</cp:revision>
  <dcterms:created xsi:type="dcterms:W3CDTF">2013-10-14T13:11:05Z</dcterms:created>
  <dcterms:modified xsi:type="dcterms:W3CDTF">2018-05-11T08:53:56Z</dcterms:modified>
</cp:coreProperties>
</file>