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61" r:id="rId3"/>
    <p:sldId id="257" r:id="rId4"/>
    <p:sldId id="259" r:id="rId5"/>
    <p:sldId id="260" r:id="rId6"/>
    <p:sldId id="258" r:id="rId7"/>
    <p:sldId id="267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85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48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2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08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1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9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3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1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3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1083"/>
            <a:ext cx="3279483" cy="7296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29921" y="5403490"/>
            <a:ext cx="448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Viktorija Nesterovaite </a:t>
            </a:r>
            <a:r>
              <a:rPr lang="en-GB" sz="2400" i="1" dirty="0" err="1" smtClean="0"/>
              <a:t>Consultante</a:t>
            </a:r>
            <a:r>
              <a:rPr lang="en-GB" sz="2400" i="1" dirty="0" smtClean="0"/>
              <a:t>, ONUDC</a:t>
            </a:r>
            <a:endParaRPr lang="en-GB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278780" y="2599420"/>
            <a:ext cx="114749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i="1" dirty="0" smtClean="0">
                <a:solidFill>
                  <a:schemeClr val="accent2">
                    <a:lumMod val="50000"/>
                  </a:schemeClr>
                </a:solidFill>
              </a:rPr>
              <a:t>PROGRAMME DE PETITES SUBVENTIONS</a:t>
            </a:r>
            <a:br>
              <a:rPr lang="en-GB" sz="44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4400" b="1" i="1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n-GB" sz="4400" b="1" i="1" dirty="0" err="1" smtClean="0">
                <a:solidFill>
                  <a:schemeClr val="accent2">
                    <a:lumMod val="50000"/>
                  </a:schemeClr>
                </a:solidFill>
              </a:rPr>
              <a:t>l’ONUDC</a:t>
            </a:r>
            <a:endParaRPr lang="en-GB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80" y="4045970"/>
            <a:ext cx="1011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</a:t>
            </a:r>
            <a:r>
              <a:rPr lang="en-GB" sz="3200" baseline="30000" dirty="0" smtClean="0"/>
              <a:t>ème</a:t>
            </a:r>
            <a:r>
              <a:rPr lang="en-GB" sz="3200" dirty="0" smtClean="0"/>
              <a:t> </a:t>
            </a:r>
            <a:r>
              <a:rPr lang="en-GB" sz="3200" dirty="0" err="1" smtClean="0"/>
              <a:t>série</a:t>
            </a:r>
            <a:r>
              <a:rPr lang="en-GB" sz="3200" dirty="0" smtClean="0"/>
              <a:t> – </a:t>
            </a:r>
            <a:r>
              <a:rPr lang="en-GB" sz="3200" dirty="0" err="1" smtClean="0"/>
              <a:t>été</a:t>
            </a:r>
            <a:r>
              <a:rPr lang="en-GB" sz="3200" dirty="0" smtClean="0"/>
              <a:t> 2018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8780" y="1660702"/>
            <a:ext cx="10247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/>
              <a:t>Afin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d’encourager</a:t>
            </a:r>
            <a:r>
              <a:rPr lang="en-GB" sz="2000" i="1" dirty="0" smtClean="0"/>
              <a:t> la </a:t>
            </a:r>
            <a:r>
              <a:rPr lang="en-GB" sz="2000" i="1" dirty="0" err="1" smtClean="0"/>
              <a:t>soci</a:t>
            </a:r>
            <a:r>
              <a:rPr lang="es-MX" altLang="en-US" sz="2000" dirty="0"/>
              <a:t>é</a:t>
            </a:r>
            <a:r>
              <a:rPr lang="en-GB" sz="2000" i="1" dirty="0" smtClean="0"/>
              <a:t>t</a:t>
            </a:r>
            <a:r>
              <a:rPr lang="es-MX" altLang="en-US" sz="2000" dirty="0"/>
              <a:t>é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civile</a:t>
            </a:r>
            <a:r>
              <a:rPr lang="en-GB" sz="2000" i="1" dirty="0" smtClean="0"/>
              <a:t> </a:t>
            </a:r>
            <a:r>
              <a:rPr lang="en-GB" sz="2000" dirty="0"/>
              <a:t>à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travailler</a:t>
            </a:r>
            <a:r>
              <a:rPr lang="en-GB" sz="2000" i="1" dirty="0" smtClean="0"/>
              <a:t> avec le </a:t>
            </a:r>
            <a:r>
              <a:rPr lang="en-GB" sz="2000" i="1" dirty="0" err="1" smtClean="0"/>
              <a:t>secteur</a:t>
            </a:r>
            <a:r>
              <a:rPr lang="en-GB" sz="2000" i="1" dirty="0" smtClean="0"/>
              <a:t> </a:t>
            </a:r>
            <a:r>
              <a:rPr lang="en-GB" sz="2000" i="1" dirty="0" err="1"/>
              <a:t>priv</a:t>
            </a:r>
            <a:r>
              <a:rPr lang="es-MX" altLang="en-US" sz="2000" i="1" dirty="0" smtClean="0"/>
              <a:t>é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9006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369631" cy="783771"/>
          </a:xfrm>
        </p:spPr>
        <p:txBody>
          <a:bodyPr>
            <a:noAutofit/>
          </a:bodyPr>
          <a:lstStyle/>
          <a:p>
            <a:r>
              <a:rPr lang="en-US" sz="4200" dirty="0" smtClean="0">
                <a:latin typeface="Arial" panose="020B0604020202020204" pitchFamily="34" charset="0"/>
              </a:rPr>
              <a:t>Prochain </a:t>
            </a:r>
            <a:r>
              <a:rPr lang="en-US" sz="4200" dirty="0" err="1" smtClean="0">
                <a:latin typeface="Arial" panose="020B0604020202020204" pitchFamily="34" charset="0"/>
              </a:rPr>
              <a:t>série</a:t>
            </a:r>
            <a:r>
              <a:rPr lang="en-US" sz="4200" dirty="0" smtClean="0">
                <a:latin typeface="Arial" panose="020B0604020202020204" pitchFamily="34" charset="0"/>
              </a:rPr>
              <a:t> de subventions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15656"/>
            <a:ext cx="9461730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Au </a:t>
            </a:r>
            <a:r>
              <a:rPr lang="en-GB" sz="3200" dirty="0" err="1" smtClean="0">
                <a:solidFill>
                  <a:schemeClr val="tx1"/>
                </a:solidFill>
              </a:rPr>
              <a:t>cours</a:t>
            </a:r>
            <a:r>
              <a:rPr lang="en-GB" sz="3200" dirty="0" smtClean="0">
                <a:solidFill>
                  <a:schemeClr val="tx1"/>
                </a:solidFill>
              </a:rPr>
              <a:t> de </a:t>
            </a:r>
            <a:r>
              <a:rPr lang="en-GB" sz="3200" dirty="0" err="1" smtClean="0">
                <a:solidFill>
                  <a:schemeClr val="tx1"/>
                </a:solidFill>
              </a:rPr>
              <a:t>l’été</a:t>
            </a:r>
            <a:r>
              <a:rPr lang="en-GB" sz="3200" dirty="0" smtClean="0">
                <a:solidFill>
                  <a:schemeClr val="tx1"/>
                </a:solidFill>
              </a:rPr>
              <a:t> 2018, six subventions </a:t>
            </a:r>
            <a:r>
              <a:rPr lang="en-GB" sz="3200" dirty="0" err="1" smtClean="0">
                <a:solidFill>
                  <a:schemeClr val="tx1"/>
                </a:solidFill>
              </a:rPr>
              <a:t>d’environ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USD 5000 </a:t>
            </a:r>
            <a:r>
              <a:rPr lang="en-GB" sz="3200" dirty="0" err="1" smtClean="0">
                <a:solidFill>
                  <a:schemeClr val="tx1"/>
                </a:solidFill>
              </a:rPr>
              <a:t>seront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distribuées</a:t>
            </a:r>
            <a:r>
              <a:rPr lang="en-GB" sz="3200" dirty="0" smtClean="0">
                <a:solidFill>
                  <a:schemeClr val="tx1"/>
                </a:solidFill>
              </a:rPr>
              <a:t> à des OSC </a:t>
            </a:r>
            <a:r>
              <a:rPr lang="en-GB" sz="3200" dirty="0" err="1" smtClean="0">
                <a:solidFill>
                  <a:schemeClr val="tx1"/>
                </a:solidFill>
              </a:rPr>
              <a:t>africaines</a:t>
            </a:r>
            <a:r>
              <a:rPr lang="en-GB" sz="32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dirty="0" err="1" smtClean="0">
                <a:solidFill>
                  <a:schemeClr val="tx1"/>
                </a:solidFill>
              </a:rPr>
              <a:t>L’appel</a:t>
            </a:r>
            <a:r>
              <a:rPr lang="en-GB" sz="3200" dirty="0" smtClean="0">
                <a:solidFill>
                  <a:schemeClr val="tx1"/>
                </a:solidFill>
              </a:rPr>
              <a:t> à </a:t>
            </a:r>
            <a:r>
              <a:rPr lang="en-GB" sz="3200" dirty="0" err="1" smtClean="0">
                <a:solidFill>
                  <a:schemeClr val="tx1"/>
                </a:solidFill>
              </a:rPr>
              <a:t>postuller</a:t>
            </a:r>
            <a:r>
              <a:rPr lang="en-GB" sz="3200" dirty="0" smtClean="0">
                <a:solidFill>
                  <a:schemeClr val="tx1"/>
                </a:solidFill>
              </a:rPr>
              <a:t> sera </a:t>
            </a:r>
            <a:r>
              <a:rPr lang="en-GB" sz="3200" dirty="0" err="1" smtClean="0">
                <a:solidFill>
                  <a:schemeClr val="tx1"/>
                </a:solidFill>
              </a:rPr>
              <a:t>publié</a:t>
            </a:r>
            <a:r>
              <a:rPr lang="en-GB" sz="3200" dirty="0" smtClean="0">
                <a:solidFill>
                  <a:schemeClr val="tx1"/>
                </a:solidFill>
              </a:rPr>
              <a:t> sur la page web de </a:t>
            </a:r>
            <a:r>
              <a:rPr lang="en-GB" sz="3200" dirty="0" err="1" smtClean="0">
                <a:solidFill>
                  <a:schemeClr val="tx1"/>
                </a:solidFill>
              </a:rPr>
              <a:t>l’ONUDC</a:t>
            </a:r>
            <a:r>
              <a:rPr lang="en-GB" sz="3200" dirty="0" smtClean="0">
                <a:solidFill>
                  <a:schemeClr val="tx1"/>
                </a:solidFill>
              </a:rPr>
              <a:t>. </a:t>
            </a:r>
            <a:endParaRPr lang="en-GB" sz="3200" dirty="0"/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 err="1" smtClean="0">
                <a:solidFill>
                  <a:schemeClr val="tx1"/>
                </a:solidFill>
              </a:rPr>
              <a:t>Veuillez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envoyer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vos</a:t>
            </a:r>
            <a:r>
              <a:rPr lang="en-GB" sz="3200" dirty="0" smtClean="0">
                <a:solidFill>
                  <a:schemeClr val="tx1"/>
                </a:solidFill>
              </a:rPr>
              <a:t> candidature à: 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b="1" dirty="0" smtClean="0">
                <a:solidFill>
                  <a:schemeClr val="tx1"/>
                </a:solidFill>
              </a:rPr>
              <a:t>unodc-ngounit@un.org</a:t>
            </a:r>
            <a:endParaRPr lang="en-GB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60021"/>
          </a:xfrm>
        </p:spPr>
        <p:txBody>
          <a:bodyPr>
            <a:normAutofit/>
          </a:bodyPr>
          <a:lstStyle/>
          <a:p>
            <a:r>
              <a:rPr lang="en-US" altLang="en-US" sz="4200" dirty="0" smtClean="0"/>
              <a:t>Nous </a:t>
            </a:r>
            <a:r>
              <a:rPr lang="en-US" altLang="en-US" sz="4200" dirty="0" err="1" smtClean="0"/>
              <a:t>contacter</a:t>
            </a:r>
            <a:r>
              <a:rPr lang="en-US" altLang="en-US" sz="4200" dirty="0" smtClean="0"/>
              <a:t>: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03781"/>
            <a:ext cx="857354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 err="1" smtClean="0">
                <a:solidFill>
                  <a:schemeClr val="tx1"/>
                </a:solidFill>
              </a:rPr>
              <a:t>Équipe</a:t>
            </a:r>
            <a:r>
              <a:rPr lang="en-GB" sz="4400" b="1" dirty="0" smtClean="0">
                <a:solidFill>
                  <a:schemeClr val="tx1"/>
                </a:solidFill>
              </a:rPr>
              <a:t> de la </a:t>
            </a:r>
            <a:r>
              <a:rPr lang="en-GB" sz="4400" b="1" dirty="0" err="1" smtClean="0">
                <a:solidFill>
                  <a:schemeClr val="tx1"/>
                </a:solidFill>
              </a:rPr>
              <a:t>société</a:t>
            </a:r>
            <a:r>
              <a:rPr lang="en-GB" sz="4400" b="1" dirty="0" smtClean="0">
                <a:solidFill>
                  <a:schemeClr val="tx1"/>
                </a:solidFill>
              </a:rPr>
              <a:t> civil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>
                <a:solidFill>
                  <a:schemeClr val="tx1"/>
                </a:solidFill>
              </a:rPr>
              <a:t>unodc-ngounit@un.org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>
                <a:solidFill>
                  <a:schemeClr val="tx1"/>
                </a:solidFill>
              </a:rPr>
              <a:t>+43 1 </a:t>
            </a:r>
            <a:r>
              <a:rPr lang="en-GB" sz="3200" dirty="0" smtClean="0">
                <a:solidFill>
                  <a:schemeClr val="tx1"/>
                </a:solidFill>
              </a:rPr>
              <a:t>26060-5582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accent1"/>
                </a:solidFill>
              </a:rPr>
              <a:t>_______________________________________</a:t>
            </a: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			</a:t>
            </a:r>
            <a:r>
              <a:rPr lang="en-GB" sz="3200" b="1" dirty="0" err="1">
                <a:solidFill>
                  <a:schemeClr val="tx1"/>
                </a:solidFill>
              </a:rPr>
              <a:t>M</a:t>
            </a:r>
            <a:r>
              <a:rPr lang="en-GB" sz="3200" b="1" dirty="0" err="1" smtClean="0">
                <a:solidFill>
                  <a:schemeClr val="tx1"/>
                </a:solidFill>
              </a:rPr>
              <a:t>erci</a:t>
            </a:r>
            <a:r>
              <a:rPr lang="en-GB" sz="3200" b="1" dirty="0" smtClean="0">
                <a:solidFill>
                  <a:schemeClr val="tx1"/>
                </a:solidFill>
              </a:rPr>
              <a:t> pour </a:t>
            </a:r>
            <a:r>
              <a:rPr lang="en-GB" sz="3200" b="1" dirty="0" err="1" smtClean="0">
                <a:solidFill>
                  <a:schemeClr val="tx1"/>
                </a:solidFill>
              </a:rPr>
              <a:t>votre</a:t>
            </a:r>
            <a:r>
              <a:rPr lang="en-GB" sz="3200" b="1" dirty="0" smtClean="0">
                <a:solidFill>
                  <a:schemeClr val="tx1"/>
                </a:solidFill>
              </a:rPr>
              <a:t> attention!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8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6894"/>
          </a:xfrm>
        </p:spPr>
        <p:txBody>
          <a:bodyPr>
            <a:noAutofit/>
          </a:bodyPr>
          <a:lstStyle/>
          <a:p>
            <a:r>
              <a:rPr lang="de-AT" altLang="en-US" sz="4200" dirty="0" err="1" smtClean="0"/>
              <a:t>Bénéficiaires</a:t>
            </a:r>
            <a:r>
              <a:rPr lang="de-AT" altLang="en-US" sz="4200" dirty="0" smtClean="0"/>
              <a:t> des </a:t>
            </a:r>
            <a:r>
              <a:rPr lang="de-AT" altLang="en-US" sz="4200" dirty="0" err="1" smtClean="0"/>
              <a:t>subventions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62219"/>
            <a:ext cx="6035893" cy="4392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26 OSC de 16 pays </a:t>
            </a:r>
            <a:r>
              <a:rPr lang="en-GB" sz="2400" dirty="0" err="1" smtClean="0"/>
              <a:t>ont</a:t>
            </a:r>
            <a:r>
              <a:rPr lang="en-GB" sz="2400" dirty="0" smtClean="0"/>
              <a:t> </a:t>
            </a:r>
            <a:r>
              <a:rPr lang="en-GB" sz="2400" dirty="0" err="1"/>
              <a:t>reçu</a:t>
            </a:r>
            <a:r>
              <a:rPr lang="en-GB" sz="2400" dirty="0"/>
              <a:t> </a:t>
            </a:r>
            <a:r>
              <a:rPr lang="en-GB" sz="2400" dirty="0" smtClean="0"/>
              <a:t>un </a:t>
            </a:r>
            <a:r>
              <a:rPr lang="en-GB" sz="2400" dirty="0" err="1" smtClean="0"/>
              <a:t>soutien</a:t>
            </a:r>
            <a:r>
              <a:rPr lang="en-GB" sz="2400" dirty="0" smtClean="0"/>
              <a:t> </a:t>
            </a:r>
            <a:r>
              <a:rPr lang="en-GB" sz="2400" dirty="0" err="1" smtClean="0"/>
              <a:t>lors</a:t>
            </a:r>
            <a:r>
              <a:rPr lang="en-GB" sz="2400" dirty="0" smtClean="0"/>
              <a:t> des 4 premières </a:t>
            </a:r>
            <a:r>
              <a:rPr lang="en-GB" sz="2400" dirty="0" err="1" smtClean="0"/>
              <a:t>séries</a:t>
            </a:r>
            <a:r>
              <a:rPr lang="en-GB" sz="2400" dirty="0" smtClean="0"/>
              <a:t> </a:t>
            </a:r>
            <a:r>
              <a:rPr lang="en-GB" sz="2400" dirty="0" err="1" smtClean="0"/>
              <a:t>depuis</a:t>
            </a:r>
            <a:r>
              <a:rPr lang="en-GB" sz="2400" dirty="0" smtClean="0"/>
              <a:t> 2012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Au </a:t>
            </a:r>
            <a:r>
              <a:rPr lang="en-GB" sz="2400" dirty="0" err="1" smtClean="0"/>
              <a:t>cours</a:t>
            </a:r>
            <a:r>
              <a:rPr lang="en-GB" sz="2400" dirty="0" smtClean="0"/>
              <a:t> de la </a:t>
            </a:r>
            <a:r>
              <a:rPr lang="en-GB" sz="2400" dirty="0" err="1" smtClean="0"/>
              <a:t>dernière</a:t>
            </a:r>
            <a:r>
              <a:rPr lang="en-GB" sz="2400" dirty="0" smtClean="0"/>
              <a:t> </a:t>
            </a:r>
            <a:r>
              <a:rPr lang="en-GB" sz="2400" dirty="0" err="1" smtClean="0"/>
              <a:t>série</a:t>
            </a:r>
            <a:r>
              <a:rPr lang="en-GB" sz="2400" dirty="0" smtClean="0"/>
              <a:t> (</a:t>
            </a:r>
            <a:r>
              <a:rPr lang="en-GB" sz="2400" dirty="0" err="1"/>
              <a:t>j</a:t>
            </a:r>
            <a:r>
              <a:rPr lang="en-GB" sz="2400" dirty="0" err="1" smtClean="0"/>
              <a:t>uillet</a:t>
            </a:r>
            <a:r>
              <a:rPr lang="en-GB" sz="2400" dirty="0" smtClean="0"/>
              <a:t> – </a:t>
            </a:r>
            <a:r>
              <a:rPr lang="en-GB" sz="2400" dirty="0" err="1"/>
              <a:t>n</a:t>
            </a:r>
            <a:r>
              <a:rPr lang="en-GB" sz="2400" dirty="0" err="1" smtClean="0"/>
              <a:t>ovembre</a:t>
            </a:r>
            <a:r>
              <a:rPr lang="en-GB" sz="2400" dirty="0" smtClean="0"/>
              <a:t> 2015) 9 OSC de 8 pays </a:t>
            </a:r>
            <a:r>
              <a:rPr lang="en-GB" sz="2400" dirty="0" err="1" smtClean="0"/>
              <a:t>ont</a:t>
            </a:r>
            <a:r>
              <a:rPr lang="en-GB" sz="2400" dirty="0" smtClean="0"/>
              <a:t> </a:t>
            </a:r>
            <a:r>
              <a:rPr lang="en-GB" sz="2400" dirty="0" err="1" smtClean="0"/>
              <a:t>été</a:t>
            </a:r>
            <a:r>
              <a:rPr lang="en-GB" sz="2400" dirty="0" smtClean="0"/>
              <a:t> </a:t>
            </a:r>
            <a:r>
              <a:rPr lang="en-GB" sz="2400" dirty="0" err="1" smtClean="0"/>
              <a:t>selectionnées</a:t>
            </a:r>
            <a:r>
              <a:rPr lang="en-GB" sz="2400" dirty="0" smtClean="0"/>
              <a:t>:</a:t>
            </a:r>
            <a:br>
              <a:rPr lang="en-GB" sz="2400" dirty="0" smtClean="0"/>
            </a:br>
            <a:r>
              <a:rPr lang="en-GB" sz="2400" dirty="0" err="1" smtClean="0"/>
              <a:t>Bénin</a:t>
            </a:r>
            <a:r>
              <a:rPr lang="en-GB" sz="2400" dirty="0" smtClean="0"/>
              <a:t> - Cameroon – Kenya – Madagascar Rwanda – </a:t>
            </a:r>
            <a:r>
              <a:rPr lang="en-GB" sz="2400" dirty="0" err="1" smtClean="0"/>
              <a:t>Sénégal</a:t>
            </a:r>
            <a:r>
              <a:rPr lang="en-GB" sz="2400" dirty="0" smtClean="0"/>
              <a:t> – Togo – </a:t>
            </a:r>
            <a:r>
              <a:rPr lang="en-GB" sz="2400" dirty="0" err="1" smtClean="0"/>
              <a:t>Ouganda</a:t>
            </a:r>
            <a:r>
              <a:rPr lang="en-GB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50" y="1205140"/>
            <a:ext cx="3166629" cy="31633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20916" y="4248528"/>
            <a:ext cx="514763" cy="285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69050" y="3402604"/>
            <a:ext cx="118547" cy="14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34"/>
            <a:ext cx="9452758" cy="93282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Programme de Subventions de </a:t>
            </a:r>
            <a:r>
              <a:rPr lang="en-GB" sz="4000" dirty="0" err="1" smtClean="0"/>
              <a:t>l’ONUDC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3" y="1264003"/>
            <a:ext cx="9452758" cy="3486127"/>
          </a:xfrm>
          <a:ln>
            <a:noFill/>
          </a:ln>
          <a:effectLst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ln w="0"/>
                <a:solidFill>
                  <a:schemeClr val="tx1"/>
                </a:solidFill>
              </a:rPr>
              <a:t>Aider les organisations de la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société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civile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dans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leur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travail avec le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secteur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privé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, </a:t>
            </a:r>
            <a:r>
              <a:rPr lang="fr-FR" sz="2800" dirty="0">
                <a:ln w="0"/>
                <a:solidFill>
                  <a:schemeClr val="tx1"/>
                </a:solidFill>
              </a:rPr>
              <a:t>en particulier les </a:t>
            </a:r>
            <a:r>
              <a:rPr lang="fr-FR" sz="2800" b="1" dirty="0">
                <a:ln w="0"/>
                <a:solidFill>
                  <a:schemeClr val="tx1"/>
                </a:solidFill>
              </a:rPr>
              <a:t>petites et moyennes entreprises (</a:t>
            </a:r>
            <a:r>
              <a:rPr lang="fr-FR" sz="2800" b="1" dirty="0" smtClean="0">
                <a:ln w="0"/>
                <a:solidFill>
                  <a:schemeClr val="tx1"/>
                </a:solidFill>
              </a:rPr>
              <a:t>PME)</a:t>
            </a:r>
            <a:r>
              <a:rPr lang="fr-FR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dans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la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lutte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ln w="0"/>
                <a:solidFill>
                  <a:schemeClr val="tx1"/>
                </a:solidFill>
              </a:rPr>
              <a:t>contre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 corruption</a:t>
            </a:r>
            <a:endParaRPr lang="en-GB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  <a:defRPr/>
            </a:pPr>
            <a:endParaRPr lang="en-GB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Sensibiliser les </a:t>
            </a:r>
            <a:r>
              <a:rPr lang="en-GB" sz="2800" dirty="0" err="1" smtClean="0">
                <a:solidFill>
                  <a:schemeClr val="tx1"/>
                </a:solidFill>
              </a:rPr>
              <a:t>entreprises</a:t>
            </a:r>
            <a:r>
              <a:rPr lang="en-GB" sz="2800" dirty="0" smtClean="0">
                <a:solidFill>
                  <a:schemeClr val="tx1"/>
                </a:solidFill>
              </a:rPr>
              <a:t> sur la Convention des Nations </a:t>
            </a:r>
            <a:r>
              <a:rPr lang="en-GB" sz="2800" dirty="0" err="1" smtClean="0">
                <a:solidFill>
                  <a:schemeClr val="tx1"/>
                </a:solidFill>
              </a:rPr>
              <a:t>Unies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contre</a:t>
            </a:r>
            <a:r>
              <a:rPr lang="en-GB" sz="2800" dirty="0" smtClean="0">
                <a:solidFill>
                  <a:schemeClr val="tx1"/>
                </a:solidFill>
              </a:rPr>
              <a:t> la Corruption et son application au </a:t>
            </a:r>
            <a:r>
              <a:rPr lang="en-GB" sz="2800" dirty="0" err="1" smtClean="0">
                <a:solidFill>
                  <a:schemeClr val="tx1"/>
                </a:solidFill>
              </a:rPr>
              <a:t>niveau</a:t>
            </a:r>
            <a:r>
              <a:rPr lang="en-GB" sz="2800" dirty="0" smtClean="0">
                <a:solidFill>
                  <a:schemeClr val="tx1"/>
                </a:solidFill>
              </a:rPr>
              <a:t> local</a:t>
            </a: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400" dirty="0">
              <a:ln w="0"/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3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53143"/>
          </a:xfrm>
        </p:spPr>
        <p:txBody>
          <a:bodyPr>
            <a:noAutofit/>
          </a:bodyPr>
          <a:lstStyle/>
          <a:p>
            <a:r>
              <a:rPr lang="es-MX" altLang="en-US" sz="4200" dirty="0" err="1" smtClean="0">
                <a:latin typeface="Arial" panose="020B0604020202020204" pitchFamily="34" charset="0"/>
              </a:rPr>
              <a:t>Pourquoi</a:t>
            </a:r>
            <a:r>
              <a:rPr lang="es-MX" altLang="en-US" sz="4200" dirty="0" smtClean="0">
                <a:latin typeface="Arial" panose="020B0604020202020204" pitchFamily="34" charset="0"/>
              </a:rPr>
              <a:t> </a:t>
            </a:r>
            <a:r>
              <a:rPr lang="es-MX" altLang="en-US" sz="4200" dirty="0" err="1" smtClean="0">
                <a:latin typeface="Arial" panose="020B0604020202020204" pitchFamily="34" charset="0"/>
              </a:rPr>
              <a:t>s’associer</a:t>
            </a:r>
            <a:r>
              <a:rPr lang="es-MX" altLang="en-US" sz="4200" dirty="0" smtClean="0">
                <a:latin typeface="Arial" panose="020B0604020202020204" pitchFamily="34" charset="0"/>
              </a:rPr>
              <a:t> </a:t>
            </a:r>
            <a:r>
              <a:rPr lang="es-MX" altLang="en-US" sz="4200" dirty="0" err="1" smtClean="0">
                <a:latin typeface="Arial" panose="020B0604020202020204" pitchFamily="34" charset="0"/>
              </a:rPr>
              <a:t>au</a:t>
            </a:r>
            <a:r>
              <a:rPr lang="es-MX" altLang="en-US" sz="4200" dirty="0" smtClean="0">
                <a:latin typeface="Arial" panose="020B0604020202020204" pitchFamily="34" charset="0"/>
              </a:rPr>
              <a:t> </a:t>
            </a:r>
            <a:r>
              <a:rPr lang="es-MX" altLang="en-US" sz="4200" dirty="0" err="1" smtClean="0">
                <a:latin typeface="Arial" panose="020B0604020202020204" pitchFamily="34" charset="0"/>
              </a:rPr>
              <a:t>secteur</a:t>
            </a:r>
            <a:r>
              <a:rPr lang="es-MX" altLang="en-US" sz="4200" dirty="0" smtClean="0">
                <a:latin typeface="Arial" panose="020B0604020202020204" pitchFamily="34" charset="0"/>
              </a:rPr>
              <a:t> privé ?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004709"/>
            <a:ext cx="8580784" cy="477203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 smtClean="0"/>
              <a:t>Le </a:t>
            </a:r>
            <a:r>
              <a:rPr lang="es-MX" altLang="en-US" sz="3000" dirty="0" err="1" smtClean="0"/>
              <a:t>secteur</a:t>
            </a:r>
            <a:r>
              <a:rPr lang="es-MX" altLang="en-US" sz="3000" dirty="0" smtClean="0"/>
              <a:t> privé </a:t>
            </a:r>
            <a:r>
              <a:rPr lang="es-MX" altLang="en-US" sz="3000" dirty="0" err="1" smtClean="0"/>
              <a:t>produit</a:t>
            </a:r>
            <a:r>
              <a:rPr lang="es-MX" altLang="en-US" sz="3000" dirty="0" smtClean="0"/>
              <a:t> </a:t>
            </a:r>
            <a:r>
              <a:rPr lang="es-MX" altLang="en-US" sz="3000" dirty="0" err="1" smtClean="0"/>
              <a:t>environ</a:t>
            </a:r>
            <a:r>
              <a:rPr lang="es-MX" altLang="en-US" sz="3000" dirty="0" smtClean="0"/>
              <a:t> 60% du PIB </a:t>
            </a:r>
            <a:r>
              <a:rPr lang="es-MX" altLang="en-US" sz="3000" dirty="0" err="1" smtClean="0"/>
              <a:t>au</a:t>
            </a:r>
            <a:r>
              <a:rPr lang="es-MX" altLang="en-US" sz="3000" dirty="0" smtClean="0"/>
              <a:t> </a:t>
            </a:r>
            <a:r>
              <a:rPr lang="es-MX" altLang="en-US" sz="3000" dirty="0" err="1" smtClean="0"/>
              <a:t>niveau</a:t>
            </a:r>
            <a:r>
              <a:rPr lang="es-MX" altLang="en-US" sz="3000" dirty="0" smtClean="0"/>
              <a:t> </a:t>
            </a:r>
            <a:r>
              <a:rPr lang="es-MX" altLang="en-US" sz="3000" dirty="0" err="1" smtClean="0"/>
              <a:t>mondial</a:t>
            </a:r>
            <a:r>
              <a:rPr lang="es-MX" altLang="en-US" sz="3000" dirty="0" smtClean="0"/>
              <a:t>.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 err="1" smtClean="0">
                <a:latin typeface="+mj-lt"/>
              </a:rPr>
              <a:t>Environ</a:t>
            </a:r>
            <a:r>
              <a:rPr lang="es-MX" altLang="en-US" sz="3000" dirty="0" smtClean="0">
                <a:latin typeface="+mj-lt"/>
              </a:rPr>
              <a:t> 10% des </a:t>
            </a:r>
            <a:r>
              <a:rPr lang="es-MX" altLang="en-US" sz="3000" dirty="0" err="1" smtClean="0">
                <a:latin typeface="+mj-lt"/>
              </a:rPr>
              <a:t>entreprises</a:t>
            </a:r>
            <a:r>
              <a:rPr lang="es-MX" altLang="en-US" sz="3000" dirty="0" smtClean="0">
                <a:latin typeface="+mj-lt"/>
              </a:rPr>
              <a:t> du </a:t>
            </a:r>
            <a:r>
              <a:rPr lang="es-MX" altLang="en-US" sz="3000" dirty="0" err="1" smtClean="0">
                <a:latin typeface="+mj-lt"/>
              </a:rPr>
              <a:t>secteur</a:t>
            </a:r>
            <a:r>
              <a:rPr lang="es-MX" altLang="en-US" sz="3000" dirty="0" smtClean="0">
                <a:latin typeface="+mj-lt"/>
              </a:rPr>
              <a:t> privé </a:t>
            </a:r>
            <a:r>
              <a:rPr lang="es-MX" altLang="en-US" sz="3000" dirty="0" err="1" smtClean="0">
                <a:latin typeface="+mj-lt"/>
              </a:rPr>
              <a:t>sont</a:t>
            </a:r>
            <a:r>
              <a:rPr lang="es-MX" altLang="en-US" sz="3000" dirty="0" smtClean="0">
                <a:latin typeface="+mj-lt"/>
              </a:rPr>
              <a:t> des </a:t>
            </a:r>
            <a:r>
              <a:rPr lang="es-MX" altLang="en-US" sz="3000" dirty="0" err="1" smtClean="0">
                <a:latin typeface="+mj-lt"/>
              </a:rPr>
              <a:t>multinationales</a:t>
            </a:r>
            <a:r>
              <a:rPr lang="es-MX" altLang="en-US" sz="3000" dirty="0" smtClean="0">
                <a:latin typeface="+mj-lt"/>
              </a:rPr>
              <a:t> et </a:t>
            </a:r>
            <a:r>
              <a:rPr lang="es-MX" altLang="en-US" sz="3000" dirty="0" err="1" smtClean="0">
                <a:latin typeface="+mj-lt"/>
              </a:rPr>
              <a:t>leur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activité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représente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smtClean="0"/>
              <a:t>$31 </a:t>
            </a:r>
            <a:r>
              <a:rPr lang="es-MX" altLang="en-US" sz="3000" dirty="0" err="1" smtClean="0"/>
              <a:t>trillions</a:t>
            </a:r>
            <a:r>
              <a:rPr lang="es-MX" altLang="en-US" sz="3000" dirty="0"/>
              <a:t> </a:t>
            </a:r>
            <a:r>
              <a:rPr lang="es-MX" altLang="en-US" sz="3000" dirty="0" smtClean="0"/>
              <a:t>– 90% </a:t>
            </a:r>
            <a:r>
              <a:rPr lang="es-MX" altLang="en-US" sz="3000" dirty="0" err="1" smtClean="0"/>
              <a:t>sont</a:t>
            </a:r>
            <a:r>
              <a:rPr lang="es-MX" altLang="en-US" sz="3000" dirty="0" smtClean="0"/>
              <a:t> des PME.</a:t>
            </a:r>
            <a:br>
              <a:rPr lang="es-MX" altLang="en-US" sz="3000" dirty="0" smtClean="0"/>
            </a:b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 smtClean="0">
                <a:latin typeface="+mj-lt"/>
              </a:rPr>
              <a:t>Le </a:t>
            </a:r>
            <a:r>
              <a:rPr lang="es-MX" altLang="en-US" sz="3000" dirty="0" err="1" smtClean="0">
                <a:latin typeface="+mj-lt"/>
              </a:rPr>
              <a:t>secteur</a:t>
            </a:r>
            <a:r>
              <a:rPr lang="es-MX" altLang="en-US" sz="3000" dirty="0" smtClean="0">
                <a:latin typeface="+mj-lt"/>
              </a:rPr>
              <a:t> privé </a:t>
            </a:r>
            <a:r>
              <a:rPr lang="es-MX" altLang="en-US" sz="3000" dirty="0" err="1" smtClean="0">
                <a:latin typeface="+mj-lt"/>
              </a:rPr>
              <a:t>offre</a:t>
            </a:r>
            <a:r>
              <a:rPr lang="es-MX" altLang="en-US" sz="3000" dirty="0" smtClean="0">
                <a:latin typeface="+mj-lt"/>
              </a:rPr>
              <a:t> de plus en plus de </a:t>
            </a:r>
            <a:r>
              <a:rPr lang="es-MX" altLang="en-US" sz="3000" dirty="0" err="1" smtClean="0">
                <a:latin typeface="+mj-lt"/>
              </a:rPr>
              <a:t>services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auparavant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assurés</a:t>
            </a:r>
            <a:r>
              <a:rPr lang="es-MX" altLang="en-US" sz="3000" dirty="0" smtClean="0">
                <a:latin typeface="+mj-lt"/>
              </a:rPr>
              <a:t> par </a:t>
            </a:r>
            <a:r>
              <a:rPr lang="es-MX" altLang="en-US" sz="3000" dirty="0" err="1" smtClean="0">
                <a:latin typeface="+mj-lt"/>
              </a:rPr>
              <a:t>l’État</a:t>
            </a:r>
            <a:r>
              <a:rPr lang="es-MX" altLang="en-US" sz="3000" dirty="0" smtClean="0">
                <a:latin typeface="+mj-lt"/>
              </a:rPr>
              <a:t>. </a:t>
            </a:r>
          </a:p>
          <a:p>
            <a:pPr marL="0" indent="0">
              <a:buNone/>
            </a:pPr>
            <a:endParaRPr lang="es-MX" altLang="en-US" sz="3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 smtClean="0">
                <a:latin typeface="+mj-lt"/>
              </a:rPr>
              <a:t>Les </a:t>
            </a:r>
            <a:r>
              <a:rPr lang="es-MX" altLang="en-US" sz="3000" dirty="0" err="1" smtClean="0">
                <a:latin typeface="+mj-lt"/>
              </a:rPr>
              <a:t>acteurs</a:t>
            </a:r>
            <a:r>
              <a:rPr lang="es-MX" altLang="en-US" sz="3000" dirty="0" smtClean="0">
                <a:latin typeface="+mj-lt"/>
              </a:rPr>
              <a:t> du </a:t>
            </a:r>
            <a:r>
              <a:rPr lang="es-MX" altLang="en-US" sz="3000" dirty="0" err="1" smtClean="0">
                <a:latin typeface="+mj-lt"/>
              </a:rPr>
              <a:t>secteur</a:t>
            </a:r>
            <a:r>
              <a:rPr lang="es-MX" altLang="en-US" sz="3000" dirty="0" smtClean="0">
                <a:latin typeface="+mj-lt"/>
              </a:rPr>
              <a:t> privé </a:t>
            </a:r>
            <a:r>
              <a:rPr lang="es-MX" altLang="en-US" sz="3000" dirty="0" err="1" smtClean="0">
                <a:latin typeface="+mj-lt"/>
              </a:rPr>
              <a:t>ne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sont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pas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seulement</a:t>
            </a:r>
            <a:r>
              <a:rPr lang="es-MX" altLang="en-US" sz="3000" dirty="0" smtClean="0">
                <a:latin typeface="+mj-lt"/>
              </a:rPr>
              <a:t> victimes de la </a:t>
            </a:r>
            <a:r>
              <a:rPr lang="es-MX" altLang="en-US" sz="3000" dirty="0" err="1" smtClean="0">
                <a:latin typeface="+mj-lt"/>
              </a:rPr>
              <a:t>corruption</a:t>
            </a:r>
            <a:r>
              <a:rPr lang="es-MX" altLang="en-US" sz="3000" dirty="0" smtClean="0">
                <a:latin typeface="+mj-lt"/>
              </a:rPr>
              <a:t>, </a:t>
            </a:r>
            <a:r>
              <a:rPr lang="es-MX" altLang="en-US" sz="3000" dirty="0" err="1" smtClean="0">
                <a:latin typeface="+mj-lt"/>
              </a:rPr>
              <a:t>ils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>
                <a:latin typeface="+mj-lt"/>
              </a:rPr>
              <a:t>f</a:t>
            </a:r>
            <a:r>
              <a:rPr lang="es-MX" altLang="en-US" sz="3000" dirty="0" err="1" smtClean="0">
                <a:latin typeface="+mj-lt"/>
              </a:rPr>
              <a:t>ont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également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 err="1" smtClean="0">
                <a:latin typeface="+mj-lt"/>
              </a:rPr>
              <a:t>partie</a:t>
            </a:r>
            <a:r>
              <a:rPr lang="es-MX" altLang="en-US" sz="3000" dirty="0" smtClean="0">
                <a:latin typeface="+mj-lt"/>
              </a:rPr>
              <a:t> de la </a:t>
            </a:r>
            <a:r>
              <a:rPr lang="es-MX" altLang="en-US" sz="3000" dirty="0" err="1" smtClean="0">
                <a:latin typeface="+mj-lt"/>
              </a:rPr>
              <a:t>solution</a:t>
            </a:r>
            <a:r>
              <a:rPr lang="es-MX" altLang="en-US" sz="3000" dirty="0" smtClean="0">
                <a:latin typeface="+mj-lt"/>
              </a:rPr>
              <a:t>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128156"/>
          </a:xfrm>
        </p:spPr>
        <p:txBody>
          <a:bodyPr>
            <a:noAutofit/>
          </a:bodyPr>
          <a:lstStyle/>
          <a:p>
            <a:r>
              <a:rPr lang="en-US" altLang="en-US" sz="3200" dirty="0" err="1" smtClean="0"/>
              <a:t>Pourquoi</a:t>
            </a:r>
            <a:r>
              <a:rPr lang="en-US" altLang="en-US" sz="3200" dirty="0" smtClean="0"/>
              <a:t> les OSC </a:t>
            </a:r>
            <a:r>
              <a:rPr lang="en-US" altLang="en-US" sz="3200" dirty="0" err="1" smtClean="0"/>
              <a:t>devraient-elles</a:t>
            </a:r>
            <a:r>
              <a:rPr lang="en-US" altLang="en-US" sz="3200" dirty="0" smtClean="0"/>
              <a:t> encourager les PME à </a:t>
            </a:r>
            <a:r>
              <a:rPr lang="en-US" altLang="en-US" sz="3200" dirty="0" err="1" smtClean="0"/>
              <a:t>travailler</a:t>
            </a:r>
            <a:r>
              <a:rPr lang="en-US" altLang="en-US" sz="3200" dirty="0" smtClean="0"/>
              <a:t> sur la Convention?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67431"/>
            <a:ext cx="9528637" cy="43216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2200" dirty="0" err="1" smtClean="0">
                <a:latin typeface="+mj-lt"/>
              </a:rPr>
              <a:t>Il</a:t>
            </a:r>
            <a:r>
              <a:rPr lang="es-MX" altLang="en-US" sz="2200" dirty="0" smtClean="0">
                <a:latin typeface="+mj-lt"/>
              </a:rPr>
              <a:t> existe un </a:t>
            </a:r>
            <a:r>
              <a:rPr lang="es-MX" altLang="en-US" sz="2200" dirty="0" err="1" smtClean="0">
                <a:latin typeface="+mj-lt"/>
              </a:rPr>
              <a:t>certain</a:t>
            </a:r>
            <a:r>
              <a:rPr lang="es-MX" altLang="en-US" sz="2200" dirty="0" smtClean="0">
                <a:latin typeface="+mj-lt"/>
              </a:rPr>
              <a:t> nombre </a:t>
            </a:r>
            <a:r>
              <a:rPr lang="es-MX" altLang="en-US" sz="2200" dirty="0" err="1" smtClean="0">
                <a:latin typeface="+mj-lt"/>
              </a:rPr>
              <a:t>d’initiatives</a:t>
            </a:r>
            <a:r>
              <a:rPr lang="es-MX" altLang="en-US" sz="2200" dirty="0" smtClean="0">
                <a:latin typeface="+mj-lt"/>
              </a:rPr>
              <a:t> et </a:t>
            </a:r>
            <a:r>
              <a:rPr lang="es-MX" altLang="en-US" sz="2200" dirty="0" err="1" smtClean="0">
                <a:latin typeface="+mj-lt"/>
              </a:rPr>
              <a:t>programmes</a:t>
            </a:r>
            <a:r>
              <a:rPr lang="es-MX" altLang="en-US" sz="2200" dirty="0" smtClean="0">
                <a:latin typeface="+mj-lt"/>
              </a:rPr>
              <a:t> de </a:t>
            </a:r>
            <a:r>
              <a:rPr lang="es-MX" altLang="en-US" sz="2200" dirty="0" err="1" smtClean="0">
                <a:latin typeface="+mj-lt"/>
              </a:rPr>
              <a:t>conformité</a:t>
            </a:r>
            <a:r>
              <a:rPr lang="es-MX" altLang="en-US" sz="2200" dirty="0" smtClean="0">
                <a:latin typeface="+mj-lt"/>
              </a:rPr>
              <a:t> en </a:t>
            </a:r>
            <a:r>
              <a:rPr lang="es-MX" altLang="en-US" sz="2200" dirty="0" err="1" smtClean="0">
                <a:latin typeface="+mj-lt"/>
              </a:rPr>
              <a:t>partenariat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avec</a:t>
            </a:r>
            <a:r>
              <a:rPr lang="es-MX" altLang="en-US" sz="2200" dirty="0" smtClean="0">
                <a:latin typeface="+mj-lt"/>
              </a:rPr>
              <a:t> les </a:t>
            </a:r>
            <a:r>
              <a:rPr lang="es-MX" altLang="en-US" sz="2200" dirty="0" err="1" smtClean="0">
                <a:latin typeface="+mj-lt"/>
              </a:rPr>
              <a:t>multinationales</a:t>
            </a:r>
            <a:r>
              <a:rPr lang="es-MX" altLang="en-US" sz="2200" dirty="0" smtClean="0">
                <a:latin typeface="+mj-lt"/>
              </a:rPr>
              <a:t> (ex: </a:t>
            </a:r>
            <a:r>
              <a:rPr lang="es-MX" altLang="en-US" sz="2200" dirty="0"/>
              <a:t>UN Global Compact*, </a:t>
            </a:r>
            <a:r>
              <a:rPr lang="es-MX" altLang="en-US" sz="2200" dirty="0" smtClean="0"/>
              <a:t>ITIE, PMRS)</a:t>
            </a:r>
            <a:r>
              <a:rPr lang="es-MX" altLang="en-US" sz="2200" dirty="0" smtClean="0">
                <a:latin typeface="+mj-lt"/>
              </a:rPr>
              <a:t/>
            </a:r>
            <a:br>
              <a:rPr lang="es-MX" altLang="en-US" sz="2200" dirty="0" smtClean="0">
                <a:latin typeface="+mj-lt"/>
              </a:rPr>
            </a:br>
            <a:r>
              <a:rPr lang="en-US" sz="2200" i="1" dirty="0" smtClean="0"/>
              <a:t>* Principe </a:t>
            </a:r>
            <a:r>
              <a:rPr lang="en-US" sz="2200" i="1" dirty="0"/>
              <a:t>10: </a:t>
            </a:r>
            <a:r>
              <a:rPr lang="en-US" sz="2200" i="1" dirty="0" smtClean="0"/>
              <a:t>Les </a:t>
            </a:r>
            <a:r>
              <a:rPr lang="en-US" sz="2200" i="1" dirty="0" err="1" smtClean="0"/>
              <a:t>entreprises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doivent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agir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contre</a:t>
            </a:r>
            <a:r>
              <a:rPr lang="en-US" sz="2200" i="1" dirty="0" smtClean="0"/>
              <a:t> la corruption sous </a:t>
            </a:r>
            <a:r>
              <a:rPr lang="en-US" sz="2200" i="1" dirty="0" err="1" smtClean="0"/>
              <a:t>toutes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formes</a:t>
            </a:r>
            <a:r>
              <a:rPr lang="en-US" sz="2200" i="1" dirty="0" smtClean="0"/>
              <a:t>, y </a:t>
            </a:r>
            <a:r>
              <a:rPr lang="en-US" sz="2200" i="1" dirty="0" err="1" smtClean="0"/>
              <a:t>compris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l’extorsion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fonds</a:t>
            </a:r>
            <a:r>
              <a:rPr lang="en-US" sz="2200" i="1" dirty="0" smtClean="0"/>
              <a:t> et la corruption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altLang="en-US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200" dirty="0" smtClean="0">
                <a:latin typeface="+mj-lt"/>
              </a:rPr>
              <a:t>Un </a:t>
            </a:r>
            <a:r>
              <a:rPr lang="es-MX" altLang="en-US" sz="2200" dirty="0" err="1" smtClean="0">
                <a:latin typeface="+mj-lt"/>
              </a:rPr>
              <a:t>besoin</a:t>
            </a:r>
            <a:r>
              <a:rPr lang="es-MX" altLang="en-US" sz="2200" dirty="0" smtClean="0">
                <a:latin typeface="+mj-lt"/>
              </a:rPr>
              <a:t> de </a:t>
            </a:r>
            <a:r>
              <a:rPr lang="es-MX" altLang="en-US" sz="2200" dirty="0" err="1" smtClean="0">
                <a:latin typeface="+mj-lt"/>
              </a:rPr>
              <a:t>travailler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avec</a:t>
            </a:r>
            <a:r>
              <a:rPr lang="es-MX" altLang="en-US" sz="2200" dirty="0" smtClean="0">
                <a:latin typeface="+mj-lt"/>
              </a:rPr>
              <a:t> les PME </a:t>
            </a:r>
            <a:r>
              <a:rPr lang="es-MX" altLang="en-US" sz="2200" dirty="0" err="1" smtClean="0">
                <a:latin typeface="+mj-lt"/>
              </a:rPr>
              <a:t>au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niveau</a:t>
            </a:r>
            <a:r>
              <a:rPr lang="es-MX" altLang="en-US" sz="2200" dirty="0" smtClean="0">
                <a:latin typeface="+mj-lt"/>
              </a:rPr>
              <a:t> local, elles </a:t>
            </a:r>
            <a:r>
              <a:rPr lang="es-MX" altLang="en-US" sz="2200" dirty="0" err="1" smtClean="0">
                <a:latin typeface="+mj-lt"/>
              </a:rPr>
              <a:t>représentent</a:t>
            </a:r>
            <a:r>
              <a:rPr lang="es-MX" altLang="en-US" sz="2200" dirty="0" smtClean="0">
                <a:latin typeface="+mj-lt"/>
              </a:rPr>
              <a:t> 90% de </a:t>
            </a:r>
            <a:r>
              <a:rPr lang="es-MX" altLang="en-US" sz="2200" dirty="0" err="1" smtClean="0">
                <a:latin typeface="+mj-lt"/>
              </a:rPr>
              <a:t>l’économie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globale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mais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sont</a:t>
            </a:r>
            <a:r>
              <a:rPr lang="es-MX" altLang="en-US" sz="2200" dirty="0" smtClean="0">
                <a:latin typeface="+mj-lt"/>
              </a:rPr>
              <a:t> plus </a:t>
            </a:r>
            <a:r>
              <a:rPr lang="es-MX" altLang="en-US" sz="2200" dirty="0" err="1" smtClean="0">
                <a:latin typeface="+mj-lt"/>
              </a:rPr>
              <a:t>difficiles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d’accès</a:t>
            </a:r>
            <a:r>
              <a:rPr lang="es-MX" altLang="en-US" sz="2200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altLang="en-US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200" dirty="0" smtClean="0">
                <a:latin typeface="+mj-lt"/>
              </a:rPr>
              <a:t>Les OSC </a:t>
            </a:r>
            <a:r>
              <a:rPr lang="es-MX" altLang="en-US" sz="2200" dirty="0" err="1" smtClean="0">
                <a:latin typeface="+mj-lt"/>
              </a:rPr>
              <a:t>peuvent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jouer</a:t>
            </a:r>
            <a:r>
              <a:rPr lang="es-MX" altLang="en-US" sz="2200" dirty="0" smtClean="0">
                <a:latin typeface="+mj-lt"/>
              </a:rPr>
              <a:t> un </a:t>
            </a:r>
            <a:r>
              <a:rPr lang="es-MX" altLang="en-US" sz="2200" dirty="0" err="1" smtClean="0">
                <a:latin typeface="+mj-lt"/>
              </a:rPr>
              <a:t>rôle</a:t>
            </a:r>
            <a:r>
              <a:rPr lang="es-MX" altLang="en-US" sz="2200" dirty="0" smtClean="0">
                <a:latin typeface="+mj-lt"/>
              </a:rPr>
              <a:t> crucial en </a:t>
            </a:r>
            <a:r>
              <a:rPr lang="es-MX" altLang="en-US" sz="2200" dirty="0" err="1" smtClean="0">
                <a:latin typeface="+mj-lt"/>
              </a:rPr>
              <a:t>permettant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aux</a:t>
            </a:r>
            <a:r>
              <a:rPr lang="es-MX" altLang="en-US" sz="2200" dirty="0" smtClean="0">
                <a:latin typeface="+mj-lt"/>
              </a:rPr>
              <a:t> PME de </a:t>
            </a:r>
            <a:r>
              <a:rPr lang="es-MX" altLang="en-US" sz="2200" dirty="0" err="1" smtClean="0">
                <a:latin typeface="+mj-lt"/>
              </a:rPr>
              <a:t>s’impliquer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dans</a:t>
            </a:r>
            <a:r>
              <a:rPr lang="es-MX" altLang="en-US" sz="2200" dirty="0" smtClean="0">
                <a:latin typeface="+mj-lt"/>
              </a:rPr>
              <a:t> </a:t>
            </a:r>
            <a:r>
              <a:rPr lang="es-MX" altLang="en-US" sz="2200" dirty="0" err="1" smtClean="0">
                <a:latin typeface="+mj-lt"/>
              </a:rPr>
              <a:t>l’application</a:t>
            </a:r>
            <a:r>
              <a:rPr lang="es-MX" altLang="en-US" sz="2200" dirty="0" smtClean="0">
                <a:latin typeface="+mj-lt"/>
              </a:rPr>
              <a:t> et </a:t>
            </a:r>
            <a:r>
              <a:rPr lang="es-MX" altLang="en-US" sz="2200" dirty="0" err="1" smtClean="0">
                <a:latin typeface="+mj-lt"/>
              </a:rPr>
              <a:t>l’examen</a:t>
            </a:r>
            <a:r>
              <a:rPr lang="es-MX" altLang="en-US" sz="2200" dirty="0" smtClean="0">
                <a:latin typeface="+mj-lt"/>
              </a:rPr>
              <a:t> de la </a:t>
            </a:r>
            <a:r>
              <a:rPr lang="es-MX" altLang="en-US" sz="2200" dirty="0" err="1" smtClean="0">
                <a:latin typeface="+mj-lt"/>
              </a:rPr>
              <a:t>Convention</a:t>
            </a:r>
            <a:r>
              <a:rPr lang="es-MX" altLang="en-US" sz="2200" dirty="0" smtClean="0">
                <a:latin typeface="+mj-lt"/>
              </a:rPr>
              <a:t>.</a:t>
            </a:r>
            <a:endParaRPr lang="en-GB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2519"/>
          </a:xfrm>
        </p:spPr>
        <p:txBody>
          <a:bodyPr>
            <a:normAutofit fontScale="90000"/>
          </a:bodyPr>
          <a:lstStyle/>
          <a:p>
            <a:r>
              <a:rPr lang="de-AT" sz="4700" dirty="0" smtClean="0"/>
              <a:t>Les </a:t>
            </a:r>
            <a:r>
              <a:rPr lang="de-AT" sz="4700" dirty="0" err="1" smtClean="0"/>
              <a:t>Critères</a:t>
            </a:r>
            <a:r>
              <a:rPr lang="de-AT" sz="4700" dirty="0" smtClean="0"/>
              <a:t> de </a:t>
            </a:r>
            <a:r>
              <a:rPr lang="de-AT" sz="4700" dirty="0" err="1" smtClean="0"/>
              <a:t>sélection</a:t>
            </a:r>
            <a:r>
              <a:rPr lang="de-AT" sz="4700" dirty="0" smtClean="0"/>
              <a:t> 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172951"/>
            <a:ext cx="8596668" cy="446194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2800" dirty="0"/>
              <a:t>OSC </a:t>
            </a:r>
            <a:r>
              <a:rPr lang="en-GB" sz="2800" dirty="0" err="1"/>
              <a:t>basées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 smtClean="0"/>
              <a:t>Afrique</a:t>
            </a:r>
            <a:r>
              <a:rPr lang="en-GB" sz="2800" dirty="0" smtClean="0"/>
              <a:t>.</a:t>
            </a:r>
            <a:endParaRPr lang="en-GB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2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2800" dirty="0"/>
              <a:t>Experience </a:t>
            </a:r>
            <a:r>
              <a:rPr lang="en-GB" sz="2800" dirty="0" err="1"/>
              <a:t>dans</a:t>
            </a:r>
            <a:r>
              <a:rPr lang="en-GB" sz="2800" dirty="0"/>
              <a:t> le </a:t>
            </a:r>
            <a:r>
              <a:rPr lang="en-GB" sz="2800" dirty="0" err="1"/>
              <a:t>suivi</a:t>
            </a:r>
            <a:r>
              <a:rPr lang="en-GB" sz="2800" dirty="0"/>
              <a:t> et la surveillance </a:t>
            </a:r>
            <a:r>
              <a:rPr lang="en-GB" sz="2800" dirty="0" err="1"/>
              <a:t>d’activités</a:t>
            </a:r>
            <a:r>
              <a:rPr lang="en-GB" sz="2800" dirty="0"/>
              <a:t>, </a:t>
            </a:r>
            <a:r>
              <a:rPr lang="en-GB" sz="2800" dirty="0" err="1"/>
              <a:t>l’analyse</a:t>
            </a:r>
            <a:r>
              <a:rPr lang="en-GB" sz="2800" dirty="0"/>
              <a:t> </a:t>
            </a:r>
            <a:r>
              <a:rPr lang="en-GB" sz="2800" dirty="0" err="1"/>
              <a:t>juridique</a:t>
            </a:r>
            <a:r>
              <a:rPr lang="en-GB" sz="2800" dirty="0"/>
              <a:t>, la redaction de rapports, le travail avec le </a:t>
            </a:r>
            <a:r>
              <a:rPr lang="en-GB" sz="2800" dirty="0" err="1"/>
              <a:t>secteur</a:t>
            </a:r>
            <a:r>
              <a:rPr lang="en-GB" sz="2800" dirty="0"/>
              <a:t> </a:t>
            </a:r>
            <a:r>
              <a:rPr lang="en-GB" sz="2800" dirty="0" err="1"/>
              <a:t>privé</a:t>
            </a:r>
            <a:r>
              <a:rPr lang="en-GB" sz="2800" dirty="0"/>
              <a:t>.  </a:t>
            </a:r>
            <a:br>
              <a:rPr lang="en-GB" sz="2800" dirty="0"/>
            </a:br>
            <a:r>
              <a:rPr lang="en-GB" sz="2800" dirty="0"/>
              <a:t> </a:t>
            </a: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Experience </a:t>
            </a:r>
            <a:r>
              <a:rPr lang="en-US" sz="2800" dirty="0" err="1"/>
              <a:t>dans</a:t>
            </a:r>
            <a:r>
              <a:rPr lang="en-US" sz="2800" dirty="0"/>
              <a:t> la </a:t>
            </a:r>
            <a:r>
              <a:rPr lang="en-US" sz="2800" dirty="0" err="1"/>
              <a:t>sensibilisation</a:t>
            </a:r>
            <a:r>
              <a:rPr lang="en-US" sz="2800" dirty="0"/>
              <a:t> et le </a:t>
            </a:r>
            <a:r>
              <a:rPr lang="en-US" sz="2800" dirty="0" err="1"/>
              <a:t>plaidoyer</a:t>
            </a:r>
            <a:r>
              <a:rPr lang="en-US" sz="2800" dirty="0"/>
              <a:t> </a:t>
            </a:r>
            <a:r>
              <a:rPr lang="en-US" sz="2800" dirty="0" err="1"/>
              <a:t>dans</a:t>
            </a:r>
            <a:r>
              <a:rPr lang="en-US" sz="2800" dirty="0"/>
              <a:t> </a:t>
            </a:r>
            <a:r>
              <a:rPr lang="en-US" sz="2800" dirty="0" err="1"/>
              <a:t>certains</a:t>
            </a:r>
            <a:r>
              <a:rPr lang="en-US" sz="2800" dirty="0"/>
              <a:t> </a:t>
            </a:r>
            <a:r>
              <a:rPr lang="en-US" sz="2800" dirty="0" err="1"/>
              <a:t>secteurs</a:t>
            </a:r>
            <a:r>
              <a:rPr lang="en-US" sz="2800" dirty="0"/>
              <a:t> de </a:t>
            </a:r>
            <a:r>
              <a:rPr lang="en-US" sz="2800" dirty="0" err="1"/>
              <a:t>l’industrie</a:t>
            </a:r>
            <a:r>
              <a:rPr lang="en-US" sz="2800" dirty="0"/>
              <a:t> (ex: extraction, </a:t>
            </a:r>
            <a:r>
              <a:rPr lang="en-US" sz="2800" dirty="0" err="1"/>
              <a:t>bâtiment</a:t>
            </a:r>
            <a:r>
              <a:rPr lang="en-US" sz="2800" dirty="0"/>
              <a:t>, </a:t>
            </a:r>
            <a:r>
              <a:rPr lang="en-US" sz="2800" dirty="0" err="1"/>
              <a:t>secteur</a:t>
            </a:r>
            <a:r>
              <a:rPr lang="en-US" sz="2800" dirty="0"/>
              <a:t> financier, etc.)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Un </a:t>
            </a:r>
            <a:r>
              <a:rPr lang="en-US" sz="2800" dirty="0" err="1"/>
              <a:t>potentiel</a:t>
            </a:r>
            <a:r>
              <a:rPr lang="en-US" sz="2800" dirty="0"/>
              <a:t> pour </a:t>
            </a:r>
            <a:r>
              <a:rPr lang="en-US" sz="2800" dirty="0" err="1"/>
              <a:t>apporter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contribution utile au </a:t>
            </a:r>
            <a:r>
              <a:rPr lang="en-US" sz="2800" dirty="0" err="1" smtClean="0"/>
              <a:t>mécanisme</a:t>
            </a:r>
            <a:r>
              <a:rPr lang="en-US" sz="2800" dirty="0" smtClean="0"/>
              <a:t> d’examen </a:t>
            </a:r>
            <a:r>
              <a:rPr lang="en-US" sz="2800" dirty="0"/>
              <a:t>et aux </a:t>
            </a:r>
            <a:r>
              <a:rPr lang="en-US" sz="2800" dirty="0" err="1"/>
              <a:t>activités</a:t>
            </a:r>
            <a:r>
              <a:rPr lang="en-US" sz="2800" dirty="0"/>
              <a:t> qui </a:t>
            </a:r>
            <a:r>
              <a:rPr lang="en-US" sz="2800" dirty="0" err="1"/>
              <a:t>suivent</a:t>
            </a:r>
            <a:r>
              <a:rPr lang="en-US" sz="2800" dirty="0"/>
              <a:t> au </a:t>
            </a:r>
            <a:r>
              <a:rPr lang="en-US" sz="2800" dirty="0" err="1"/>
              <a:t>niveau</a:t>
            </a:r>
            <a:r>
              <a:rPr lang="en-US" sz="2800" dirty="0"/>
              <a:t> national et regional. 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70"/>
            <a:ext cx="9274002" cy="882782"/>
          </a:xfrm>
        </p:spPr>
        <p:txBody>
          <a:bodyPr>
            <a:normAutofit/>
          </a:bodyPr>
          <a:lstStyle/>
          <a:p>
            <a:r>
              <a:rPr lang="en-GB" sz="4400" dirty="0" smtClean="0"/>
              <a:t>Les </a:t>
            </a:r>
            <a:r>
              <a:rPr lang="en-GB" sz="4400" dirty="0" err="1" smtClean="0"/>
              <a:t>paramètres</a:t>
            </a:r>
            <a:r>
              <a:rPr lang="en-GB" sz="4400" dirty="0" smtClean="0"/>
              <a:t> du </a:t>
            </a:r>
            <a:r>
              <a:rPr lang="en-GB" sz="4400" dirty="0" err="1"/>
              <a:t>P</a:t>
            </a:r>
            <a:r>
              <a:rPr lang="en-GB" sz="4400" dirty="0" err="1" smtClean="0"/>
              <a:t>rojet</a:t>
            </a:r>
            <a:r>
              <a:rPr lang="en-GB" sz="4400" dirty="0" smtClean="0"/>
              <a:t>:</a:t>
            </a:r>
            <a:endParaRPr lang="en-GB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Objectives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err="1" smtClean="0"/>
              <a:t>Chronologie</a:t>
            </a:r>
            <a:endParaRPr lang="en-GB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err="1" smtClean="0"/>
              <a:t>Qualité</a:t>
            </a:r>
            <a:endParaRPr lang="en-GB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err="1" smtClean="0"/>
              <a:t>Coûts</a:t>
            </a:r>
            <a:endParaRPr lang="en-GB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err="1" smtClean="0"/>
              <a:t>Risques</a:t>
            </a:r>
            <a:endParaRPr lang="en-GB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err="1" smtClean="0"/>
              <a:t>Retombées</a:t>
            </a:r>
            <a:endParaRPr lang="en-GB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3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596668" cy="1223159"/>
          </a:xfrm>
        </p:spPr>
        <p:txBody>
          <a:bodyPr>
            <a:normAutofit fontScale="90000"/>
          </a:bodyPr>
          <a:lstStyle/>
          <a:p>
            <a:r>
              <a:rPr lang="en-GB" sz="4200" dirty="0" smtClean="0"/>
              <a:t>Les Résultats du Programme de Subventions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735350"/>
            <a:ext cx="8596668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err="1" smtClean="0"/>
              <a:t>Permettre</a:t>
            </a:r>
            <a:r>
              <a:rPr lang="en-GB" sz="2800" dirty="0" smtClean="0"/>
              <a:t> aux OSC </a:t>
            </a:r>
            <a:r>
              <a:rPr lang="en-GB" sz="2800" dirty="0" err="1" smtClean="0"/>
              <a:t>d’impliquer</a:t>
            </a:r>
            <a:r>
              <a:rPr lang="en-GB" sz="2800" dirty="0" smtClean="0"/>
              <a:t> les PME </a:t>
            </a:r>
            <a:r>
              <a:rPr lang="en-GB" sz="2800" dirty="0" err="1" smtClean="0"/>
              <a:t>dans</a:t>
            </a:r>
            <a:r>
              <a:rPr lang="en-GB" sz="2800" dirty="0" smtClean="0"/>
              <a:t> </a:t>
            </a:r>
            <a:r>
              <a:rPr lang="en-GB" sz="2800" dirty="0" err="1" smtClean="0"/>
              <a:t>l’application</a:t>
            </a:r>
            <a:r>
              <a:rPr lang="en-GB" sz="2800" dirty="0" smtClean="0"/>
              <a:t> de la Convention. 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Faire </a:t>
            </a:r>
            <a:r>
              <a:rPr lang="en-GB" sz="2800" dirty="0" err="1" smtClean="0"/>
              <a:t>participer</a:t>
            </a:r>
            <a:r>
              <a:rPr lang="en-GB" sz="2800" dirty="0" smtClean="0"/>
              <a:t> </a:t>
            </a:r>
            <a:r>
              <a:rPr lang="en-GB" sz="2800" dirty="0"/>
              <a:t>de </a:t>
            </a:r>
            <a:r>
              <a:rPr lang="en-GB" sz="2800" dirty="0" err="1"/>
              <a:t>manière</a:t>
            </a:r>
            <a:r>
              <a:rPr lang="en-GB" sz="2800" dirty="0"/>
              <a:t> </a:t>
            </a:r>
            <a:r>
              <a:rPr lang="en-GB" sz="2800" dirty="0" err="1"/>
              <a:t>indirecte</a:t>
            </a:r>
            <a:r>
              <a:rPr lang="en-GB" sz="2800" dirty="0"/>
              <a:t>  </a:t>
            </a:r>
            <a:r>
              <a:rPr lang="en-GB" sz="2800" dirty="0" err="1"/>
              <a:t>groupes</a:t>
            </a:r>
            <a:r>
              <a:rPr lang="en-GB" sz="2800" dirty="0"/>
              <a:t> </a:t>
            </a:r>
            <a:r>
              <a:rPr lang="en-GB" sz="2800" dirty="0" err="1"/>
              <a:t>souvent</a:t>
            </a:r>
            <a:r>
              <a:rPr lang="en-GB" sz="2800" dirty="0"/>
              <a:t> </a:t>
            </a:r>
            <a:r>
              <a:rPr lang="en-GB" sz="2800" dirty="0" err="1"/>
              <a:t>marginalisés</a:t>
            </a:r>
            <a:r>
              <a:rPr lang="en-GB" sz="2800" dirty="0"/>
              <a:t>: les femmes</a:t>
            </a:r>
            <a:r>
              <a:rPr lang="en-GB" sz="2800" dirty="0" smtClean="0"/>
              <a:t>, les </a:t>
            </a:r>
            <a:r>
              <a:rPr lang="en-GB" sz="2800" dirty="0" err="1" smtClean="0"/>
              <a:t>personnes</a:t>
            </a:r>
            <a:r>
              <a:rPr lang="en-GB" sz="2800" dirty="0" smtClean="0"/>
              <a:t> </a:t>
            </a:r>
            <a:r>
              <a:rPr lang="en-GB" sz="2800" dirty="0" err="1" smtClean="0"/>
              <a:t>invalides</a:t>
            </a:r>
            <a:r>
              <a:rPr lang="en-GB" sz="2800" dirty="0" smtClean="0"/>
              <a:t>, les </a:t>
            </a:r>
            <a:r>
              <a:rPr lang="en-GB" sz="2800" dirty="0" err="1" smtClean="0"/>
              <a:t>peuples</a:t>
            </a:r>
            <a:r>
              <a:rPr lang="en-GB" sz="2800" dirty="0" smtClean="0"/>
              <a:t> </a:t>
            </a:r>
            <a:r>
              <a:rPr lang="en-GB" sz="2800" dirty="0" err="1" smtClean="0"/>
              <a:t>natifs</a:t>
            </a:r>
            <a:r>
              <a:rPr lang="en-GB" sz="2800" dirty="0" smtClean="0"/>
              <a:t> et </a:t>
            </a:r>
            <a:r>
              <a:rPr lang="en-GB" sz="2800" dirty="0" err="1" smtClean="0"/>
              <a:t>indigènes</a:t>
            </a:r>
            <a:r>
              <a:rPr lang="en-GB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 smtClean="0"/>
              <a:t>Créer</a:t>
            </a:r>
            <a:r>
              <a:rPr lang="en-GB" sz="2800" dirty="0" smtClean="0"/>
              <a:t> des </a:t>
            </a:r>
            <a:r>
              <a:rPr lang="en-GB" sz="2800" dirty="0" err="1" smtClean="0"/>
              <a:t>mécanismes</a:t>
            </a:r>
            <a:r>
              <a:rPr lang="en-GB" sz="2800" dirty="0" smtClean="0"/>
              <a:t> au </a:t>
            </a:r>
            <a:r>
              <a:rPr lang="en-GB" sz="2800" dirty="0" err="1" smtClean="0"/>
              <a:t>niveau</a:t>
            </a:r>
            <a:r>
              <a:rPr lang="en-GB" sz="2800" dirty="0" smtClean="0"/>
              <a:t> local </a:t>
            </a:r>
            <a:r>
              <a:rPr lang="en-GB" sz="2800" dirty="0" err="1" smtClean="0"/>
              <a:t>tels</a:t>
            </a:r>
            <a:r>
              <a:rPr lang="en-GB" sz="2800" dirty="0" smtClean="0"/>
              <a:t> que: des plans </a:t>
            </a:r>
            <a:r>
              <a:rPr lang="en-GB" sz="2800" dirty="0" err="1" smtClean="0"/>
              <a:t>d’action</a:t>
            </a:r>
            <a:r>
              <a:rPr lang="en-GB" sz="2800" dirty="0" smtClean="0"/>
              <a:t>, des </a:t>
            </a:r>
            <a:r>
              <a:rPr lang="en-GB" sz="2800" dirty="0" err="1" smtClean="0"/>
              <a:t>réseaux</a:t>
            </a:r>
            <a:r>
              <a:rPr lang="en-GB" sz="2800" dirty="0" smtClean="0"/>
              <a:t> </a:t>
            </a:r>
            <a:r>
              <a:rPr lang="en-GB" sz="2800" dirty="0" err="1" smtClean="0"/>
              <a:t>d’entreprises</a:t>
            </a:r>
            <a:r>
              <a:rPr lang="en-GB" sz="2800" dirty="0" smtClean="0"/>
              <a:t> </a:t>
            </a:r>
            <a:r>
              <a:rPr lang="en-GB" sz="2800" dirty="0" err="1" smtClean="0"/>
              <a:t>luttant</a:t>
            </a:r>
            <a:r>
              <a:rPr lang="en-GB" sz="2800" dirty="0" smtClean="0"/>
              <a:t> </a:t>
            </a:r>
            <a:r>
              <a:rPr lang="en-GB" sz="2800" dirty="0" err="1" smtClean="0"/>
              <a:t>contre</a:t>
            </a:r>
            <a:r>
              <a:rPr lang="en-GB" sz="2800" dirty="0" smtClean="0"/>
              <a:t> la corruption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117778" cy="19238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altLang="en-US" sz="4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Exemple</a:t>
            </a:r>
            <a:r>
              <a:rPr lang="en-GB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de </a:t>
            </a:r>
            <a:r>
              <a:rPr lang="en-GB" altLang="en-US" sz="4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réussite</a:t>
            </a:r>
            <a:r>
              <a:rPr lang="en-US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  <a: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Transparency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International - Sierra Leone</a:t>
            </a:r>
            <a:endParaRPr lang="en-GB" sz="4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1704" y="2308302"/>
            <a:ext cx="9339067" cy="370220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rebuchet MS (Body)"/>
              </a:rPr>
              <a:t>Lieu: 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Western 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Area, Freetown, Sierra Leone. </a:t>
            </a:r>
            <a:endParaRPr lang="en-US" sz="2000" dirty="0" smtClean="0">
              <a:solidFill>
                <a:schemeClr val="tx1"/>
              </a:solidFill>
              <a:latin typeface="Trebuchet MS (Body)"/>
            </a:endParaRPr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Trebuchet MS (Body)"/>
              </a:rPr>
              <a:t>Groupes</a:t>
            </a:r>
            <a:r>
              <a:rPr lang="en-US" sz="2000" b="1" dirty="0" smtClean="0">
                <a:solidFill>
                  <a:schemeClr val="tx1"/>
                </a:solidFill>
                <a:latin typeface="Trebuchet MS (Body)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rebuchet MS (Body)"/>
              </a:rPr>
              <a:t>visés</a:t>
            </a:r>
            <a:r>
              <a:rPr lang="en-US" sz="2000" b="1" dirty="0" smtClean="0">
                <a:solidFill>
                  <a:schemeClr val="tx1"/>
                </a:solidFill>
                <a:latin typeface="Trebuchet MS (Body)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les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médias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, la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société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civile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, le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syndicat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des entrepreneurs de Sierra Leone, et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l’Association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des Entrepreneurs ‘’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Indigènes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’’ / </a:t>
            </a:r>
            <a:r>
              <a:rPr lang="en-US" sz="2000" dirty="0" err="1">
                <a:solidFill>
                  <a:schemeClr val="tx1"/>
                </a:solidFill>
                <a:latin typeface="Trebuchet MS (Body)"/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atifs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de Sierra Leone. </a:t>
            </a:r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Trebuchet MS (Body)"/>
              </a:rPr>
              <a:t>Activités</a:t>
            </a:r>
            <a:r>
              <a:rPr lang="en-US" sz="2000" b="1" dirty="0" smtClean="0">
                <a:solidFill>
                  <a:schemeClr val="tx1"/>
                </a:solidFill>
                <a:latin typeface="Trebuchet MS (Body)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discussions à la radio, un atelier de 2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jours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avec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différentes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parties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prenants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, la distribution de materiel de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campagne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à 1 000 000 de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résidents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de la 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zone ‘’Western Area of Freetown.’’</a:t>
            </a:r>
            <a:endParaRPr lang="en-GB" sz="2000" dirty="0">
              <a:solidFill>
                <a:schemeClr val="tx1"/>
              </a:solidFill>
              <a:latin typeface="Trebuchet MS (Body)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rebuchet MS (Body)"/>
              </a:rPr>
              <a:t>Résultats </a:t>
            </a:r>
            <a:r>
              <a:rPr lang="en-US" sz="2000" b="1" dirty="0" err="1">
                <a:solidFill>
                  <a:schemeClr val="tx1"/>
                </a:solidFill>
                <a:latin typeface="Trebuchet MS (Body)"/>
              </a:rPr>
              <a:t>obtenus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Trebuchet MS (Body)"/>
              </a:rPr>
              <a:t>Apporter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 des </a:t>
            </a:r>
            <a:r>
              <a:rPr lang="en-US" sz="2000" dirty="0" err="1" smtClean="0">
                <a:solidFill>
                  <a:schemeClr val="tx1"/>
                </a:solidFill>
                <a:latin typeface="Trebuchet MS (Body)"/>
              </a:rPr>
              <a:t>savoirs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et </a:t>
            </a:r>
            <a:r>
              <a:rPr lang="en-US" sz="2000" dirty="0" err="1">
                <a:solidFill>
                  <a:schemeClr val="tx1"/>
                </a:solidFill>
                <a:latin typeface="Trebuchet MS (Body)"/>
              </a:rPr>
              <a:t>compétences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 sur la </a:t>
            </a:r>
            <a:r>
              <a:rPr lang="en-US" sz="2000" dirty="0" smtClean="0">
                <a:solidFill>
                  <a:schemeClr val="tx1"/>
                </a:solidFill>
                <a:latin typeface="Trebuchet MS (Body)"/>
              </a:rPr>
              <a:t>Convention, 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‘’</a:t>
            </a:r>
            <a:r>
              <a:rPr lang="en-US" sz="2000" dirty="0" err="1">
                <a:solidFill>
                  <a:schemeClr val="tx1"/>
                </a:solidFill>
                <a:latin typeface="Trebuchet MS (Body)"/>
              </a:rPr>
              <a:t>l’Anti</a:t>
            </a:r>
            <a:r>
              <a:rPr lang="en-US" sz="2000" dirty="0">
                <a:solidFill>
                  <a:schemeClr val="tx1"/>
                </a:solidFill>
                <a:latin typeface="Trebuchet MS (Body)"/>
              </a:rPr>
              <a:t>-Corruption Act’’ de Sierra Leone de 2008 et la prevention de la corruption. </a:t>
            </a:r>
            <a:endParaRPr lang="en-GB" sz="2000" dirty="0">
              <a:solidFill>
                <a:schemeClr val="tx1"/>
              </a:solidFill>
              <a:latin typeface="Trebuchet MS (Body)"/>
            </a:endParaRPr>
          </a:p>
        </p:txBody>
      </p:sp>
    </p:spTree>
    <p:extLst>
      <p:ext uri="{BB962C8B-B14F-4D97-AF65-F5344CB8AC3E}">
        <p14:creationId xmlns:p14="http://schemas.microsoft.com/office/powerpoint/2010/main" val="38848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776</TotalTime>
  <Words>462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Trebuchet MS (Body)</vt:lpstr>
      <vt:lpstr>Arial</vt:lpstr>
      <vt:lpstr>Trebuchet MS</vt:lpstr>
      <vt:lpstr>Wingdings</vt:lpstr>
      <vt:lpstr>Wingdings 3</vt:lpstr>
      <vt:lpstr>Facet</vt:lpstr>
      <vt:lpstr>PowerPoint Presentation</vt:lpstr>
      <vt:lpstr>Bénéficiaires des subventions</vt:lpstr>
      <vt:lpstr>Programme de Subventions de l’ONUDC</vt:lpstr>
      <vt:lpstr>Pourquoi s’associer au secteur privé ?</vt:lpstr>
      <vt:lpstr>Pourquoi les OSC devraient-elles encourager les PME à travailler sur la Convention? </vt:lpstr>
      <vt:lpstr>Les Critères de sélection </vt:lpstr>
      <vt:lpstr>Les paramètres du Projet:</vt:lpstr>
      <vt:lpstr>Les Résultats du Programme de Subventions</vt:lpstr>
      <vt:lpstr>Exemple de réussite:    Transparency International - Sierra Leone</vt:lpstr>
      <vt:lpstr>Prochain série de subventions</vt:lpstr>
      <vt:lpstr>Nous contacter:</vt:lpstr>
    </vt:vector>
  </TitlesOfParts>
  <Company>UNOG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 Denouel</dc:creator>
  <cp:lastModifiedBy>Viktorija Nesterovaite</cp:lastModifiedBy>
  <cp:revision>71</cp:revision>
  <dcterms:created xsi:type="dcterms:W3CDTF">2018-05-07T09:09:24Z</dcterms:created>
  <dcterms:modified xsi:type="dcterms:W3CDTF">2018-05-11T15:53:16Z</dcterms:modified>
</cp:coreProperties>
</file>