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6" r:id="rId2"/>
    <p:sldId id="261" r:id="rId3"/>
    <p:sldId id="257" r:id="rId4"/>
    <p:sldId id="259" r:id="rId5"/>
    <p:sldId id="260" r:id="rId6"/>
    <p:sldId id="258" r:id="rId7"/>
    <p:sldId id="267" r:id="rId8"/>
    <p:sldId id="265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9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65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852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46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5489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824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208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03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2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68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61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40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19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03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1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93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F8980-28FF-4EE3-9DEF-22C940CF9602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906016-73B7-4999-9E17-1DEC9231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9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" y="301083"/>
            <a:ext cx="3279483" cy="7296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29921" y="5403490"/>
            <a:ext cx="4482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Viktorija Nesterovaite Consultant, UNODC</a:t>
            </a:r>
            <a:endParaRPr lang="en-GB" sz="2400" i="1" dirty="0"/>
          </a:p>
        </p:txBody>
      </p:sp>
      <p:sp>
        <p:nvSpPr>
          <p:cNvPr id="2" name="Rectangle 1"/>
          <p:cNvSpPr/>
          <p:nvPr/>
        </p:nvSpPr>
        <p:spPr>
          <a:xfrm>
            <a:off x="278780" y="2726028"/>
            <a:ext cx="114749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i="1" dirty="0">
                <a:solidFill>
                  <a:schemeClr val="accent2">
                    <a:lumMod val="50000"/>
                  </a:schemeClr>
                </a:solidFill>
              </a:rPr>
              <a:t>UNODC SMALL GRANTS SCHEME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180" y="3709425"/>
            <a:ext cx="10113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round –Summer 2018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006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369631" cy="783771"/>
          </a:xfrm>
        </p:spPr>
        <p:txBody>
          <a:bodyPr>
            <a:noAutofit/>
          </a:bodyPr>
          <a:lstStyle/>
          <a:p>
            <a:r>
              <a:rPr lang="en-US" sz="4200" dirty="0" smtClean="0">
                <a:latin typeface="Arial" panose="020B0604020202020204" pitchFamily="34" charset="0"/>
              </a:rPr>
              <a:t>Next Round of Small Grants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515656"/>
            <a:ext cx="9461730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</a:rPr>
              <a:t>In the summer </a:t>
            </a:r>
            <a:r>
              <a:rPr lang="en-GB" sz="3200" dirty="0" smtClean="0">
                <a:solidFill>
                  <a:schemeClr val="tx1"/>
                </a:solidFill>
              </a:rPr>
              <a:t>2018, </a:t>
            </a:r>
            <a:r>
              <a:rPr lang="en-GB" sz="3200" dirty="0" smtClean="0">
                <a:solidFill>
                  <a:schemeClr val="tx1"/>
                </a:solidFill>
              </a:rPr>
              <a:t>six </a:t>
            </a:r>
            <a:r>
              <a:rPr lang="en-GB" sz="3200" dirty="0" smtClean="0">
                <a:solidFill>
                  <a:schemeClr val="tx1"/>
                </a:solidFill>
              </a:rPr>
              <a:t>grants </a:t>
            </a:r>
            <a:r>
              <a:rPr lang="en-GB" sz="3200" dirty="0" smtClean="0">
                <a:solidFill>
                  <a:schemeClr val="tx1"/>
                </a:solidFill>
              </a:rPr>
              <a:t>of </a:t>
            </a:r>
            <a:r>
              <a:rPr lang="en-GB" sz="3200" b="1" dirty="0" smtClean="0">
                <a:solidFill>
                  <a:schemeClr val="tx1"/>
                </a:solidFill>
              </a:rPr>
              <a:t>USD 5000 </a:t>
            </a:r>
            <a:br>
              <a:rPr lang="en-GB" sz="3200" b="1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will be distributed to </a:t>
            </a:r>
            <a:r>
              <a:rPr lang="en-GB" sz="3200" dirty="0" smtClean="0">
                <a:solidFill>
                  <a:schemeClr val="tx1"/>
                </a:solidFill>
              </a:rPr>
              <a:t>African CSOs</a:t>
            </a:r>
            <a:endParaRPr lang="en-GB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</a:rPr>
              <a:t>The call for applications will be published on the UNODC webpage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</a:rPr>
              <a:t>Send you applications to </a:t>
            </a:r>
            <a:r>
              <a:rPr lang="en-GB" sz="3200" b="1" dirty="0" smtClean="0">
                <a:solidFill>
                  <a:schemeClr val="tx1"/>
                </a:solidFill>
              </a:rPr>
              <a:t>unodc-ngounit@un.org</a:t>
            </a:r>
            <a:endParaRPr lang="en-GB" sz="32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5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60021"/>
          </a:xfrm>
        </p:spPr>
        <p:txBody>
          <a:bodyPr>
            <a:normAutofit/>
          </a:bodyPr>
          <a:lstStyle/>
          <a:p>
            <a:r>
              <a:rPr lang="en-US" altLang="en-US" sz="4200" dirty="0"/>
              <a:t>How to contact us: 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503781"/>
            <a:ext cx="8573544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400" b="1" dirty="0" smtClean="0">
                <a:solidFill>
                  <a:schemeClr val="tx1"/>
                </a:solidFill>
              </a:rPr>
              <a:t>Civil Society Team 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>
                <a:solidFill>
                  <a:schemeClr val="tx1"/>
                </a:solidFill>
              </a:rPr>
              <a:t>unodc-ngounit@un.org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>
                <a:solidFill>
                  <a:schemeClr val="tx1"/>
                </a:solidFill>
              </a:rPr>
              <a:t>+43 1 </a:t>
            </a:r>
            <a:r>
              <a:rPr lang="en-GB" sz="3200" dirty="0" smtClean="0">
                <a:solidFill>
                  <a:schemeClr val="tx1"/>
                </a:solidFill>
              </a:rPr>
              <a:t>26060-5582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tx1"/>
                </a:solidFill>
              </a:rPr>
              <a:t/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accent1"/>
                </a:solidFill>
              </a:rPr>
              <a:t>_______________________________________</a:t>
            </a:r>
            <a:r>
              <a:rPr lang="en-GB" sz="3200" dirty="0" smtClean="0">
                <a:solidFill>
                  <a:schemeClr val="tx1"/>
                </a:solidFill>
              </a:rPr>
              <a:t/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			</a:t>
            </a:r>
            <a:r>
              <a:rPr lang="en-GB" sz="3200" b="1" dirty="0" smtClean="0">
                <a:solidFill>
                  <a:schemeClr val="tx1"/>
                </a:solidFill>
              </a:rPr>
              <a:t>Thank you for you attention! 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8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76894"/>
          </a:xfrm>
        </p:spPr>
        <p:txBody>
          <a:bodyPr>
            <a:noAutofit/>
          </a:bodyPr>
          <a:lstStyle/>
          <a:p>
            <a:r>
              <a:rPr lang="de-AT" altLang="en-US" sz="4200" dirty="0" smtClean="0"/>
              <a:t>Small Grant </a:t>
            </a:r>
            <a:r>
              <a:rPr lang="de-AT" altLang="en-US" sz="4200" dirty="0"/>
              <a:t>R</a:t>
            </a:r>
            <a:r>
              <a:rPr lang="de-AT" altLang="en-US" sz="4200" dirty="0" smtClean="0"/>
              <a:t>ecipients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462219"/>
            <a:ext cx="6035893" cy="43923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26 CSOs from 16 countries supported in the first 4 rounds since 2012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In the last round </a:t>
            </a:r>
            <a:r>
              <a:rPr lang="en-GB" sz="2400" dirty="0" smtClean="0"/>
              <a:t>(July –November </a:t>
            </a:r>
            <a:r>
              <a:rPr lang="en-GB" sz="2400" dirty="0" smtClean="0"/>
              <a:t>2015) 9 CSOs from 8 countries were selected: </a:t>
            </a:r>
            <a:br>
              <a:rPr lang="en-GB" sz="2400" dirty="0" smtClean="0"/>
            </a:br>
            <a:r>
              <a:rPr lang="en-GB" sz="2400" dirty="0" smtClean="0"/>
              <a:t>Benin - Cameroon – Kenya – Madagascar Rwanda – Senegal – Togo – Uganda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050" y="1205140"/>
            <a:ext cx="3166629" cy="31633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20916" y="4248528"/>
            <a:ext cx="514763" cy="2853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369050" y="3402604"/>
            <a:ext cx="118547" cy="145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2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34"/>
            <a:ext cx="9452758" cy="932826"/>
          </a:xfrm>
        </p:spPr>
        <p:txBody>
          <a:bodyPr>
            <a:normAutofit/>
          </a:bodyPr>
          <a:lstStyle/>
          <a:p>
            <a:r>
              <a:rPr lang="en-GB" sz="4800" dirty="0" smtClean="0"/>
              <a:t>UNODC Small Grants Scheme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3" y="1264003"/>
            <a:ext cx="9452758" cy="3022989"/>
          </a:xfrm>
          <a:ln>
            <a:noFill/>
          </a:ln>
          <a:effectLst/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800" dirty="0" smtClean="0">
                <a:ln w="0"/>
                <a:solidFill>
                  <a:schemeClr val="tx1"/>
                </a:solidFill>
              </a:rPr>
              <a:t>Small </a:t>
            </a:r>
            <a:r>
              <a:rPr lang="en-GB" sz="2800" dirty="0">
                <a:ln w="0"/>
                <a:solidFill>
                  <a:schemeClr val="tx1"/>
                </a:solidFill>
              </a:rPr>
              <a:t>G</a:t>
            </a:r>
            <a:r>
              <a:rPr lang="en-GB" sz="2800" dirty="0" smtClean="0">
                <a:ln w="0"/>
                <a:solidFill>
                  <a:schemeClr val="tx1"/>
                </a:solidFill>
              </a:rPr>
              <a:t>rants aim at assisting Civil Society Organizations in their engagement with the private sector in anti-corruption </a:t>
            </a:r>
            <a:r>
              <a:rPr lang="en-GB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marL="0" indent="0">
              <a:buNone/>
              <a:defRPr/>
            </a:pPr>
            <a:endParaRPr lang="en-GB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800" dirty="0">
                <a:solidFill>
                  <a:schemeClr val="tx1"/>
                </a:solidFill>
              </a:rPr>
              <a:t>R</a:t>
            </a:r>
            <a:r>
              <a:rPr lang="en-GB" sz="2800" dirty="0" smtClean="0">
                <a:solidFill>
                  <a:schemeClr val="tx1"/>
                </a:solidFill>
              </a:rPr>
              <a:t>aise </a:t>
            </a:r>
            <a:r>
              <a:rPr lang="en-GB" sz="2800" dirty="0">
                <a:solidFill>
                  <a:schemeClr val="tx1"/>
                </a:solidFill>
              </a:rPr>
              <a:t>awareness among businesses about the UNCAC and its application at the local </a:t>
            </a:r>
            <a:r>
              <a:rPr lang="en-GB" sz="2800" dirty="0" smtClean="0">
                <a:solidFill>
                  <a:schemeClr val="tx1"/>
                </a:solidFill>
              </a:rPr>
              <a:t>level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800" dirty="0">
              <a:ln w="0"/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800" dirty="0">
              <a:ln w="0"/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800" dirty="0" smtClean="0">
              <a:ln w="0"/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800" dirty="0" smtClean="0">
              <a:ln w="0"/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GB" sz="2400" dirty="0">
              <a:ln w="0"/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3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2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653143"/>
          </a:xfrm>
        </p:spPr>
        <p:txBody>
          <a:bodyPr>
            <a:noAutofit/>
          </a:bodyPr>
          <a:lstStyle/>
          <a:p>
            <a:r>
              <a:rPr lang="es-MX" altLang="en-US" sz="4200" dirty="0" err="1" smtClean="0">
                <a:latin typeface="Arial" panose="020B0604020202020204" pitchFamily="34" charset="0"/>
              </a:rPr>
              <a:t>Why</a:t>
            </a:r>
            <a:r>
              <a:rPr lang="es-MX" altLang="en-US" sz="4200" dirty="0" smtClean="0">
                <a:latin typeface="Arial" panose="020B0604020202020204" pitchFamily="34" charset="0"/>
              </a:rPr>
              <a:t> </a:t>
            </a:r>
            <a:r>
              <a:rPr lang="es-MX" altLang="en-US" sz="4200" dirty="0" err="1"/>
              <a:t>partner</a:t>
            </a:r>
            <a:r>
              <a:rPr lang="es-MX" altLang="en-US" sz="4200" dirty="0">
                <a:latin typeface="Arial" panose="020B0604020202020204" pitchFamily="34" charset="0"/>
              </a:rPr>
              <a:t> </a:t>
            </a:r>
            <a:r>
              <a:rPr lang="es-MX" altLang="en-US" sz="4200" dirty="0" err="1">
                <a:latin typeface="Arial" panose="020B0604020202020204" pitchFamily="34" charset="0"/>
              </a:rPr>
              <a:t>with</a:t>
            </a:r>
            <a:r>
              <a:rPr lang="es-MX" altLang="en-US" sz="4200" dirty="0">
                <a:latin typeface="Arial" panose="020B0604020202020204" pitchFamily="34" charset="0"/>
              </a:rPr>
              <a:t> </a:t>
            </a:r>
            <a:r>
              <a:rPr lang="es-MX" altLang="en-US" sz="4200" dirty="0" smtClean="0">
                <a:latin typeface="Arial" panose="020B0604020202020204" pitchFamily="34" charset="0"/>
              </a:rPr>
              <a:t>the private sector ?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004293"/>
            <a:ext cx="8580784" cy="477203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altLang="en-US" sz="3000" dirty="0" err="1"/>
              <a:t>Private</a:t>
            </a:r>
            <a:r>
              <a:rPr lang="es-MX" altLang="en-US" sz="3000" dirty="0"/>
              <a:t> sector </a:t>
            </a:r>
            <a:r>
              <a:rPr lang="es-MX" altLang="en-US" sz="3000" dirty="0" err="1"/>
              <a:t>accounts</a:t>
            </a:r>
            <a:r>
              <a:rPr lang="es-MX" altLang="en-US" sz="3000" dirty="0"/>
              <a:t> </a:t>
            </a:r>
            <a:r>
              <a:rPr lang="es-MX" altLang="en-US" sz="3000" dirty="0" err="1"/>
              <a:t>for</a:t>
            </a:r>
            <a:r>
              <a:rPr lang="es-MX" altLang="en-US" sz="3000" dirty="0"/>
              <a:t> </a:t>
            </a:r>
            <a:r>
              <a:rPr lang="es-MX" altLang="en-US" sz="3000" dirty="0" err="1"/>
              <a:t>about</a:t>
            </a:r>
            <a:r>
              <a:rPr lang="es-MX" altLang="en-US" sz="3000" dirty="0"/>
              <a:t> 60% of </a:t>
            </a:r>
            <a:r>
              <a:rPr lang="es-MX" altLang="en-US" sz="3000" dirty="0" err="1"/>
              <a:t>the</a:t>
            </a:r>
            <a:r>
              <a:rPr lang="es-MX" altLang="en-US" sz="3000" dirty="0"/>
              <a:t> GDP </a:t>
            </a:r>
            <a:r>
              <a:rPr lang="es-MX" altLang="en-US" sz="3000" dirty="0" err="1"/>
              <a:t>globally</a:t>
            </a:r>
            <a:r>
              <a:rPr lang="es-MX" altLang="en-US" sz="3000" dirty="0"/>
              <a:t> </a:t>
            </a:r>
          </a:p>
          <a:p>
            <a:pPr marL="0" indent="0">
              <a:buNone/>
            </a:pPr>
            <a:endParaRPr lang="es-MX" altLang="en-US" sz="30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3000" dirty="0">
                <a:latin typeface="+mj-lt"/>
              </a:rPr>
              <a:t>About 10% of private sector companies are MNCs and their sales are worth US $31 trillion – 90% are </a:t>
            </a:r>
            <a:r>
              <a:rPr lang="es-MX" altLang="en-US" sz="3000" dirty="0" smtClean="0">
                <a:latin typeface="+mj-lt"/>
              </a:rPr>
              <a:t>SMEs</a:t>
            </a:r>
          </a:p>
          <a:p>
            <a:pPr marL="0" indent="0">
              <a:buNone/>
            </a:pPr>
            <a:endParaRPr lang="es-MX" altLang="en-US" sz="30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3000" dirty="0">
                <a:latin typeface="+mj-lt"/>
              </a:rPr>
              <a:t>Private sector is increasingly providing services that were previously provided by the S</a:t>
            </a:r>
            <a:r>
              <a:rPr lang="es-MX" altLang="en-US" sz="3000" dirty="0" smtClean="0">
                <a:latin typeface="+mj-lt"/>
              </a:rPr>
              <a:t>tate</a:t>
            </a:r>
          </a:p>
          <a:p>
            <a:pPr marL="0" indent="0">
              <a:buNone/>
            </a:pPr>
            <a:endParaRPr lang="es-MX" altLang="en-US" sz="30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3000" dirty="0">
                <a:latin typeface="+mj-lt"/>
              </a:rPr>
              <a:t>Actors of </a:t>
            </a:r>
            <a:r>
              <a:rPr lang="es-MX" altLang="en-US" sz="3000" dirty="0" err="1" smtClean="0">
                <a:latin typeface="+mj-lt"/>
              </a:rPr>
              <a:t>private</a:t>
            </a:r>
            <a:r>
              <a:rPr lang="es-MX" altLang="en-US" sz="3000" dirty="0" smtClean="0">
                <a:latin typeface="+mj-lt"/>
              </a:rPr>
              <a:t> </a:t>
            </a:r>
            <a:r>
              <a:rPr lang="es-MX" altLang="en-US" sz="3000" dirty="0">
                <a:latin typeface="+mj-lt"/>
              </a:rPr>
              <a:t>sector are not only victims of corruption but part of </a:t>
            </a:r>
            <a:r>
              <a:rPr lang="es-MX" altLang="en-US" sz="3000" b="1" dirty="0">
                <a:solidFill>
                  <a:schemeClr val="tx1"/>
                </a:solidFill>
                <a:latin typeface="+mj-lt"/>
              </a:rPr>
              <a:t>the solution</a:t>
            </a:r>
            <a:endParaRPr lang="en-US" altLang="en-US" sz="3000" b="1" dirty="0">
              <a:solidFill>
                <a:schemeClr val="tx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320800"/>
          </a:xfrm>
        </p:spPr>
        <p:txBody>
          <a:bodyPr>
            <a:normAutofit fontScale="90000"/>
          </a:bodyPr>
          <a:lstStyle/>
          <a:p>
            <a:r>
              <a:rPr lang="en-US" altLang="en-US" sz="4200" dirty="0"/>
              <a:t>Why CSOs should encourage SMEs to work on UNCAC</a:t>
            </a:r>
            <a:r>
              <a:rPr lang="es-MX" altLang="en-US" sz="4700" dirty="0"/>
              <a:t>?</a:t>
            </a:r>
            <a:endParaRPr lang="en-GB" sz="4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545163"/>
            <a:ext cx="9528637" cy="458315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altLang="en-US" sz="2800" dirty="0" err="1">
                <a:latin typeface="+mj-lt"/>
              </a:rPr>
              <a:t>Existence</a:t>
            </a:r>
            <a:r>
              <a:rPr lang="es-MX" altLang="en-US" sz="2800" dirty="0">
                <a:latin typeface="+mj-lt"/>
              </a:rPr>
              <a:t> of a </a:t>
            </a:r>
            <a:r>
              <a:rPr lang="es-MX" altLang="en-US" sz="2800" dirty="0" err="1">
                <a:latin typeface="+mj-lt"/>
              </a:rPr>
              <a:t>number</a:t>
            </a:r>
            <a:r>
              <a:rPr lang="es-MX" altLang="en-US" sz="2800" dirty="0">
                <a:latin typeface="+mj-lt"/>
              </a:rPr>
              <a:t> of global </a:t>
            </a:r>
            <a:r>
              <a:rPr lang="es-MX" altLang="en-US" sz="2800" dirty="0" err="1">
                <a:latin typeface="+mj-lt"/>
              </a:rPr>
              <a:t>initiatives</a:t>
            </a:r>
            <a:r>
              <a:rPr lang="es-MX" altLang="en-US" sz="2800" dirty="0">
                <a:latin typeface="+mj-lt"/>
              </a:rPr>
              <a:t> and </a:t>
            </a:r>
            <a:r>
              <a:rPr lang="es-MX" altLang="en-US" sz="2800" dirty="0" err="1">
                <a:latin typeface="+mj-lt"/>
              </a:rPr>
              <a:t>compliance</a:t>
            </a:r>
            <a:r>
              <a:rPr lang="es-MX" altLang="en-US" sz="2800" dirty="0">
                <a:latin typeface="+mj-lt"/>
              </a:rPr>
              <a:t> </a:t>
            </a:r>
            <a:r>
              <a:rPr lang="es-MX" altLang="en-US" sz="2800" dirty="0" err="1">
                <a:latin typeface="+mj-lt"/>
              </a:rPr>
              <a:t>programmes</a:t>
            </a:r>
            <a:r>
              <a:rPr lang="es-MX" altLang="en-US" sz="2800" dirty="0">
                <a:latin typeface="+mj-lt"/>
              </a:rPr>
              <a:t> that </a:t>
            </a:r>
            <a:r>
              <a:rPr lang="es-MX" altLang="en-US" sz="2800" dirty="0" err="1">
                <a:latin typeface="+mj-lt"/>
              </a:rPr>
              <a:t>partner</a:t>
            </a:r>
            <a:r>
              <a:rPr lang="es-MX" altLang="en-US" sz="2800" dirty="0">
                <a:latin typeface="+mj-lt"/>
              </a:rPr>
              <a:t> </a:t>
            </a:r>
            <a:r>
              <a:rPr lang="es-MX" altLang="en-US" sz="2800" dirty="0" err="1">
                <a:latin typeface="+mj-lt"/>
              </a:rPr>
              <a:t>with</a:t>
            </a:r>
            <a:r>
              <a:rPr lang="es-MX" altLang="en-US" sz="2800" dirty="0">
                <a:latin typeface="+mj-lt"/>
              </a:rPr>
              <a:t> MNCs (</a:t>
            </a:r>
            <a:r>
              <a:rPr lang="es-MX" altLang="en-US" sz="2800" dirty="0" err="1">
                <a:latin typeface="+mj-lt"/>
              </a:rPr>
              <a:t>e.g</a:t>
            </a:r>
            <a:r>
              <a:rPr lang="es-MX" altLang="en-US" sz="2800" dirty="0">
                <a:latin typeface="+mj-lt"/>
              </a:rPr>
              <a:t>. UN Global </a:t>
            </a:r>
            <a:r>
              <a:rPr lang="es-MX" altLang="en-US" sz="2800" dirty="0" smtClean="0">
                <a:latin typeface="+mj-lt"/>
              </a:rPr>
              <a:t>Compact*, </a:t>
            </a:r>
            <a:r>
              <a:rPr lang="es-MX" altLang="en-US" sz="2800" dirty="0">
                <a:latin typeface="+mj-lt"/>
              </a:rPr>
              <a:t>EITI, GSCP</a:t>
            </a:r>
            <a:r>
              <a:rPr lang="es-MX" altLang="en-US" sz="2800" dirty="0" smtClean="0">
                <a:latin typeface="+mj-lt"/>
              </a:rPr>
              <a:t>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i="1" dirty="0"/>
              <a:t>* Principle 10: Businesses should work against corruption in all its forms, including extortion and </a:t>
            </a:r>
            <a:r>
              <a:rPr lang="en-US" sz="2400" i="1" dirty="0" smtClean="0"/>
              <a:t>bribery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altLang="en-U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2800" dirty="0">
                <a:latin typeface="+mj-lt"/>
              </a:rPr>
              <a:t>A </a:t>
            </a:r>
            <a:r>
              <a:rPr lang="es-MX" altLang="en-US" sz="2800" dirty="0" err="1">
                <a:latin typeface="+mj-lt"/>
              </a:rPr>
              <a:t>need</a:t>
            </a:r>
            <a:r>
              <a:rPr lang="es-MX" altLang="en-US" sz="2800" dirty="0">
                <a:latin typeface="+mj-lt"/>
              </a:rPr>
              <a:t> to </a:t>
            </a:r>
            <a:r>
              <a:rPr lang="es-MX" altLang="en-US" sz="2800" dirty="0" err="1">
                <a:latin typeface="+mj-lt"/>
              </a:rPr>
              <a:t>engage</a:t>
            </a:r>
            <a:r>
              <a:rPr lang="es-MX" altLang="en-US" sz="2800" dirty="0">
                <a:latin typeface="+mj-lt"/>
              </a:rPr>
              <a:t> </a:t>
            </a:r>
            <a:r>
              <a:rPr lang="es-MX" altLang="en-US" sz="2800" dirty="0" err="1">
                <a:latin typeface="+mj-lt"/>
              </a:rPr>
              <a:t>with</a:t>
            </a:r>
            <a:r>
              <a:rPr lang="es-MX" altLang="en-US" sz="2800" dirty="0">
                <a:latin typeface="+mj-lt"/>
              </a:rPr>
              <a:t> SMEs at local </a:t>
            </a:r>
            <a:r>
              <a:rPr lang="es-MX" altLang="en-US" sz="2800" dirty="0" err="1">
                <a:latin typeface="+mj-lt"/>
              </a:rPr>
              <a:t>level</a:t>
            </a:r>
            <a:r>
              <a:rPr lang="es-MX" altLang="en-US" sz="2800" dirty="0">
                <a:latin typeface="+mj-lt"/>
              </a:rPr>
              <a:t> as </a:t>
            </a:r>
            <a:r>
              <a:rPr lang="es-MX" altLang="en-US" sz="2800" dirty="0" err="1">
                <a:latin typeface="+mj-lt"/>
              </a:rPr>
              <a:t>they</a:t>
            </a:r>
            <a:r>
              <a:rPr lang="es-MX" altLang="en-US" sz="2800" dirty="0">
                <a:latin typeface="+mj-lt"/>
              </a:rPr>
              <a:t> </a:t>
            </a:r>
            <a:r>
              <a:rPr lang="es-MX" altLang="en-US" sz="2800" dirty="0" err="1">
                <a:latin typeface="+mj-lt"/>
              </a:rPr>
              <a:t>represent</a:t>
            </a:r>
            <a:r>
              <a:rPr lang="es-MX" altLang="en-US" sz="2800" dirty="0">
                <a:latin typeface="+mj-lt"/>
              </a:rPr>
              <a:t> 90% of </a:t>
            </a:r>
            <a:r>
              <a:rPr lang="es-MX" altLang="en-US" sz="2800" dirty="0" err="1">
                <a:latin typeface="+mj-lt"/>
              </a:rPr>
              <a:t>gobal</a:t>
            </a:r>
            <a:r>
              <a:rPr lang="es-MX" altLang="en-US" sz="2800" dirty="0">
                <a:latin typeface="+mj-lt"/>
              </a:rPr>
              <a:t> </a:t>
            </a:r>
            <a:r>
              <a:rPr lang="es-MX" altLang="en-US" sz="2800" dirty="0" err="1">
                <a:latin typeface="+mj-lt"/>
              </a:rPr>
              <a:t>economy</a:t>
            </a:r>
            <a:r>
              <a:rPr lang="es-MX" altLang="en-US" sz="2800" dirty="0">
                <a:latin typeface="+mj-lt"/>
              </a:rPr>
              <a:t> and are more </a:t>
            </a:r>
            <a:r>
              <a:rPr lang="es-MX" altLang="en-US" sz="2800" dirty="0" err="1">
                <a:latin typeface="+mj-lt"/>
              </a:rPr>
              <a:t>difficult</a:t>
            </a:r>
            <a:r>
              <a:rPr lang="es-MX" altLang="en-US" sz="2800" dirty="0">
                <a:latin typeface="+mj-lt"/>
              </a:rPr>
              <a:t> to </a:t>
            </a:r>
            <a:r>
              <a:rPr lang="es-MX" altLang="en-US" sz="2800" dirty="0" err="1" smtClean="0">
                <a:latin typeface="+mj-lt"/>
              </a:rPr>
              <a:t>reach</a:t>
            </a:r>
            <a:endParaRPr lang="es-MX" altLang="en-US" sz="2800" dirty="0" smtClean="0">
              <a:latin typeface="+mj-lt"/>
            </a:endParaRPr>
          </a:p>
          <a:p>
            <a:pPr marL="0" indent="0">
              <a:buNone/>
            </a:pPr>
            <a:endParaRPr lang="es-MX" altLang="en-US" sz="28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altLang="en-US" sz="2800" dirty="0" err="1">
                <a:latin typeface="+mj-lt"/>
              </a:rPr>
              <a:t>CSOs</a:t>
            </a:r>
            <a:r>
              <a:rPr lang="es-MX" altLang="en-US" sz="2800" dirty="0">
                <a:latin typeface="+mj-lt"/>
              </a:rPr>
              <a:t> can play </a:t>
            </a:r>
            <a:r>
              <a:rPr lang="es-MX" altLang="en-US" sz="2800" dirty="0" err="1">
                <a:latin typeface="+mj-lt"/>
              </a:rPr>
              <a:t>an</a:t>
            </a:r>
            <a:r>
              <a:rPr lang="es-MX" altLang="en-US" sz="2800" dirty="0">
                <a:latin typeface="+mj-lt"/>
              </a:rPr>
              <a:t> important role in </a:t>
            </a:r>
            <a:r>
              <a:rPr lang="es-MX" altLang="en-US" sz="2800" dirty="0" err="1">
                <a:latin typeface="+mj-lt"/>
              </a:rPr>
              <a:t>engaging</a:t>
            </a:r>
            <a:r>
              <a:rPr lang="es-MX" altLang="en-US" sz="2800" dirty="0">
                <a:latin typeface="+mj-lt"/>
              </a:rPr>
              <a:t> SMEs </a:t>
            </a:r>
            <a:r>
              <a:rPr lang="es-MX" altLang="en-US" sz="2800" dirty="0" err="1">
                <a:latin typeface="+mj-lt"/>
              </a:rPr>
              <a:t>on</a:t>
            </a:r>
            <a:r>
              <a:rPr lang="es-MX" altLang="en-US" sz="2800" dirty="0">
                <a:latin typeface="+mj-lt"/>
              </a:rPr>
              <a:t> the implementation and monitoring of UNCAC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12519"/>
          </a:xfrm>
        </p:spPr>
        <p:txBody>
          <a:bodyPr>
            <a:normAutofit fontScale="90000"/>
          </a:bodyPr>
          <a:lstStyle/>
          <a:p>
            <a:r>
              <a:rPr lang="de-AT" altLang="en-US" sz="4700" dirty="0" smtClean="0"/>
              <a:t>Criterias</a:t>
            </a:r>
            <a:r>
              <a:rPr lang="de-AT" altLang="en-US" sz="4800" dirty="0" smtClean="0"/>
              <a:t> </a:t>
            </a:r>
            <a:r>
              <a:rPr lang="de-AT" altLang="en-US" sz="4800" dirty="0"/>
              <a:t>for CSO selection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172951"/>
            <a:ext cx="8596668" cy="4461944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2800" dirty="0" smtClean="0"/>
              <a:t>CSOs </a:t>
            </a:r>
            <a:r>
              <a:rPr lang="en-GB" sz="2800" dirty="0"/>
              <a:t>based in </a:t>
            </a:r>
            <a:r>
              <a:rPr lang="en-GB" sz="2800" dirty="0" smtClean="0"/>
              <a:t>Africa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2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2800" dirty="0"/>
              <a:t>Experience in </a:t>
            </a:r>
            <a:r>
              <a:rPr lang="en-US" sz="2800" dirty="0"/>
              <a:t>monitoring activities, conducting legal </a:t>
            </a:r>
            <a:r>
              <a:rPr lang="en-US" sz="2800" dirty="0" smtClean="0"/>
              <a:t>analysis</a:t>
            </a:r>
            <a:r>
              <a:rPr lang="en-US" sz="2800" dirty="0"/>
              <a:t>, drafting reports, and working with </a:t>
            </a:r>
            <a:r>
              <a:rPr lang="en-US" sz="2800" dirty="0" smtClean="0"/>
              <a:t>the </a:t>
            </a:r>
            <a:r>
              <a:rPr lang="en-US" sz="2800" dirty="0"/>
              <a:t>private sector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Advocacy </a:t>
            </a:r>
            <a:r>
              <a:rPr lang="en-US" sz="2800" dirty="0"/>
              <a:t>experience in sectorial industries (e.g. </a:t>
            </a:r>
            <a:r>
              <a:rPr lang="en-US" sz="2800" dirty="0" smtClean="0"/>
              <a:t>extractive </a:t>
            </a:r>
            <a:r>
              <a:rPr lang="en-US" sz="2800" dirty="0"/>
              <a:t>industries, construction industry, financial sector, etc.)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Organization’s potential to make useful contributions </a:t>
            </a:r>
            <a:r>
              <a:rPr lang="en-US" sz="2800" dirty="0" smtClean="0"/>
              <a:t>to </a:t>
            </a:r>
            <a:r>
              <a:rPr lang="en-US" sz="2800" dirty="0"/>
              <a:t>the review process and country/regional follow-up activities</a:t>
            </a:r>
            <a:r>
              <a:rPr lang="en-GB" sz="2800" dirty="0"/>
              <a:t>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870"/>
            <a:ext cx="9274002" cy="182753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Project parameters</a:t>
            </a:r>
            <a:endParaRPr lang="en-GB" sz="4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4" y="1737361"/>
            <a:ext cx="8596668" cy="4304002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endParaRPr lang="en-GB" sz="2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3600" dirty="0" smtClean="0"/>
              <a:t>Scope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3600" dirty="0" smtClean="0"/>
              <a:t>Timescale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3600" dirty="0" smtClean="0"/>
              <a:t>Quality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3600" dirty="0" smtClean="0"/>
              <a:t>Costs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3600" dirty="0" smtClean="0"/>
              <a:t>Risks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GB" sz="3600" dirty="0" smtClean="0"/>
              <a:t>Benefits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3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8596668" cy="700645"/>
          </a:xfrm>
        </p:spPr>
        <p:txBody>
          <a:bodyPr>
            <a:normAutofit fontScale="90000"/>
          </a:bodyPr>
          <a:lstStyle/>
          <a:p>
            <a:r>
              <a:rPr lang="en-GB" sz="4200" dirty="0" smtClean="0"/>
              <a:t>Grant Scheme Achievements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04" y="1474093"/>
            <a:ext cx="8596668" cy="38807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E</a:t>
            </a:r>
            <a:r>
              <a:rPr lang="en-GB" sz="2800" dirty="0" smtClean="0"/>
              <a:t>mpower </a:t>
            </a:r>
            <a:r>
              <a:rPr lang="en-GB" sz="2800" dirty="0"/>
              <a:t>CSOs to engage SMEs in the implementation of </a:t>
            </a:r>
            <a:r>
              <a:rPr lang="en-GB" sz="2800" dirty="0" smtClean="0"/>
              <a:t>UNCAC</a:t>
            </a:r>
          </a:p>
          <a:p>
            <a:pPr marL="0" indent="0">
              <a:buNone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I</a:t>
            </a:r>
            <a:r>
              <a:rPr lang="en-GB" sz="2800" dirty="0" smtClean="0"/>
              <a:t>nvolved </a:t>
            </a:r>
            <a:r>
              <a:rPr lang="en-GB" sz="2800" dirty="0"/>
              <a:t>marginalized groups such as women, disabled and indigenous </a:t>
            </a:r>
            <a:r>
              <a:rPr lang="en-GB" sz="2800" dirty="0" smtClean="0"/>
              <a:t>people</a:t>
            </a:r>
          </a:p>
          <a:p>
            <a:pPr marL="0" indent="0">
              <a:buNone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C</a:t>
            </a:r>
            <a:r>
              <a:rPr lang="en-GB" sz="2800" dirty="0" smtClean="0"/>
              <a:t>reated </a:t>
            </a:r>
            <a:r>
              <a:rPr lang="en-GB" sz="2800" dirty="0"/>
              <a:t>local mechanisms such as action plans and business networks to combat </a:t>
            </a:r>
            <a:r>
              <a:rPr lang="en-GB" sz="2800" dirty="0" smtClean="0"/>
              <a:t>corruption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7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117778" cy="192380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de-DE" altLang="en-US" sz="4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Success Stor</a:t>
            </a:r>
            <a:r>
              <a:rPr lang="en-US" altLang="en-US" sz="4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y: </a:t>
            </a:r>
            <a:r>
              <a:rPr lang="en-US" altLang="en-US" sz="47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en-US" altLang="en-US" sz="4700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en-US" alt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altLang="en-US" sz="47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en-US" altLang="en-US" sz="47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en-GB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Transparency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International-Sierra Leone</a:t>
            </a:r>
            <a:endParaRPr lang="en-GB" sz="42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4" y="6128315"/>
            <a:ext cx="3279483" cy="72968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1704" y="2308302"/>
            <a:ext cx="9339067" cy="370220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 smtClean="0"/>
              <a:t>Location: Western </a:t>
            </a:r>
            <a:r>
              <a:rPr lang="en-US" sz="2000" b="1" dirty="0"/>
              <a:t>Area, Freetown, Sierra Leone. </a:t>
            </a:r>
            <a:endParaRPr lang="en-US" sz="2000" b="1" dirty="0" smtClean="0"/>
          </a:p>
          <a:p>
            <a:pPr marL="0" lvl="0" indent="0">
              <a:buNone/>
            </a:pPr>
            <a:r>
              <a:rPr lang="en-US" sz="2000" b="1" dirty="0" smtClean="0"/>
              <a:t>Target group: the media</a:t>
            </a:r>
            <a:r>
              <a:rPr lang="en-US" sz="2000" b="1" dirty="0"/>
              <a:t>, </a:t>
            </a:r>
            <a:r>
              <a:rPr lang="en-US" sz="2000" b="1" dirty="0" smtClean="0"/>
              <a:t>civil society</a:t>
            </a:r>
            <a:r>
              <a:rPr lang="en-US" sz="2000" b="1" dirty="0"/>
              <a:t>,  the Sierra Leone Contractors Union and the Sierra Leone Indigenous Business </a:t>
            </a:r>
            <a:r>
              <a:rPr lang="en-US" sz="2000" b="1" dirty="0" smtClean="0"/>
              <a:t>Association</a:t>
            </a:r>
          </a:p>
          <a:p>
            <a:pPr marL="0" lvl="0" indent="0">
              <a:buNone/>
            </a:pPr>
            <a:r>
              <a:rPr lang="en-US" sz="2000" b="1" dirty="0" smtClean="0"/>
              <a:t>Activities: radio discussions; a two-day workshop that involved all the above stakeholders; dissemination of campaign material to </a:t>
            </a:r>
            <a:r>
              <a:rPr lang="en-US" b="1" dirty="0"/>
              <a:t>1,000,000 residents in the Western Area of </a:t>
            </a:r>
            <a:r>
              <a:rPr lang="en-US" b="1" dirty="0" smtClean="0"/>
              <a:t>Freetown.</a:t>
            </a:r>
            <a:endParaRPr lang="en-GB" sz="2000" dirty="0"/>
          </a:p>
          <a:p>
            <a:pPr marL="0" lvl="0" indent="0">
              <a:buNone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Results achieved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b="1" dirty="0"/>
              <a:t>Increased knowledge and skills on </a:t>
            </a:r>
            <a:r>
              <a:rPr lang="en-US" b="1" dirty="0" smtClean="0"/>
              <a:t>the UNCAC</a:t>
            </a:r>
            <a:r>
              <a:rPr lang="en-US" b="1" dirty="0"/>
              <a:t>, Anti-Corruption Act of Sierra Leone 2008 </a:t>
            </a:r>
            <a:r>
              <a:rPr lang="en-US" b="1" dirty="0" smtClean="0"/>
              <a:t>and </a:t>
            </a:r>
            <a:r>
              <a:rPr lang="en-US" b="1" dirty="0"/>
              <a:t>the prevention of </a:t>
            </a:r>
            <a:r>
              <a:rPr lang="en-US" b="1" dirty="0" smtClean="0"/>
              <a:t>corruption</a:t>
            </a:r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8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678</TotalTime>
  <Words>400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PowerPoint Presentation</vt:lpstr>
      <vt:lpstr>Small Grant Recipients</vt:lpstr>
      <vt:lpstr>UNODC Small Grants Scheme</vt:lpstr>
      <vt:lpstr>Why partner with the private sector ?</vt:lpstr>
      <vt:lpstr>Why CSOs should encourage SMEs to work on UNCAC?</vt:lpstr>
      <vt:lpstr>Criterias for CSO selection</vt:lpstr>
      <vt:lpstr>Project parameters</vt:lpstr>
      <vt:lpstr>Grant Scheme Achievements</vt:lpstr>
      <vt:lpstr>Success Story:    Transparency International-Sierra Leone</vt:lpstr>
      <vt:lpstr>Next Round of Small Grants</vt:lpstr>
      <vt:lpstr>How to contact us: </vt:lpstr>
    </vt:vector>
  </TitlesOfParts>
  <Company>UNOG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 Denouel</dc:creator>
  <cp:lastModifiedBy>Viktorija Nesterovaite</cp:lastModifiedBy>
  <cp:revision>47</cp:revision>
  <dcterms:created xsi:type="dcterms:W3CDTF">2018-05-07T09:09:24Z</dcterms:created>
  <dcterms:modified xsi:type="dcterms:W3CDTF">2018-05-11T11:01:45Z</dcterms:modified>
</cp:coreProperties>
</file>