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B7599-93F0-4BC6-A112-8DFC36F41630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F1BBC-C2C7-470E-85C5-FB66798F5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5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43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8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52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0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2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9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2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93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AD2B-5BDC-45D6-AF3D-02F43BEA02B2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7275-9B77-402A-AAE7-E1D31051A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3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foldes@transparency.org" TargetMode="External"/><Relationship Id="rId2" Type="http://schemas.openxmlformats.org/officeDocument/2006/relationships/hyperlink" Target="mailto:timothyadewale@serap-nigeria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gdell@transparenc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/>
              <a:t>QU’EST CE QUE LA        </a:t>
            </a:r>
            <a:r>
              <a:rPr lang="hu-HU" sz="4800" dirty="0" smtClean="0"/>
              <a:t>                            </a:t>
            </a:r>
            <a:r>
              <a:rPr lang="hu-HU" dirty="0" smtClean="0"/>
              <a:t>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3" y="2455953"/>
            <a:ext cx="3885229" cy="114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fondamentaux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latin typeface="+mj-lt"/>
              </a:rPr>
              <a:t>Crée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 err="1" smtClean="0">
                <a:latin typeface="+mj-lt"/>
              </a:rPr>
              <a:t>en</a:t>
            </a:r>
            <a:r>
              <a:rPr lang="en-GB" b="1" dirty="0" smtClean="0">
                <a:latin typeface="+mj-lt"/>
              </a:rPr>
              <a:t> </a:t>
            </a:r>
            <a:r>
              <a:rPr lang="hu-HU" b="1" dirty="0" smtClean="0">
                <a:latin typeface="+mj-lt"/>
              </a:rPr>
              <a:t>2006</a:t>
            </a:r>
            <a:r>
              <a:rPr lang="hu-HU" b="1" dirty="0" smtClean="0">
                <a:latin typeface="+mj-lt"/>
              </a:rPr>
              <a:t/>
            </a:r>
            <a:br>
              <a:rPr lang="hu-HU" b="1" dirty="0" smtClean="0">
                <a:latin typeface="+mj-lt"/>
              </a:rPr>
            </a:br>
            <a:endParaRPr lang="hu-HU" b="1" dirty="0" smtClean="0">
              <a:latin typeface="+mj-lt"/>
            </a:endParaRPr>
          </a:p>
          <a:p>
            <a:r>
              <a:rPr lang="en-GB" b="1" dirty="0" err="1" smtClean="0">
                <a:latin typeface="+mj-lt"/>
              </a:rPr>
              <a:t>Déclarée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 err="1" smtClean="0">
                <a:latin typeface="+mj-lt"/>
              </a:rPr>
              <a:t>comme</a:t>
            </a:r>
            <a:r>
              <a:rPr lang="en-GB" b="1" dirty="0" smtClean="0">
                <a:latin typeface="+mj-lt"/>
              </a:rPr>
              <a:t> ONG </a:t>
            </a:r>
            <a:r>
              <a:rPr lang="en-GB" b="1" dirty="0" err="1" smtClean="0">
                <a:latin typeface="+mj-lt"/>
              </a:rPr>
              <a:t>en</a:t>
            </a:r>
            <a:r>
              <a:rPr lang="en-GB" b="1" dirty="0" smtClean="0">
                <a:latin typeface="+mj-lt"/>
              </a:rPr>
              <a:t> </a:t>
            </a:r>
            <a:r>
              <a:rPr lang="hu-HU" b="1" dirty="0" smtClean="0">
                <a:latin typeface="+mj-lt"/>
              </a:rPr>
              <a:t>2015</a:t>
            </a:r>
            <a:r>
              <a:rPr lang="hu-HU" b="1" dirty="0" smtClean="0">
                <a:latin typeface="+mj-lt"/>
              </a:rPr>
              <a:t/>
            </a:r>
            <a:br>
              <a:rPr lang="hu-HU" b="1" dirty="0" smtClean="0">
                <a:latin typeface="+mj-lt"/>
              </a:rPr>
            </a:br>
            <a:endParaRPr lang="hu-HU" b="1" dirty="0" smtClean="0">
              <a:latin typeface="+mj-lt"/>
            </a:endParaRPr>
          </a:p>
          <a:p>
            <a:r>
              <a:rPr lang="en-GB" b="1" dirty="0" err="1" smtClean="0">
                <a:latin typeface="+mj-lt"/>
              </a:rPr>
              <a:t>Composées</a:t>
            </a:r>
            <a:r>
              <a:rPr lang="en-GB" b="1" dirty="0" smtClean="0">
                <a:latin typeface="+mj-lt"/>
              </a:rPr>
              <a:t> de</a:t>
            </a:r>
            <a:r>
              <a:rPr lang="hu-HU" b="1" dirty="0" smtClean="0">
                <a:latin typeface="+mj-lt"/>
              </a:rPr>
              <a:t>100 </a:t>
            </a:r>
            <a:r>
              <a:rPr lang="hu-HU" b="1" dirty="0" smtClean="0">
                <a:latin typeface="+mj-lt"/>
              </a:rPr>
              <a:t>organisations </a:t>
            </a:r>
            <a:r>
              <a:rPr lang="en-GB" b="1" dirty="0" smtClean="0">
                <a:latin typeface="+mj-lt"/>
              </a:rPr>
              <a:t>et</a:t>
            </a:r>
            <a:r>
              <a:rPr lang="hu-HU" b="1" dirty="0" smtClean="0">
                <a:latin typeface="+mj-lt"/>
              </a:rPr>
              <a:t> individ</a:t>
            </a:r>
            <a:r>
              <a:rPr lang="en-GB" b="1" dirty="0" smtClean="0">
                <a:latin typeface="+mj-lt"/>
              </a:rPr>
              <a:t>u</a:t>
            </a:r>
            <a:r>
              <a:rPr lang="hu-HU" b="1" dirty="0" smtClean="0">
                <a:latin typeface="+mj-lt"/>
              </a:rPr>
              <a:t>s </a:t>
            </a:r>
            <a:r>
              <a:rPr lang="hu-HU" b="1" dirty="0" smtClean="0">
                <a:latin typeface="+mj-lt"/>
              </a:rPr>
              <a:t>+ </a:t>
            </a:r>
            <a:r>
              <a:rPr lang="en-GB" b="1" dirty="0" smtClean="0">
                <a:latin typeface="+mj-lt"/>
              </a:rPr>
              <a:t>un </a:t>
            </a:r>
            <a:r>
              <a:rPr lang="en-GB" b="1" dirty="0" err="1" smtClean="0">
                <a:latin typeface="+mj-lt"/>
              </a:rPr>
              <a:t>réseaux</a:t>
            </a:r>
            <a:r>
              <a:rPr lang="en-GB" b="1" dirty="0" smtClean="0">
                <a:latin typeface="+mj-lt"/>
              </a:rPr>
              <a:t> plus large de </a:t>
            </a:r>
            <a:r>
              <a:rPr lang="hu-HU" b="1" dirty="0" smtClean="0">
                <a:latin typeface="+mj-lt"/>
              </a:rPr>
              <a:t>250 </a:t>
            </a:r>
            <a:r>
              <a:rPr lang="hu-HU" b="1" dirty="0" smtClean="0">
                <a:latin typeface="+mj-lt"/>
              </a:rPr>
              <a:t>organisations 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39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Priorit</a:t>
            </a:r>
            <a:r>
              <a:rPr lang="en-GB" dirty="0" smtClean="0"/>
              <a:t>é</a:t>
            </a:r>
            <a:r>
              <a:rPr lang="hu-HU" dirty="0" smtClean="0"/>
              <a:t>s</a:t>
            </a:r>
            <a:r>
              <a:rPr lang="en-GB" dirty="0" smtClean="0"/>
              <a:t> au </a:t>
            </a:r>
            <a:r>
              <a:rPr lang="en-GB" dirty="0" err="1" smtClean="0"/>
              <a:t>cours</a:t>
            </a:r>
            <a:r>
              <a:rPr lang="en-GB" dirty="0" smtClean="0"/>
              <a:t> du second cycle d’examen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b="1" dirty="0" err="1" smtClean="0">
                <a:latin typeface="+mj-lt"/>
              </a:rPr>
              <a:t>Promouvoir</a:t>
            </a:r>
            <a:r>
              <a:rPr lang="en-US" b="1" dirty="0" smtClean="0">
                <a:latin typeface="+mj-lt"/>
              </a:rPr>
              <a:t> le droit </a:t>
            </a:r>
            <a:r>
              <a:rPr lang="en-US" b="1" dirty="0" err="1" smtClean="0">
                <a:latin typeface="+mj-lt"/>
              </a:rPr>
              <a:t>d’</a:t>
            </a:r>
            <a:r>
              <a:rPr lang="en-US" b="1" dirty="0" err="1" smtClean="0">
                <a:latin typeface="+mj-lt"/>
              </a:rPr>
              <a:t>accès</a:t>
            </a:r>
            <a:r>
              <a:rPr lang="en-US" b="1" dirty="0" smtClean="0">
                <a:latin typeface="+mj-lt"/>
              </a:rPr>
              <a:t> à </a:t>
            </a:r>
            <a:r>
              <a:rPr lang="en-US" b="1" dirty="0" err="1" smtClean="0">
                <a:latin typeface="+mj-lt"/>
              </a:rPr>
              <a:t>l’information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b="1" dirty="0" err="1" smtClean="0">
                <a:latin typeface="+mj-lt"/>
              </a:rPr>
              <a:t>Renforcer</a:t>
            </a:r>
            <a:r>
              <a:rPr lang="en-GB" b="1" dirty="0" smtClean="0">
                <a:latin typeface="+mj-lt"/>
              </a:rPr>
              <a:t> la CNUCC</a:t>
            </a:r>
            <a:endParaRPr lang="hu-HU" b="1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b="1" dirty="0" smtClean="0">
                <a:latin typeface="+mj-lt"/>
              </a:rPr>
              <a:t>Fa</a:t>
            </a:r>
            <a:r>
              <a:rPr lang="en-US" b="1" dirty="0" smtClean="0">
                <a:latin typeface="+mj-lt"/>
              </a:rPr>
              <a:t>ire </a:t>
            </a:r>
            <a:r>
              <a:rPr lang="en-US" b="1" dirty="0" err="1" smtClean="0">
                <a:latin typeface="+mj-lt"/>
              </a:rPr>
              <a:t>reconnaitre</a:t>
            </a:r>
            <a:r>
              <a:rPr lang="en-US" b="1" dirty="0" smtClean="0">
                <a:latin typeface="+mj-lt"/>
              </a:rPr>
              <a:t> la corruption </a:t>
            </a:r>
            <a:r>
              <a:rPr lang="en-US" b="1" dirty="0" err="1" smtClean="0">
                <a:latin typeface="+mj-lt"/>
              </a:rPr>
              <a:t>comme</a:t>
            </a:r>
            <a:r>
              <a:rPr lang="en-US" b="1" dirty="0" smtClean="0">
                <a:latin typeface="+mj-lt"/>
              </a:rPr>
              <a:t> un crime international</a:t>
            </a:r>
          </a:p>
          <a:p>
            <a:pPr>
              <a:lnSpc>
                <a:spcPct val="200000"/>
              </a:lnSpc>
            </a:pPr>
            <a:r>
              <a:rPr lang="en-US" b="1" dirty="0" err="1" smtClean="0">
                <a:latin typeface="+mj-lt"/>
              </a:rPr>
              <a:t>Garantir</a:t>
            </a:r>
            <a:r>
              <a:rPr lang="en-US" b="1" dirty="0" smtClean="0">
                <a:latin typeface="+mj-lt"/>
              </a:rPr>
              <a:t> que la corruption </a:t>
            </a:r>
            <a:r>
              <a:rPr lang="en-US" b="1" dirty="0" err="1" smtClean="0">
                <a:latin typeface="+mj-lt"/>
              </a:rPr>
              <a:t>soit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reconnue</a:t>
            </a:r>
            <a:r>
              <a:rPr lang="en-US" b="1" dirty="0" smtClean="0">
                <a:latin typeface="+mj-lt"/>
              </a:rPr>
              <a:t> et non </a:t>
            </a:r>
            <a:r>
              <a:rPr lang="en-US" b="1" dirty="0" err="1" smtClean="0">
                <a:latin typeface="+mj-lt"/>
              </a:rPr>
              <a:t>vue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comme</a:t>
            </a:r>
            <a:r>
              <a:rPr lang="en-US" b="1" dirty="0" smtClean="0">
                <a:latin typeface="+mj-lt"/>
              </a:rPr>
              <a:t> un crime sans </a:t>
            </a:r>
            <a:r>
              <a:rPr lang="en-US" b="1" dirty="0" err="1" smtClean="0">
                <a:latin typeface="+mj-lt"/>
              </a:rPr>
              <a:t>victime</a:t>
            </a:r>
            <a:r>
              <a:rPr lang="en-US" b="1" dirty="0" smtClean="0">
                <a:latin typeface="+mj-lt"/>
              </a:rPr>
              <a:t> 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2702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Priorities </a:t>
            </a:r>
            <a:r>
              <a:rPr lang="en-US" dirty="0" smtClean="0"/>
              <a:t>during the second review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18817" cy="435133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b="1" dirty="0" err="1" smtClean="0">
                <a:latin typeface="+mj-lt"/>
              </a:rPr>
              <a:t>Accroître</a:t>
            </a:r>
            <a:r>
              <a:rPr lang="en-US" b="1" dirty="0" smtClean="0">
                <a:latin typeface="+mj-lt"/>
              </a:rPr>
              <a:t> le </a:t>
            </a:r>
            <a:r>
              <a:rPr lang="en-US" b="1" dirty="0" err="1" smtClean="0">
                <a:latin typeface="+mj-lt"/>
              </a:rPr>
              <a:t>recouvrement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d’avoir</a:t>
            </a:r>
            <a:r>
              <a:rPr lang="en-US" b="1" dirty="0" smtClean="0">
                <a:latin typeface="+mj-lt"/>
              </a:rPr>
              <a:t> et la </a:t>
            </a:r>
            <a:r>
              <a:rPr lang="en-US" b="1" dirty="0" err="1" smtClean="0">
                <a:latin typeface="+mj-lt"/>
              </a:rPr>
              <a:t>responsabilité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dans</a:t>
            </a:r>
            <a:r>
              <a:rPr lang="en-US" b="1" dirty="0" smtClean="0">
                <a:latin typeface="+mj-lt"/>
              </a:rPr>
              <a:t> la restitution </a:t>
            </a:r>
            <a:r>
              <a:rPr lang="en-US" b="1" dirty="0" err="1" smtClean="0">
                <a:latin typeface="+mj-lt"/>
              </a:rPr>
              <a:t>d’avoirs</a:t>
            </a:r>
            <a:r>
              <a:rPr lang="en-US" b="1" dirty="0" smtClean="0">
                <a:latin typeface="+mj-lt"/>
              </a:rPr>
              <a:t>  </a:t>
            </a:r>
          </a:p>
          <a:p>
            <a:pPr>
              <a:lnSpc>
                <a:spcPct val="200000"/>
              </a:lnSpc>
            </a:pPr>
            <a:r>
              <a:rPr lang="en-US" b="1" dirty="0" err="1" smtClean="0">
                <a:latin typeface="+mj-lt"/>
              </a:rPr>
              <a:t>Promouvoir</a:t>
            </a:r>
            <a:r>
              <a:rPr lang="en-US" b="1" dirty="0" smtClean="0">
                <a:latin typeface="+mj-lt"/>
              </a:rPr>
              <a:t> les </a:t>
            </a:r>
            <a:r>
              <a:rPr lang="en-US" b="1" dirty="0" err="1" smtClean="0">
                <a:latin typeface="+mj-lt"/>
              </a:rPr>
              <a:t>bénéfices</a:t>
            </a:r>
            <a:r>
              <a:rPr lang="en-US" b="1" dirty="0" smtClean="0">
                <a:latin typeface="+mj-lt"/>
              </a:rPr>
              <a:t> de la transparence et de la lute </a:t>
            </a:r>
            <a:r>
              <a:rPr lang="en-US" b="1" dirty="0" err="1" smtClean="0">
                <a:latin typeface="+mj-lt"/>
              </a:rPr>
              <a:t>contre</a:t>
            </a:r>
            <a:r>
              <a:rPr lang="en-US" b="1" dirty="0" smtClean="0">
                <a:latin typeface="+mj-lt"/>
              </a:rPr>
              <a:t> le </a:t>
            </a:r>
            <a:r>
              <a:rPr lang="en-US" b="1" dirty="0" err="1" smtClean="0">
                <a:latin typeface="+mj-lt"/>
              </a:rPr>
              <a:t>blanchiment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d’a</a:t>
            </a:r>
            <a:r>
              <a:rPr lang="en-US" b="1" dirty="0" err="1" smtClean="0">
                <a:latin typeface="+mj-lt"/>
              </a:rPr>
              <a:t>rgent</a:t>
            </a:r>
            <a:r>
              <a:rPr lang="en-US" b="1" dirty="0" smtClean="0">
                <a:latin typeface="+mj-lt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b="1" dirty="0" err="1" smtClean="0">
                <a:latin typeface="+mj-lt"/>
              </a:rPr>
              <a:t>Protéger</a:t>
            </a:r>
            <a:r>
              <a:rPr lang="en-US" b="1" dirty="0" smtClean="0">
                <a:latin typeface="+mj-lt"/>
              </a:rPr>
              <a:t> et encourager les </a:t>
            </a:r>
            <a:r>
              <a:rPr lang="en-US" b="1" dirty="0" err="1" smtClean="0">
                <a:latin typeface="+mj-lt"/>
              </a:rPr>
              <a:t>lanceurs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d’alerte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65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Questions, </a:t>
            </a:r>
            <a:r>
              <a:rPr lang="hu-HU" dirty="0" smtClean="0"/>
              <a:t>comment</a:t>
            </a:r>
            <a:r>
              <a:rPr lang="en-GB" dirty="0" err="1" smtClean="0"/>
              <a:t>aire</a:t>
            </a:r>
            <a:r>
              <a:rPr lang="hu-HU" dirty="0" smtClean="0"/>
              <a:t>s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Timothy Adewale  </a:t>
            </a:r>
            <a:r>
              <a:rPr lang="hu-HU" dirty="0" smtClean="0">
                <a:hlinkClick r:id="rId2"/>
              </a:rPr>
              <a:t>timothyadewale@serap-nigeria.org</a:t>
            </a: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Ádám Földes    </a:t>
            </a:r>
            <a:r>
              <a:rPr lang="hu-HU" dirty="0" smtClean="0">
                <a:hlinkClick r:id="rId3"/>
              </a:rPr>
              <a:t>afoldes@transparency.org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Gillian Dell        </a:t>
            </a:r>
            <a:r>
              <a:rPr lang="hu-HU" dirty="0" smtClean="0">
                <a:hlinkClick r:id="rId4"/>
              </a:rPr>
              <a:t>gdell@transparency.org</a:t>
            </a:r>
            <a:r>
              <a:rPr lang="hu-HU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2753" y="612071"/>
            <a:ext cx="3885229" cy="114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QU’EST CE QUE LA                                    ?</vt:lpstr>
      <vt:lpstr>Les fondamentaux</vt:lpstr>
      <vt:lpstr>Priorités au cours du second cycle d’examen</vt:lpstr>
      <vt:lpstr>Priorities during the second review cycle</vt:lpstr>
      <vt:lpstr>PowerPoint Presentation</vt:lpstr>
    </vt:vector>
  </TitlesOfParts>
  <Company>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UNCAC Coalition?</dc:title>
  <dc:creator>Adam Foldes</dc:creator>
  <cp:lastModifiedBy>Malo Denouel</cp:lastModifiedBy>
  <cp:revision>12</cp:revision>
  <dcterms:created xsi:type="dcterms:W3CDTF">2018-05-08T11:18:56Z</dcterms:created>
  <dcterms:modified xsi:type="dcterms:W3CDTF">2018-05-21T13:10:38Z</dcterms:modified>
</cp:coreProperties>
</file>