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  <p:sldMasterId id="2147483827" r:id="rId6"/>
  </p:sldMasterIdLst>
  <p:notesMasterIdLst>
    <p:notesMasterId r:id="rId17"/>
  </p:notesMasterIdLst>
  <p:handoutMasterIdLst>
    <p:handoutMasterId r:id="rId18"/>
  </p:handoutMasterIdLst>
  <p:sldIdLst>
    <p:sldId id="438" r:id="rId7"/>
    <p:sldId id="463" r:id="rId8"/>
    <p:sldId id="459" r:id="rId9"/>
    <p:sldId id="445" r:id="rId10"/>
    <p:sldId id="446" r:id="rId11"/>
    <p:sldId id="464" r:id="rId12"/>
    <p:sldId id="453" r:id="rId13"/>
    <p:sldId id="454" r:id="rId14"/>
    <p:sldId id="466" r:id="rId15"/>
    <p:sldId id="448" r:id="rId16"/>
  </p:sldIdLst>
  <p:sldSz cx="9144000" cy="6858000" type="screen4x3"/>
  <p:notesSz cx="7086600" cy="942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300" kern="1200">
        <a:solidFill>
          <a:srgbClr val="FFFFFF"/>
        </a:solidFill>
        <a:latin typeface="Arial Unicode MS" pitchFamily="34" charset="-128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300" kern="1200">
        <a:solidFill>
          <a:srgbClr val="FFFFFF"/>
        </a:solidFill>
        <a:latin typeface="Arial Unicode MS" pitchFamily="34" charset="-128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300" kern="1200">
        <a:solidFill>
          <a:srgbClr val="FFFFFF"/>
        </a:solidFill>
        <a:latin typeface="Arial Unicode MS" pitchFamily="34" charset="-128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300" kern="1200">
        <a:solidFill>
          <a:srgbClr val="FFFFFF"/>
        </a:solidFill>
        <a:latin typeface="Arial Unicode MS" pitchFamily="34" charset="-128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300" kern="1200">
        <a:solidFill>
          <a:srgbClr val="FFFFFF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7300" kern="1200">
        <a:solidFill>
          <a:srgbClr val="FFFFFF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7300" kern="1200">
        <a:solidFill>
          <a:srgbClr val="FFFFFF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7300" kern="1200">
        <a:solidFill>
          <a:srgbClr val="FFFFFF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7300" kern="1200">
        <a:solidFill>
          <a:srgbClr val="FFFFFF"/>
        </a:solidFill>
        <a:latin typeface="Arial Unicode MS" pitchFamily="34" charset="-12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70" userDrawn="1">
          <p15:clr>
            <a:srgbClr val="A4A3A4"/>
          </p15:clr>
        </p15:guide>
        <p15:guide id="2" pos="223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1878"/>
    <a:srgbClr val="57C5AD"/>
    <a:srgbClr val="5DABC7"/>
    <a:srgbClr val="D0E7EF"/>
    <a:srgbClr val="CDBFD1"/>
    <a:srgbClr val="E7AE91"/>
    <a:srgbClr val="FFCC00"/>
    <a:srgbClr val="0FA6D7"/>
    <a:srgbClr val="FFFFFF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D0D155-EF54-4FCD-A15F-0632A6B585E1}" v="9" dt="2020-10-15T17:08:11.885"/>
    <p1510:client id="{DD644980-F750-4F35-BE2D-01E4AD2019CF}" v="3" dt="2020-10-16T10:41:43.9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66" autoAdjust="0"/>
    <p:restoredTop sz="94660"/>
  </p:normalViewPr>
  <p:slideViewPr>
    <p:cSldViewPr>
      <p:cViewPr varScale="1">
        <p:scale>
          <a:sx n="81" d="100"/>
          <a:sy n="81" d="100"/>
        </p:scale>
        <p:origin x="1320" y="67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438" y="-114"/>
      </p:cViewPr>
      <p:guideLst>
        <p:guide orient="horz" pos="2970"/>
        <p:guide pos="22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rico Bisogno" userId="714786a1-41ce-4f92-9fad-3e240855bbd2" providerId="ADAL" clId="{DD644980-F750-4F35-BE2D-01E4AD2019CF}"/>
    <pc:docChg chg="addSld delSld modSld sldOrd modNotesMaster modHandout">
      <pc:chgData name="Enrico Bisogno" userId="714786a1-41ce-4f92-9fad-3e240855bbd2" providerId="ADAL" clId="{DD644980-F750-4F35-BE2D-01E4AD2019CF}" dt="2020-10-16T10:46:58.267" v="60" actId="1036"/>
      <pc:docMkLst>
        <pc:docMk/>
      </pc:docMkLst>
      <pc:sldChg chg="ord">
        <pc:chgData name="Enrico Bisogno" userId="714786a1-41ce-4f92-9fad-3e240855bbd2" providerId="ADAL" clId="{DD644980-F750-4F35-BE2D-01E4AD2019CF}" dt="2020-10-16T10:38:27.830" v="1"/>
        <pc:sldMkLst>
          <pc:docMk/>
          <pc:sldMk cId="3517656229" sldId="454"/>
        </pc:sldMkLst>
      </pc:sldChg>
      <pc:sldChg chg="del">
        <pc:chgData name="Enrico Bisogno" userId="714786a1-41ce-4f92-9fad-3e240855bbd2" providerId="ADAL" clId="{DD644980-F750-4F35-BE2D-01E4AD2019CF}" dt="2020-10-16T10:42:58.824" v="3" actId="2696"/>
        <pc:sldMkLst>
          <pc:docMk/>
          <pc:sldMk cId="3142724435" sldId="465"/>
        </pc:sldMkLst>
      </pc:sldChg>
      <pc:sldChg chg="modSp add">
        <pc:chgData name="Enrico Bisogno" userId="714786a1-41ce-4f92-9fad-3e240855bbd2" providerId="ADAL" clId="{DD644980-F750-4F35-BE2D-01E4AD2019CF}" dt="2020-10-16T10:46:58.267" v="60" actId="1036"/>
        <pc:sldMkLst>
          <pc:docMk/>
          <pc:sldMk cId="842258604" sldId="466"/>
        </pc:sldMkLst>
        <pc:spChg chg="mod">
          <ac:chgData name="Enrico Bisogno" userId="714786a1-41ce-4f92-9fad-3e240855bbd2" providerId="ADAL" clId="{DD644980-F750-4F35-BE2D-01E4AD2019CF}" dt="2020-10-16T10:45:29.630" v="34" actId="114"/>
          <ac:spMkLst>
            <pc:docMk/>
            <pc:sldMk cId="842258604" sldId="466"/>
            <ac:spMk id="4" creationId="{00000000-0000-0000-0000-000000000000}"/>
          </ac:spMkLst>
        </pc:spChg>
        <pc:picChg chg="mod">
          <ac:chgData name="Enrico Bisogno" userId="714786a1-41ce-4f92-9fad-3e240855bbd2" providerId="ADAL" clId="{DD644980-F750-4F35-BE2D-01E4AD2019CF}" dt="2020-10-16T10:44:58.770" v="10" actId="1036"/>
          <ac:picMkLst>
            <pc:docMk/>
            <pc:sldMk cId="842258604" sldId="466"/>
            <ac:picMk id="7" creationId="{0549E522-1ECB-456B-8F20-E42D96EFF943}"/>
          </ac:picMkLst>
        </pc:picChg>
        <pc:picChg chg="mod">
          <ac:chgData name="Enrico Bisogno" userId="714786a1-41ce-4f92-9fad-3e240855bbd2" providerId="ADAL" clId="{DD644980-F750-4F35-BE2D-01E4AD2019CF}" dt="2020-10-16T10:46:44" v="42" actId="1035"/>
          <ac:picMkLst>
            <pc:docMk/>
            <pc:sldMk cId="842258604" sldId="466"/>
            <ac:picMk id="8" creationId="{652C21B0-9385-4409-9716-9D8D6592D46F}"/>
          </ac:picMkLst>
        </pc:picChg>
        <pc:picChg chg="mod">
          <ac:chgData name="Enrico Bisogno" userId="714786a1-41ce-4f92-9fad-3e240855bbd2" providerId="ADAL" clId="{DD644980-F750-4F35-BE2D-01E4AD2019CF}" dt="2020-10-16T10:46:50.407" v="48" actId="1036"/>
          <ac:picMkLst>
            <pc:docMk/>
            <pc:sldMk cId="842258604" sldId="466"/>
            <ac:picMk id="11" creationId="{07867E12-E2B1-4020-BCB4-FD7BBBE94AE7}"/>
          </ac:picMkLst>
        </pc:picChg>
        <pc:picChg chg="mod">
          <ac:chgData name="Enrico Bisogno" userId="714786a1-41ce-4f92-9fad-3e240855bbd2" providerId="ADAL" clId="{DD644980-F750-4F35-BE2D-01E4AD2019CF}" dt="2020-10-16T10:46:54.575" v="54" actId="1036"/>
          <ac:picMkLst>
            <pc:docMk/>
            <pc:sldMk cId="842258604" sldId="466"/>
            <ac:picMk id="12" creationId="{F11B6AEB-A74B-418C-910F-93BAB4C0F286}"/>
          </ac:picMkLst>
        </pc:picChg>
        <pc:picChg chg="mod">
          <ac:chgData name="Enrico Bisogno" userId="714786a1-41ce-4f92-9fad-3e240855bbd2" providerId="ADAL" clId="{DD644980-F750-4F35-BE2D-01E4AD2019CF}" dt="2020-10-16T10:46:58.267" v="60" actId="1036"/>
          <ac:picMkLst>
            <pc:docMk/>
            <pc:sldMk cId="842258604" sldId="466"/>
            <ac:picMk id="13" creationId="{BDE4B551-A742-4369-B2D0-0D46E5C5832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70303" cy="47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37" tIns="47518" rIns="95037" bIns="47518" numCol="1" anchor="t" anchorCtr="0" compatLnSpc="1">
            <a:prstTxWarp prst="textNoShape">
              <a:avLst/>
            </a:prstTxWarp>
          </a:bodyPr>
          <a:lstStyle>
            <a:lvl1pPr defTabSz="95048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299" y="2"/>
            <a:ext cx="3070302" cy="47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37" tIns="47518" rIns="95037" bIns="47518" numCol="1" anchor="t" anchorCtr="0" compatLnSpc="1">
            <a:prstTxWarp prst="textNoShape">
              <a:avLst/>
            </a:prstTxWarp>
          </a:bodyPr>
          <a:lstStyle>
            <a:lvl1pPr algn="r" defTabSz="95048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55845"/>
            <a:ext cx="3070303" cy="472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37" tIns="47518" rIns="95037" bIns="47518" numCol="1" anchor="b" anchorCtr="0" compatLnSpc="1">
            <a:prstTxWarp prst="textNoShape">
              <a:avLst/>
            </a:prstTxWarp>
          </a:bodyPr>
          <a:lstStyle>
            <a:lvl1pPr defTabSz="95048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299" y="8955845"/>
            <a:ext cx="3070302" cy="472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37" tIns="47518" rIns="95037" bIns="47518" numCol="1" anchor="b" anchorCtr="0" compatLnSpc="1">
            <a:prstTxWarp prst="textNoShape">
              <a:avLst/>
            </a:prstTxWarp>
          </a:bodyPr>
          <a:lstStyle>
            <a:lvl1pPr algn="r" defTabSz="95048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EFC5B61-30B2-4507-BB61-D90C3019A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2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575" cy="43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285" y="0"/>
            <a:ext cx="3048575" cy="43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6663" y="730250"/>
            <a:ext cx="4665662" cy="3498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708" y="4446789"/>
            <a:ext cx="5214667" cy="4300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6475"/>
            <a:ext cx="3048575" cy="43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285" y="8966475"/>
            <a:ext cx="3048575" cy="43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5" tIns="45853" rIns="91705" bIns="4585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BCCE129-6527-4B57-A9C1-CEA82AADC5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628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CCE129-6527-4B57-A9C1-CEA82AADC537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114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CCE129-6527-4B57-A9C1-CEA82AADC537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182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CCE129-6527-4B57-A9C1-CEA82AADC537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581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CCE129-6527-4B57-A9C1-CEA82AADC537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7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CCE129-6527-4B57-A9C1-CEA82AADC537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412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CCE129-6527-4B57-A9C1-CEA82AADC537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183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8"/>
          <p:cNvSpPr>
            <a:spLocks noChangeArrowheads="1"/>
          </p:cNvSpPr>
          <p:nvPr userDrawn="1"/>
        </p:nvSpPr>
        <p:spPr bwMode="auto">
          <a:xfrm>
            <a:off x="0" y="0"/>
            <a:ext cx="9144000" cy="31099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1113" descr="UNODC_logo_E_unblue_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268413"/>
            <a:ext cx="7489825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Rectangle 1031"/>
          <p:cNvSpPr>
            <a:spLocks noGrp="1" noChangeArrowheads="1"/>
          </p:cNvSpPr>
          <p:nvPr>
            <p:ph type="ctrTitle" sz="quarter"/>
          </p:nvPr>
        </p:nvSpPr>
        <p:spPr>
          <a:xfrm>
            <a:off x="2525713" y="3429000"/>
            <a:ext cx="5791200" cy="549275"/>
          </a:xfrm>
        </p:spPr>
        <p:txBody>
          <a:bodyPr anchor="t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324600" y="61722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99392"/>
            <a:ext cx="1456060" cy="870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99392"/>
            <a:ext cx="1456060" cy="870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CFC03-EE9D-4003-8825-A8986AB57F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27BF6-068C-4F68-9FF9-65A7FDCED5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CACF1-D1FF-442B-B660-2014E21627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AB088-217E-4B32-A73C-29ED48FE8A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F2AC8-7CC3-4A5D-910D-ACF8155B94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39EDF-9CFD-4548-9089-ADAA75BC59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3CC3E-1BB8-4ACC-9CFA-DA8D9D8BBC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B521D-6B53-4679-874F-6955CD2A57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99392"/>
            <a:ext cx="1456060" cy="870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8458200" y="6597352"/>
            <a:ext cx="57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4853A15-5A91-49E9-A15E-6A1079D01B28}" type="slidenum">
              <a:rPr lang="en-GB" sz="1000" smtClean="0"/>
              <a:t>‹#›</a:t>
            </a:fld>
            <a:endParaRPr lang="en-GB" sz="1000" dirty="0"/>
          </a:p>
        </p:txBody>
      </p:sp>
    </p:spTree>
  </p:cSld>
  <p:clrMapOvr>
    <a:masterClrMapping/>
  </p:clrMapOvr>
  <p:transition>
    <p:cut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62C9A-0B38-4765-BAC6-73BF4404E3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760F6-8356-4E7E-AE2D-E675D6EEB9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2337E-0F47-4B8D-B440-80D535C078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646626"/>
      </p:ext>
    </p:extLst>
  </p:cSld>
  <p:clrMapOvr>
    <a:masterClrMapping/>
  </p:clrMapOvr>
  <p:transition>
    <p:cut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430212"/>
      </p:ext>
    </p:extLst>
  </p:cSld>
  <p:clrMapOvr>
    <a:masterClrMapping/>
  </p:clrMapOvr>
  <p:transition>
    <p:cut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7004531"/>
      </p:ext>
    </p:extLst>
  </p:cSld>
  <p:clrMapOvr>
    <a:masterClrMapping/>
  </p:clrMapOvr>
  <p:transition>
    <p:cut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476977"/>
      </p:ext>
    </p:extLst>
  </p:cSld>
  <p:clrMapOvr>
    <a:masterClrMapping/>
  </p:clrMapOvr>
  <p:transition>
    <p:cut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857153"/>
      </p:ext>
    </p:extLst>
  </p:cSld>
  <p:clrMapOvr>
    <a:masterClrMapping/>
  </p:clrMapOvr>
  <p:transition>
    <p:cut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912933"/>
      </p:ext>
    </p:extLst>
  </p:cSld>
  <p:clrMapOvr>
    <a:masterClrMapping/>
  </p:clrMapOvr>
  <p:transition>
    <p:cut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415290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cut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367764"/>
      </p:ext>
    </p:extLst>
  </p:cSld>
  <p:clrMapOvr>
    <a:masterClrMapping/>
  </p:clrMapOvr>
  <p:transition>
    <p:cut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4944021"/>
      </p:ext>
    </p:extLst>
  </p:cSld>
  <p:clrMapOvr>
    <a:masterClrMapping/>
  </p:clrMapOvr>
  <p:transition>
    <p:cut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728523"/>
      </p:ext>
    </p:extLst>
  </p:cSld>
  <p:clrMapOvr>
    <a:masterClrMapping/>
  </p:clrMapOvr>
  <p:transition>
    <p:cut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110750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99392"/>
            <a:ext cx="1456060" cy="870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99392"/>
            <a:ext cx="1456060" cy="870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99392"/>
            <a:ext cx="1456060" cy="870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A6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0" y="-171450"/>
            <a:ext cx="9144000" cy="898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27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9" name="Picture 74" descr="UNODC_logo_E_unblue_3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79388" y="17463"/>
            <a:ext cx="3241675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ransition>
    <p:cut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FA6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D0F89D7-BBA7-4594-91C8-52D15A7B5E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FA6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-171450"/>
            <a:ext cx="9144000" cy="898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latin typeface="Arial Unicode MS" pitchFamily="34" charset="-128"/>
              <a:cs typeface="+mn-cs"/>
            </a:endParaRPr>
          </a:p>
        </p:txBody>
      </p:sp>
      <p:pic>
        <p:nvPicPr>
          <p:cNvPr id="25603" name="Picture 74" descr="UNODC_logo_E_unblue_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9388" y="17463"/>
            <a:ext cx="3241675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5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493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ransition>
    <p:cut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svg"/><Relationship Id="rId10" Type="http://schemas.openxmlformats.org/officeDocument/2006/relationships/image" Target="../media/image16.sv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0"/>
          <p:cNvSpPr>
            <a:spLocks noChangeArrowheads="1"/>
          </p:cNvSpPr>
          <p:nvPr/>
        </p:nvSpPr>
        <p:spPr bwMode="auto">
          <a:xfrm>
            <a:off x="6324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b="1">
              <a:latin typeface="Arial Narrow" pitchFamily="34" charset="0"/>
            </a:endParaRPr>
          </a:p>
        </p:txBody>
      </p:sp>
      <p:sp>
        <p:nvSpPr>
          <p:cNvPr id="4" name="Rectangle 41"/>
          <p:cNvSpPr txBox="1">
            <a:spLocks noChangeArrowheads="1"/>
          </p:cNvSpPr>
          <p:nvPr/>
        </p:nvSpPr>
        <p:spPr bwMode="auto">
          <a:xfrm>
            <a:off x="2137004" y="5405264"/>
            <a:ext cx="590465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FF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FF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FF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en-GB" sz="1800" b="1" kern="0" dirty="0">
                <a:latin typeface="Calibri" pitchFamily="34" charset="0"/>
              </a:rPr>
              <a:t>Enrico Bisogno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GB" sz="1800" kern="0" dirty="0">
                <a:latin typeface="Calibri" pitchFamily="34" charset="0"/>
              </a:rPr>
              <a:t>Chief, Data Development and Dissemination Section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GB" sz="1800" kern="0" dirty="0">
                <a:latin typeface="Calibri" pitchFamily="34" charset="0"/>
              </a:rPr>
              <a:t>UNODC </a:t>
            </a: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 bwMode="auto">
          <a:xfrm>
            <a:off x="2217068" y="3637342"/>
            <a:ext cx="601253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FF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FF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FF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FF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FF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FF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FF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FFFFFF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sz="2400" kern="0" dirty="0">
                <a:latin typeface="Calibri" pitchFamily="34" charset="0"/>
              </a:rPr>
              <a:t>UNCTAD-UNODC</a:t>
            </a:r>
          </a:p>
          <a:p>
            <a:pPr algn="ctr"/>
            <a:r>
              <a:rPr lang="en-US" sz="2400" kern="0" dirty="0">
                <a:latin typeface="Calibri" pitchFamily="34" charset="0"/>
              </a:rPr>
              <a:t>Conceptual framework for the statistical measurement of Illicit Financial Flows</a:t>
            </a:r>
          </a:p>
          <a:p>
            <a:pPr algn="ctr"/>
            <a:endParaRPr lang="en-US" sz="2400" b="0" kern="0" dirty="0">
              <a:latin typeface="Calibri" pitchFamily="34" charset="0"/>
            </a:endParaRPr>
          </a:p>
        </p:txBody>
      </p:sp>
      <p:pic>
        <p:nvPicPr>
          <p:cNvPr id="7" name="Picture 6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BD5EB0D4-7DD4-4D01-9EDA-0D6EE4EE9E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607295"/>
            <a:ext cx="1944216" cy="27498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65152048"/>
      </p:ext>
    </p:extLst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2656" y="989856"/>
            <a:ext cx="8278688" cy="1143000"/>
          </a:xfrm>
        </p:spPr>
        <p:txBody>
          <a:bodyPr/>
          <a:lstStyle/>
          <a:p>
            <a:pPr algn="ctr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Statistical Framework </a:t>
            </a: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for Measuring IFFs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66288" y="2092288"/>
            <a:ext cx="8387816" cy="5760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2500" b="1" dirty="0">
                <a:latin typeface="Calibri" panose="020F0502020204030204" pitchFamily="34" charset="0"/>
                <a:cs typeface="Calibri" panose="020F0502020204030204" pitchFamily="34" charset="0"/>
              </a:rPr>
              <a:t>Key features: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78092" y="2683820"/>
            <a:ext cx="8387816" cy="3769516"/>
          </a:xfrm>
          <a:prstGeom prst="rect">
            <a:avLst/>
          </a:prstGeom>
          <a:solidFill>
            <a:srgbClr val="CDBF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Country-Level: </a:t>
            </a:r>
            <a:r>
              <a:rPr lang="en-GB" sz="28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Allows to measure IFFs at the level of countries (in line with SDG indicator framework)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Disaggregated: </a:t>
            </a:r>
            <a:r>
              <a:rPr lang="en-GB" sz="28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separate estimates for each IFF type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Comprehensive: </a:t>
            </a:r>
            <a:r>
              <a:rPr lang="en-GB" sz="28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Encompasses main types of illicit activities that cause IFFs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Compatible: </a:t>
            </a:r>
            <a:r>
              <a:rPr lang="en-GB" sz="28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Aligned to established concepts and standards from economics and accounting</a:t>
            </a:r>
          </a:p>
        </p:txBody>
      </p:sp>
    </p:spTree>
    <p:extLst>
      <p:ext uri="{BB962C8B-B14F-4D97-AF65-F5344CB8AC3E}">
        <p14:creationId xmlns:p14="http://schemas.microsoft.com/office/powerpoint/2010/main" val="1301820236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1560" y="953172"/>
            <a:ext cx="8278688" cy="926976"/>
          </a:xfrm>
        </p:spPr>
        <p:txBody>
          <a:bodyPr/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IFFs at the crossroad of multiple policy agendas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468B3A-949E-4923-A797-46B79F19FC03}"/>
              </a:ext>
            </a:extLst>
          </p:cNvPr>
          <p:cNvSpPr txBox="1"/>
          <p:nvPr/>
        </p:nvSpPr>
        <p:spPr>
          <a:xfrm flipH="1">
            <a:off x="1538104" y="5282044"/>
            <a:ext cx="2036230" cy="523220"/>
          </a:xfrm>
          <a:prstGeom prst="rect">
            <a:avLst/>
          </a:prstGeom>
          <a:solidFill>
            <a:srgbClr val="8B18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Vehicle to finance terrorism</a:t>
            </a:r>
            <a:endParaRPr lang="en-GB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3B0AAC-2576-4DA6-A9E7-9608C098A846}"/>
              </a:ext>
            </a:extLst>
          </p:cNvPr>
          <p:cNvSpPr txBox="1"/>
          <p:nvPr/>
        </p:nvSpPr>
        <p:spPr>
          <a:xfrm flipH="1">
            <a:off x="1538104" y="3120514"/>
            <a:ext cx="2009810" cy="738664"/>
          </a:xfrm>
          <a:prstGeom prst="rect">
            <a:avLst/>
          </a:prstGeom>
          <a:solidFill>
            <a:srgbClr val="8B18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Instrument for committing/facilitating corruption</a:t>
            </a:r>
            <a:endParaRPr lang="en-GB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5109CE-07F2-43B5-87D9-BDEC2CF81B3B}"/>
              </a:ext>
            </a:extLst>
          </p:cNvPr>
          <p:cNvSpPr txBox="1"/>
          <p:nvPr/>
        </p:nvSpPr>
        <p:spPr>
          <a:xfrm flipH="1">
            <a:off x="1547664" y="4201279"/>
            <a:ext cx="2009810" cy="738664"/>
          </a:xfrm>
          <a:prstGeom prst="rect">
            <a:avLst/>
          </a:prstGeom>
          <a:solidFill>
            <a:srgbClr val="8B18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Vehicle to foster illegal markets or invest related proceeds</a:t>
            </a:r>
            <a:endParaRPr lang="en-GB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7EE90B-DF12-43E2-91DD-CB879D9D5811}"/>
              </a:ext>
            </a:extLst>
          </p:cNvPr>
          <p:cNvSpPr txBox="1"/>
          <p:nvPr/>
        </p:nvSpPr>
        <p:spPr>
          <a:xfrm flipH="1">
            <a:off x="1547664" y="2255193"/>
            <a:ext cx="2009810" cy="523220"/>
          </a:xfrm>
          <a:prstGeom prst="rect">
            <a:avLst/>
          </a:prstGeom>
          <a:solidFill>
            <a:srgbClr val="8B18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Instrument for tax evasion or avoidance</a:t>
            </a:r>
            <a:endParaRPr lang="en-GB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C4CF7B-5C49-4A5B-A428-7A7EC21221BA}"/>
              </a:ext>
            </a:extLst>
          </p:cNvPr>
          <p:cNvSpPr txBox="1"/>
          <p:nvPr/>
        </p:nvSpPr>
        <p:spPr>
          <a:xfrm flipH="1">
            <a:off x="5364088" y="2255193"/>
            <a:ext cx="1800200" cy="523220"/>
          </a:xfrm>
          <a:prstGeom prst="rect">
            <a:avLst/>
          </a:prstGeom>
          <a:solidFill>
            <a:srgbClr val="CDBFD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loss of public resources</a:t>
            </a:r>
            <a:endParaRPr lang="en-GB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D17EAA-A7DF-44D8-BDBC-0A3F3075F22B}"/>
              </a:ext>
            </a:extLst>
          </p:cNvPr>
          <p:cNvSpPr txBox="1"/>
          <p:nvPr/>
        </p:nvSpPr>
        <p:spPr>
          <a:xfrm flipH="1">
            <a:off x="5364088" y="3124748"/>
            <a:ext cx="1800200" cy="738664"/>
          </a:xfrm>
          <a:prstGeom prst="rect">
            <a:avLst/>
          </a:prstGeom>
          <a:solidFill>
            <a:srgbClr val="CDBFD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rule </a:t>
            </a:r>
            <a:br>
              <a:rPr lang="en-GB" sz="14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4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law erosion</a:t>
            </a:r>
          </a:p>
          <a:p>
            <a:pPr algn="ctr"/>
            <a:endParaRPr lang="en-GB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8338E5-68AC-4C02-A961-7D2874C0811F}"/>
              </a:ext>
            </a:extLst>
          </p:cNvPr>
          <p:cNvSpPr txBox="1"/>
          <p:nvPr/>
        </p:nvSpPr>
        <p:spPr>
          <a:xfrm flipH="1">
            <a:off x="5364088" y="4205995"/>
            <a:ext cx="1800200" cy="738664"/>
          </a:xfrm>
          <a:prstGeom prst="rect">
            <a:avLst/>
          </a:prstGeom>
          <a:solidFill>
            <a:srgbClr val="CDBFD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weakening of justice system and rule of law</a:t>
            </a:r>
            <a:endParaRPr lang="en-GB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9AF29F-7CC4-4A65-949C-7808A58EFFE8}"/>
              </a:ext>
            </a:extLst>
          </p:cNvPr>
          <p:cNvSpPr txBox="1"/>
          <p:nvPr/>
        </p:nvSpPr>
        <p:spPr>
          <a:xfrm flipH="1">
            <a:off x="5364088" y="5269153"/>
            <a:ext cx="1800200" cy="523220"/>
          </a:xfrm>
          <a:prstGeom prst="rect">
            <a:avLst/>
          </a:prstGeom>
          <a:solidFill>
            <a:srgbClr val="CDBFD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threat to state security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02D71BE-81DD-4A12-A74D-67EEE53D2858}"/>
              </a:ext>
            </a:extLst>
          </p:cNvPr>
          <p:cNvCxnSpPr>
            <a:endCxn id="10" idx="3"/>
          </p:cNvCxnSpPr>
          <p:nvPr/>
        </p:nvCxnSpPr>
        <p:spPr bwMode="auto">
          <a:xfrm flipV="1">
            <a:off x="3574334" y="2516803"/>
            <a:ext cx="1789754" cy="160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41077FA-AE2E-4EEA-925B-02794133FCA3}"/>
              </a:ext>
            </a:extLst>
          </p:cNvPr>
          <p:cNvCxnSpPr>
            <a:stCxn id="7" idx="1"/>
            <a:endCxn id="11" idx="3"/>
          </p:cNvCxnSpPr>
          <p:nvPr/>
        </p:nvCxnSpPr>
        <p:spPr bwMode="auto">
          <a:xfrm>
            <a:off x="3547914" y="3489846"/>
            <a:ext cx="1816174" cy="42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2769833-5E78-4844-9DF0-F8F329C68B04}"/>
              </a:ext>
            </a:extLst>
          </p:cNvPr>
          <p:cNvCxnSpPr>
            <a:stCxn id="8" idx="1"/>
            <a:endCxn id="12" idx="3"/>
          </p:cNvCxnSpPr>
          <p:nvPr/>
        </p:nvCxnSpPr>
        <p:spPr bwMode="auto">
          <a:xfrm>
            <a:off x="3557474" y="4570611"/>
            <a:ext cx="1806614" cy="47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4D8E993-EE6E-491F-AEEF-9EE8BB79A7BB}"/>
              </a:ext>
            </a:extLst>
          </p:cNvPr>
          <p:cNvCxnSpPr>
            <a:stCxn id="2" idx="1"/>
            <a:endCxn id="13" idx="3"/>
          </p:cNvCxnSpPr>
          <p:nvPr/>
        </p:nvCxnSpPr>
        <p:spPr bwMode="auto">
          <a:xfrm flipV="1">
            <a:off x="3574334" y="5530763"/>
            <a:ext cx="1789754" cy="128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66110255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2656" y="764704"/>
            <a:ext cx="8278688" cy="926976"/>
          </a:xfrm>
        </p:spPr>
        <p:txBody>
          <a:bodyPr/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The framework:  2030 Agenda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66288" y="2092288"/>
            <a:ext cx="8387816" cy="5760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sz="2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785044" y="2060848"/>
            <a:ext cx="6980863" cy="4464496"/>
          </a:xfrm>
          <a:prstGeom prst="rect">
            <a:avLst/>
          </a:prstGeom>
          <a:solidFill>
            <a:srgbClr val="D0E7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20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Goal 16 – Promote peaceful and inclusive societies for sustainable development, provide access to justice for all and build effective, accountable and inclusive institutions at all levels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Target 16.4</a:t>
            </a:r>
            <a:r>
              <a:rPr lang="en-GB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By 2030, significantly reduce illicit financial and arms flows, strengthen the recovery and return of stolen assets and combat all forms of organized crime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Indicator 16.4.1: </a:t>
            </a:r>
            <a:r>
              <a:rPr lang="en-GB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value of </a:t>
            </a:r>
            <a:r>
              <a:rPr lang="en-GB" sz="2000" u="sng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inward</a:t>
            </a:r>
            <a:r>
              <a:rPr lang="en-GB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sz="2000" u="sng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outward</a:t>
            </a:r>
            <a:r>
              <a:rPr lang="en-GB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illicit financial flows (in current US Dollars)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UNODC and UNCTAD, as co-custodians of indicator 16.4.1, are mandated to develop the statistical methodology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52334CB9-0E8E-403D-99F4-2FEFCA4368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1520" y="1052736"/>
            <a:ext cx="153352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540624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F8A09DE-E71D-4272-A33D-A13F25674862}"/>
              </a:ext>
            </a:extLst>
          </p:cNvPr>
          <p:cNvCxnSpPr>
            <a:stCxn id="5" idx="2"/>
            <a:endCxn id="8" idx="0"/>
          </p:cNvCxnSpPr>
          <p:nvPr/>
        </p:nvCxnSpPr>
        <p:spPr bwMode="auto">
          <a:xfrm>
            <a:off x="4608004" y="4221088"/>
            <a:ext cx="0" cy="100925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1B365B2B-C01C-458F-A14E-134BD8642CF5}"/>
              </a:ext>
            </a:extLst>
          </p:cNvPr>
          <p:cNvCxnSpPr>
            <a:stCxn id="5" idx="2"/>
            <a:endCxn id="9" idx="0"/>
          </p:cNvCxnSpPr>
          <p:nvPr/>
        </p:nvCxnSpPr>
        <p:spPr bwMode="auto">
          <a:xfrm rot="16200000" flipH="1">
            <a:off x="5566041" y="3263051"/>
            <a:ext cx="928242" cy="2844316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1FCB2582-392E-47AD-8518-5FAB4722B4F0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 bwMode="auto">
          <a:xfrm rot="5400000">
            <a:off x="2681790" y="3302986"/>
            <a:ext cx="1008112" cy="2844316"/>
          </a:xfrm>
          <a:prstGeom prst="bentConnector3">
            <a:avLst/>
          </a:prstGeom>
          <a:solidFill>
            <a:schemeClr val="accent1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652" y="836712"/>
            <a:ext cx="8350696" cy="782960"/>
          </a:xfrm>
        </p:spPr>
        <p:txBody>
          <a:bodyPr/>
          <a:lstStyle/>
          <a:p>
            <a:pPr algn="ctr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IFFs for statistical purposes 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403648" y="1844824"/>
            <a:ext cx="6408712" cy="2376264"/>
          </a:xfrm>
          <a:prstGeom prst="rect">
            <a:avLst/>
          </a:prstGeom>
          <a:solidFill>
            <a:srgbClr val="8B18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Monetary measure of: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International transfers of illicitly earned capital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(Originally) legal capital transferred internationally for illicit purposes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(Originally) legal capital transferred illicitly</a:t>
            </a:r>
            <a:endParaRPr kumimoji="0" lang="en-GB" sz="20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3568" y="5229200"/>
            <a:ext cx="2160240" cy="1116124"/>
          </a:xfrm>
          <a:prstGeom prst="rect">
            <a:avLst/>
          </a:prstGeom>
          <a:solidFill>
            <a:srgbClr val="CDBF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400" b="1" dirty="0">
                <a:solidFill>
                  <a:srgbClr val="8B1878"/>
                </a:solidFill>
              </a:rPr>
              <a:t>Illicit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527884" y="5230343"/>
            <a:ext cx="2160240" cy="1116124"/>
          </a:xfrm>
          <a:prstGeom prst="rect">
            <a:avLst/>
          </a:prstGeom>
          <a:solidFill>
            <a:srgbClr val="CDBF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000" b="1" dirty="0">
                <a:solidFill>
                  <a:srgbClr val="8B1878"/>
                </a:solidFill>
              </a:rPr>
              <a:t>Cross-Border</a:t>
            </a:r>
          </a:p>
          <a:p>
            <a:pPr algn="ctr"/>
            <a:r>
              <a:rPr lang="en-GB" sz="1700" b="1" dirty="0"/>
              <a:t>not domestic</a:t>
            </a:r>
            <a:endParaRPr kumimoji="0" lang="en-GB" sz="17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372200" y="5149330"/>
            <a:ext cx="2160240" cy="1116124"/>
          </a:xfrm>
          <a:prstGeom prst="rect">
            <a:avLst/>
          </a:prstGeom>
          <a:solidFill>
            <a:srgbClr val="CDBF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1" dirty="0">
                <a:solidFill>
                  <a:srgbClr val="8B1878"/>
                </a:solidFill>
              </a:rPr>
              <a:t>Flows</a:t>
            </a:r>
          </a:p>
          <a:p>
            <a:pPr algn="ctr"/>
            <a:r>
              <a:rPr lang="en-GB" sz="1700" b="1" dirty="0"/>
              <a:t>no stocks</a:t>
            </a:r>
          </a:p>
          <a:p>
            <a:pPr algn="ctr"/>
            <a:r>
              <a:rPr lang="en-GB" sz="1700" b="1" dirty="0"/>
              <a:t>no net flows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419872" y="4493729"/>
            <a:ext cx="2190696" cy="360040"/>
          </a:xfrm>
          <a:prstGeom prst="rect">
            <a:avLst/>
          </a:prstGeom>
          <a:solidFill>
            <a:srgbClr val="0FA6D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Core Elements:</a:t>
            </a:r>
          </a:p>
        </p:txBody>
      </p:sp>
    </p:spTree>
    <p:extLst>
      <p:ext uri="{BB962C8B-B14F-4D97-AF65-F5344CB8AC3E}">
        <p14:creationId xmlns:p14="http://schemas.microsoft.com/office/powerpoint/2010/main" val="2436329190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56" y="845840"/>
            <a:ext cx="8278688" cy="1143000"/>
          </a:xfrm>
        </p:spPr>
        <p:txBody>
          <a:bodyPr/>
          <a:lstStyle/>
          <a:p>
            <a:pPr algn="ctr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Distinguishing four types of IFFs</a:t>
            </a:r>
          </a:p>
        </p:txBody>
      </p:sp>
      <p:pic>
        <p:nvPicPr>
          <p:cNvPr id="20" name="Picture 19" descr="Diagram, timeline&#10;&#10;Description automatically generated">
            <a:extLst>
              <a:ext uri="{FF2B5EF4-FFF2-40B4-BE49-F238E27FC236}">
                <a16:creationId xmlns:a16="http://schemas.microsoft.com/office/drawing/2014/main" id="{836F5E55-CD61-4D17-A751-B713EDA1F86B}"/>
              </a:ext>
            </a:extLst>
          </p:cNvPr>
          <p:cNvPicPr/>
          <p:nvPr/>
        </p:nvPicPr>
        <p:blipFill rotWithShape="1">
          <a:blip r:embed="rId2"/>
          <a:srcRect t="2735" b="563"/>
          <a:stretch/>
        </p:blipFill>
        <p:spPr bwMode="auto">
          <a:xfrm>
            <a:off x="868556" y="2210698"/>
            <a:ext cx="7375852" cy="41706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40945013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BCE4682D-7713-40A9-AE63-30492B5645B7}"/>
              </a:ext>
            </a:extLst>
          </p:cNvPr>
          <p:cNvSpPr/>
          <p:nvPr/>
        </p:nvSpPr>
        <p:spPr bwMode="auto">
          <a:xfrm>
            <a:off x="4585143" y="2564904"/>
            <a:ext cx="4058419" cy="3312368"/>
          </a:xfrm>
          <a:prstGeom prst="rect">
            <a:avLst/>
          </a:prstGeom>
          <a:solidFill>
            <a:srgbClr val="57C5A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3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938C6F0-DCE4-4C70-A00B-CFA9E35F6EAB}"/>
              </a:ext>
            </a:extLst>
          </p:cNvPr>
          <p:cNvSpPr/>
          <p:nvPr/>
        </p:nvSpPr>
        <p:spPr bwMode="auto">
          <a:xfrm>
            <a:off x="539552" y="2564904"/>
            <a:ext cx="4058419" cy="3312368"/>
          </a:xfrm>
          <a:prstGeom prst="rect">
            <a:avLst/>
          </a:prstGeom>
          <a:solidFill>
            <a:srgbClr val="D0E7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3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061864"/>
            <a:ext cx="8278688" cy="926976"/>
          </a:xfrm>
        </p:spPr>
        <p:txBody>
          <a:bodyPr/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IFFs from illegal markets/activities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C04F34-1C14-4EEE-BEE7-9186E9597838}"/>
              </a:ext>
            </a:extLst>
          </p:cNvPr>
          <p:cNvSpPr txBox="1"/>
          <p:nvPr/>
        </p:nvSpPr>
        <p:spPr>
          <a:xfrm flipH="1">
            <a:off x="3593082" y="2785513"/>
            <a:ext cx="2009810" cy="523220"/>
          </a:xfrm>
          <a:prstGeom prst="rect">
            <a:avLst/>
          </a:prstGeom>
          <a:solidFill>
            <a:srgbClr val="8B18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Corruption</a:t>
            </a:r>
          </a:p>
          <a:p>
            <a:pPr algn="ctr"/>
            <a:endParaRPr lang="en-GB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C8A3D9-3796-4380-BB36-E5B0E47D3C4B}"/>
              </a:ext>
            </a:extLst>
          </p:cNvPr>
          <p:cNvSpPr txBox="1"/>
          <p:nvPr/>
        </p:nvSpPr>
        <p:spPr>
          <a:xfrm flipH="1">
            <a:off x="6124503" y="2785513"/>
            <a:ext cx="2009810" cy="523220"/>
          </a:xfrm>
          <a:prstGeom prst="rect">
            <a:avLst/>
          </a:prstGeom>
          <a:solidFill>
            <a:srgbClr val="8B18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Exploitation-type and terrorism financing</a:t>
            </a:r>
            <a:endParaRPr lang="en-GB" sz="1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930D950-F28A-48DC-9194-5CF360F6BA1B}"/>
              </a:ext>
            </a:extLst>
          </p:cNvPr>
          <p:cNvSpPr txBox="1"/>
          <p:nvPr/>
        </p:nvSpPr>
        <p:spPr>
          <a:xfrm flipH="1">
            <a:off x="1054990" y="2788458"/>
            <a:ext cx="2009810" cy="523220"/>
          </a:xfrm>
          <a:prstGeom prst="rect">
            <a:avLst/>
          </a:prstGeom>
          <a:solidFill>
            <a:srgbClr val="8B18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Illegal markets</a:t>
            </a:r>
          </a:p>
          <a:p>
            <a:pPr algn="ctr"/>
            <a:endParaRPr lang="en-GB" sz="1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36E42D1-D10D-4291-A169-CBDA54CC9D67}"/>
              </a:ext>
            </a:extLst>
          </p:cNvPr>
          <p:cNvSpPr/>
          <p:nvPr/>
        </p:nvSpPr>
        <p:spPr bwMode="auto">
          <a:xfrm>
            <a:off x="890691" y="3721825"/>
            <a:ext cx="2338409" cy="1733415"/>
          </a:xfrm>
          <a:prstGeom prst="rect">
            <a:avLst/>
          </a:prstGeom>
          <a:solidFill>
            <a:srgbClr val="CDBF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Drug trafficking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Firearm trafficking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Illegal mining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Smuggling of migrants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Smuggling of goods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Wildlife trafficking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…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41F08E1-9A2B-40CF-BCF5-AAD548406DF3}"/>
              </a:ext>
            </a:extLst>
          </p:cNvPr>
          <p:cNvSpPr/>
          <p:nvPr/>
        </p:nvSpPr>
        <p:spPr bwMode="auto">
          <a:xfrm>
            <a:off x="3428782" y="3721825"/>
            <a:ext cx="2338409" cy="1733415"/>
          </a:xfrm>
          <a:prstGeom prst="rect">
            <a:avLst/>
          </a:prstGeom>
          <a:solidFill>
            <a:srgbClr val="CDBF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Bribery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Embezzlement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Abuse of functions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Trading in influence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Illicit enrichment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Other acts of corruption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671E974-C926-4602-AE8D-D158DA55DA88}"/>
              </a:ext>
            </a:extLst>
          </p:cNvPr>
          <p:cNvSpPr/>
          <p:nvPr/>
        </p:nvSpPr>
        <p:spPr bwMode="auto">
          <a:xfrm>
            <a:off x="5960204" y="3721825"/>
            <a:ext cx="2338409" cy="1733415"/>
          </a:xfrm>
          <a:prstGeom prst="rect">
            <a:avLst/>
          </a:prstGeom>
          <a:solidFill>
            <a:srgbClr val="CDBF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Kidnapping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Slavery and exploitation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Trafficking in persons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Sexual exploitation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Extortion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Robbery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Burglary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Theft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/>
                </a:solidFill>
              </a:rPr>
              <a:t>Financing of terrorism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D3D77D-881B-44DD-B202-E17B7A8E2A74}"/>
              </a:ext>
            </a:extLst>
          </p:cNvPr>
          <p:cNvCxnSpPr>
            <a:cxnSpLocks/>
            <a:stCxn id="21" idx="2"/>
            <a:endCxn id="22" idx="0"/>
          </p:cNvCxnSpPr>
          <p:nvPr/>
        </p:nvCxnSpPr>
        <p:spPr bwMode="auto">
          <a:xfrm>
            <a:off x="2059895" y="3311678"/>
            <a:ext cx="1" cy="4101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0293375-C616-48E0-8C65-1F05254902A0}"/>
              </a:ext>
            </a:extLst>
          </p:cNvPr>
          <p:cNvCxnSpPr>
            <a:cxnSpLocks/>
            <a:stCxn id="17" idx="2"/>
            <a:endCxn id="24" idx="0"/>
          </p:cNvCxnSpPr>
          <p:nvPr/>
        </p:nvCxnSpPr>
        <p:spPr bwMode="auto">
          <a:xfrm>
            <a:off x="4597987" y="3308733"/>
            <a:ext cx="0" cy="4130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F1A587B-A242-4086-A67D-4CDFEBCDB6FC}"/>
              </a:ext>
            </a:extLst>
          </p:cNvPr>
          <p:cNvCxnSpPr>
            <a:cxnSpLocks/>
            <a:stCxn id="19" idx="2"/>
            <a:endCxn id="25" idx="0"/>
          </p:cNvCxnSpPr>
          <p:nvPr/>
        </p:nvCxnSpPr>
        <p:spPr bwMode="auto">
          <a:xfrm>
            <a:off x="7129408" y="3308733"/>
            <a:ext cx="1" cy="4130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033442E5-915D-44CA-8A3A-2BF9B6108A16}"/>
              </a:ext>
            </a:extLst>
          </p:cNvPr>
          <p:cNvSpPr txBox="1"/>
          <p:nvPr/>
        </p:nvSpPr>
        <p:spPr>
          <a:xfrm flipH="1">
            <a:off x="1466755" y="5497487"/>
            <a:ext cx="2009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8B187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Productive activities</a:t>
            </a:r>
            <a:endParaRPr lang="en-GB" sz="1400" dirty="0">
              <a:solidFill>
                <a:srgbClr val="8B1878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A443A03-A252-45FA-810B-24A7515F79B0}"/>
              </a:ext>
            </a:extLst>
          </p:cNvPr>
          <p:cNvSpPr txBox="1"/>
          <p:nvPr/>
        </p:nvSpPr>
        <p:spPr>
          <a:xfrm flipH="1">
            <a:off x="5772257" y="5517232"/>
            <a:ext cx="2103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8B187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productive activities</a:t>
            </a:r>
            <a:endParaRPr lang="en-GB" sz="1400" dirty="0">
              <a:solidFill>
                <a:srgbClr val="8B18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338056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Line Arrow: Slight curve">
            <a:extLst>
              <a:ext uri="{FF2B5EF4-FFF2-40B4-BE49-F238E27FC236}">
                <a16:creationId xmlns:a16="http://schemas.microsoft.com/office/drawing/2014/main" id="{7C836DCB-62B8-44F4-8C41-FA04ECAAED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089368">
            <a:off x="940555" y="4103934"/>
            <a:ext cx="1580473" cy="914400"/>
          </a:xfr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3F52A4DC-F2D7-4A65-B735-8EABC640FEB8}"/>
              </a:ext>
            </a:extLst>
          </p:cNvPr>
          <p:cNvSpPr/>
          <p:nvPr/>
        </p:nvSpPr>
        <p:spPr bwMode="auto">
          <a:xfrm>
            <a:off x="2688940" y="2770076"/>
            <a:ext cx="3766120" cy="2808312"/>
          </a:xfrm>
          <a:prstGeom prst="ellipse">
            <a:avLst/>
          </a:prstGeom>
          <a:solidFill>
            <a:srgbClr val="8B1878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CDBFD1">
                <a:alpha val="40000"/>
              </a:srgb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+mn-ea"/>
              <a:cs typeface="Times New Roman" pitchFamily="18" charset="0"/>
            </a:endParaRPr>
          </a:p>
        </p:txBody>
      </p:sp>
      <p:pic>
        <p:nvPicPr>
          <p:cNvPr id="11" name="Content Placeholder 5" descr="Line Arrow: Slight curve">
            <a:extLst>
              <a:ext uri="{FF2B5EF4-FFF2-40B4-BE49-F238E27FC236}">
                <a16:creationId xmlns:a16="http://schemas.microsoft.com/office/drawing/2014/main" id="{2A36C3A2-2F7B-47EF-A88E-65D49B3F13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 bwMode="auto">
          <a:xfrm rot="10800000">
            <a:off x="1003229" y="3196397"/>
            <a:ext cx="158047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Graphic 12" descr="Coins">
            <a:extLst>
              <a:ext uri="{FF2B5EF4-FFF2-40B4-BE49-F238E27FC236}">
                <a16:creationId xmlns:a16="http://schemas.microsoft.com/office/drawing/2014/main" id="{0466F867-2390-4BF4-A148-A987A9FBB4A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36265" y="2627526"/>
            <a:ext cx="914400" cy="9144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31A39D7-492E-4C2C-9D5F-621AA780597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97" y="4892208"/>
            <a:ext cx="1721768" cy="1291326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1D280C39-D43F-41D5-B1CF-92F07120EF1E}"/>
              </a:ext>
            </a:extLst>
          </p:cNvPr>
          <p:cNvSpPr/>
          <p:nvPr/>
        </p:nvSpPr>
        <p:spPr>
          <a:xfrm>
            <a:off x="3059832" y="1669617"/>
            <a:ext cx="3096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Drug</a:t>
            </a:r>
            <a:r>
              <a:rPr kumimoji="0" lang="en-GB" sz="24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 importing and consumption c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ountry</a:t>
            </a:r>
          </a:p>
        </p:txBody>
      </p:sp>
      <p:pic>
        <p:nvPicPr>
          <p:cNvPr id="22" name="Content Placeholder 5" descr="Line Arrow: Slight curve">
            <a:extLst>
              <a:ext uri="{FF2B5EF4-FFF2-40B4-BE49-F238E27FC236}">
                <a16:creationId xmlns:a16="http://schemas.microsoft.com/office/drawing/2014/main" id="{AE299335-206F-4616-A449-7B528615DC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 bwMode="auto">
          <a:xfrm rot="1225285">
            <a:off x="6637948" y="3687953"/>
            <a:ext cx="1595106" cy="922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Graphic 22" descr="Coins">
            <a:extLst>
              <a:ext uri="{FF2B5EF4-FFF2-40B4-BE49-F238E27FC236}">
                <a16:creationId xmlns:a16="http://schemas.microsoft.com/office/drawing/2014/main" id="{3B4F8778-8DED-44B9-A5FC-5623F0A2C89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94858" y="3084726"/>
            <a:ext cx="914400" cy="914400"/>
          </a:xfrm>
          <a:prstGeom prst="rect">
            <a:avLst/>
          </a:prstGeom>
        </p:spPr>
      </p:pic>
      <p:pic>
        <p:nvPicPr>
          <p:cNvPr id="31" name="Graphic 30" descr="Line Arrow: Rotate right">
            <a:extLst>
              <a:ext uri="{FF2B5EF4-FFF2-40B4-BE49-F238E27FC236}">
                <a16:creationId xmlns:a16="http://schemas.microsoft.com/office/drawing/2014/main" id="{50468024-3A9A-45A0-ACFA-D4B2F4D24D1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14800" y="3643790"/>
            <a:ext cx="914400" cy="9144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62C5A6BE-4004-4727-8B01-358486BC0FC9}"/>
              </a:ext>
            </a:extLst>
          </p:cNvPr>
          <p:cNvSpPr txBox="1"/>
          <p:nvPr/>
        </p:nvSpPr>
        <p:spPr>
          <a:xfrm>
            <a:off x="3491880" y="4561134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Value is generated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B267579-DBB1-4172-A129-649935B4F6D3}"/>
              </a:ext>
            </a:extLst>
          </p:cNvPr>
          <p:cNvSpPr txBox="1"/>
          <p:nvPr/>
        </p:nvSpPr>
        <p:spPr>
          <a:xfrm>
            <a:off x="661236" y="2212738"/>
            <a:ext cx="911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8B1878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IFF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46D0016-79DA-4D6F-B4D6-4482C30014A5}"/>
              </a:ext>
            </a:extLst>
          </p:cNvPr>
          <p:cNvSpPr txBox="1"/>
          <p:nvPr/>
        </p:nvSpPr>
        <p:spPr>
          <a:xfrm>
            <a:off x="7770972" y="2516003"/>
            <a:ext cx="899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8B1878"/>
                </a:solidFill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IFF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D72B7D0-ADF6-42F9-93FB-13C3173EC2B2}"/>
              </a:ext>
            </a:extLst>
          </p:cNvPr>
          <p:cNvSpPr txBox="1"/>
          <p:nvPr/>
        </p:nvSpPr>
        <p:spPr>
          <a:xfrm>
            <a:off x="3220922" y="3084726"/>
            <a:ext cx="2863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Drug processing, wholesale and retail sale</a:t>
            </a: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143000"/>
          </a:xfrm>
        </p:spPr>
        <p:txBody>
          <a:bodyPr/>
          <a:lstStyle/>
          <a:p>
            <a:pPr algn="ctr"/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Example: IFFs emerging from drug trafficking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EFA624-F275-40D2-B7F2-46AB5469C16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540" y="4714442"/>
            <a:ext cx="1623925" cy="172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23589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/>
      <p:bldP spid="32" grpId="0"/>
      <p:bldP spid="33" grpId="0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-20360" y="858778"/>
            <a:ext cx="900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30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alibri" panose="020F0502020204030204"/>
              </a:rPr>
              <a:t>Dual Focus in Measuring IFFs 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14096" y="2492896"/>
            <a:ext cx="3761860" cy="3168352"/>
          </a:xfrm>
          <a:prstGeom prst="rect">
            <a:avLst/>
          </a:prstGeom>
          <a:solidFill>
            <a:srgbClr val="CDBF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Illicit financial flows connected to illicit markets and their functioning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Linked to transnational supply and demand of illicit goods and services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968044" y="2492896"/>
            <a:ext cx="3761860" cy="3168352"/>
          </a:xfrm>
          <a:prstGeom prst="rect">
            <a:avLst/>
          </a:prstGeom>
          <a:solidFill>
            <a:srgbClr val="CDBF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Illicit financial flows to manage income generated from illicit activities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GB" sz="250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Linked to consumption and investment patterns of illicit actors</a:t>
            </a:r>
          </a:p>
          <a:p>
            <a:pPr>
              <a:spcBef>
                <a:spcPts val="1800"/>
              </a:spcBef>
            </a:pPr>
            <a:endParaRPr lang="en-GB" sz="2500" dirty="0">
              <a:solidFill>
                <a:sysClr val="windowText" lastClr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14096" y="1692424"/>
            <a:ext cx="3761860" cy="440432"/>
          </a:xfrm>
          <a:prstGeom prst="rect">
            <a:avLst/>
          </a:prstGeom>
          <a:solidFill>
            <a:srgbClr val="8B18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8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Income Generation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968044" y="1692424"/>
            <a:ext cx="3761860" cy="440432"/>
          </a:xfrm>
          <a:prstGeom prst="rect">
            <a:avLst/>
          </a:prstGeom>
          <a:solidFill>
            <a:srgbClr val="8B187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8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Income Management</a:t>
            </a:r>
          </a:p>
        </p:txBody>
      </p:sp>
    </p:spTree>
    <p:extLst>
      <p:ext uri="{BB962C8B-B14F-4D97-AF65-F5344CB8AC3E}">
        <p14:creationId xmlns:p14="http://schemas.microsoft.com/office/powerpoint/2010/main" val="3517656229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2656" y="764704"/>
            <a:ext cx="8278688" cy="926976"/>
          </a:xfrm>
        </p:spPr>
        <p:txBody>
          <a:bodyPr/>
          <a:lstStyle/>
          <a:p>
            <a:pPr algn="ctr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IFF from opiates trafficking, Afghanistan </a:t>
            </a:r>
            <a:b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(income generation)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66288" y="2092288"/>
            <a:ext cx="8387816" cy="5760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sz="2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49E522-1ECB-456B-8F20-E42D96EFF9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842" y="1926982"/>
            <a:ext cx="7435211" cy="47423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52C21B0-9385-4409-9716-9D8D6592D4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9741" y="2492896"/>
            <a:ext cx="1581050" cy="36084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7867E12-E2B1-4020-BCB4-FD7BBBE94A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3003" y="6108650"/>
            <a:ext cx="2383983" cy="27267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11B6AEB-A74B-418C-910F-93BAB4C0F2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5345" y="3513956"/>
            <a:ext cx="1328989" cy="257934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DE4B551-A742-4369-B2D0-0D46E5C583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0948" y="4704140"/>
            <a:ext cx="1638594" cy="131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258604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77A5D5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BDCFE7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3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3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3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3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Default Design">
  <a:themeElements>
    <a:clrScheme name="">
      <a:dk1>
        <a:srgbClr val="000000"/>
      </a:dk1>
      <a:lt1>
        <a:srgbClr val="77A5D5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BDCFE7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5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3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Calibri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3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Calibri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5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FF74197D267F438C0C694647529556" ma:contentTypeVersion="12" ma:contentTypeDescription="Create a new document." ma:contentTypeScope="" ma:versionID="f04f555b02a3e3264d46cd417822e45e">
  <xsd:schema xmlns:xsd="http://www.w3.org/2001/XMLSchema" xmlns:xs="http://www.w3.org/2001/XMLSchema" xmlns:p="http://schemas.microsoft.com/office/2006/metadata/properties" xmlns:ns2="8bde3967-4b29-49c8-add0-1b77de203898" xmlns:ns3="65508a7b-4430-44fe-b7ba-1a97ff5bf620" targetNamespace="http://schemas.microsoft.com/office/2006/metadata/properties" ma:root="true" ma:fieldsID="1b2b3a2e18340bb4d4007f554c4de28f" ns2:_="" ns3:_="">
    <xsd:import namespace="8bde3967-4b29-49c8-add0-1b77de203898"/>
    <xsd:import namespace="65508a7b-4430-44fe-b7ba-1a97ff5bf62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e3967-4b29-49c8-add0-1b77de20389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508a7b-4430-44fe-b7ba-1a97ff5bf6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F7CAF6-555D-4333-B8B8-E66B03A7E1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de3967-4b29-49c8-add0-1b77de203898"/>
    <ds:schemaRef ds:uri="65508a7b-4430-44fe-b7ba-1a97ff5bf6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10864F-895A-4E6E-B243-238CEB828F5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728F14E-13CE-4169-B268-E5DE54DD83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3703</TotalTime>
  <Words>433</Words>
  <Application>Microsoft Office PowerPoint</Application>
  <PresentationFormat>On-screen Show (4:3)</PresentationFormat>
  <Paragraphs>86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 Unicode MS</vt:lpstr>
      <vt:lpstr>Arial</vt:lpstr>
      <vt:lpstr>Arial Narrow</vt:lpstr>
      <vt:lpstr>Calibri</vt:lpstr>
      <vt:lpstr>Times New Roman</vt:lpstr>
      <vt:lpstr>Default Design</vt:lpstr>
      <vt:lpstr>Custom Design</vt:lpstr>
      <vt:lpstr>5_Default Design</vt:lpstr>
      <vt:lpstr>PowerPoint Presentation</vt:lpstr>
      <vt:lpstr>IFFs at the crossroad of multiple policy agendas</vt:lpstr>
      <vt:lpstr>The framework:  2030 Agenda</vt:lpstr>
      <vt:lpstr>IFFs for statistical purposes </vt:lpstr>
      <vt:lpstr>Distinguishing four types of IFFs</vt:lpstr>
      <vt:lpstr>IFFs from illegal markets/activities</vt:lpstr>
      <vt:lpstr>Example: IFFs emerging from drug trafficking</vt:lpstr>
      <vt:lpstr>PowerPoint Presentation</vt:lpstr>
      <vt:lpstr>IFF from opiates trafficking, Afghanistan  (income generation)</vt:lpstr>
      <vt:lpstr>Statistical Framework for Measuring IFFs</vt:lpstr>
    </vt:vector>
  </TitlesOfParts>
  <Company>UNOV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Testuser</dc:creator>
  <cp:lastModifiedBy>Enrico Bisogno</cp:lastModifiedBy>
  <cp:revision>517</cp:revision>
  <cp:lastPrinted>2020-10-16T10:21:44Z</cp:lastPrinted>
  <dcterms:created xsi:type="dcterms:W3CDTF">2003-04-01T06:49:12Z</dcterms:created>
  <dcterms:modified xsi:type="dcterms:W3CDTF">2020-10-16T10:46:59Z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0x010100F9FF74197D267F438C0C694647529556</vt:lpwstr>
  </property>
</Properties>
</file>