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notesMasterIdLst>
    <p:notesMasterId r:id="rId16"/>
  </p:notesMasterIdLst>
  <p:handoutMasterIdLst>
    <p:handoutMasterId r:id="rId17"/>
  </p:handoutMasterIdLst>
  <p:sldIdLst>
    <p:sldId id="290" r:id="rId3"/>
    <p:sldId id="292" r:id="rId4"/>
    <p:sldId id="293" r:id="rId5"/>
    <p:sldId id="291" r:id="rId6"/>
    <p:sldId id="266" r:id="rId7"/>
    <p:sldId id="272" r:id="rId8"/>
    <p:sldId id="276" r:id="rId9"/>
    <p:sldId id="269" r:id="rId10"/>
    <p:sldId id="288" r:id="rId11"/>
    <p:sldId id="270" r:id="rId12"/>
    <p:sldId id="281" r:id="rId13"/>
    <p:sldId id="294" r:id="rId14"/>
    <p:sldId id="295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8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95" autoAdjust="0"/>
    <p:restoredTop sz="92969"/>
  </p:normalViewPr>
  <p:slideViewPr>
    <p:cSldViewPr>
      <p:cViewPr varScale="1">
        <p:scale>
          <a:sx n="99" d="100"/>
          <a:sy n="99" d="100"/>
        </p:scale>
        <p:origin x="84" y="54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26" d="100"/>
          <a:sy n="126" d="100"/>
        </p:scale>
        <p:origin x="4912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80B4E-D6AD-4266-9331-6DBA686EDF8D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D446F-C790-42F6-BF20-CCA8449F1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922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26305-C8B0-B44B-8E3F-15EBA209D324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904B5-BF73-1E4B-A710-D310038E5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32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421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038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221600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625756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835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19"/>
          <p:cNvCxnSpPr/>
          <p:nvPr userDrawn="1"/>
        </p:nvCxnSpPr>
        <p:spPr>
          <a:xfrm>
            <a:off x="628656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6" y="4554585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19"/>
          <p:cNvCxnSpPr/>
          <p:nvPr userDrawn="1"/>
        </p:nvCxnSpPr>
        <p:spPr>
          <a:xfrm>
            <a:off x="628656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6" y="4554585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6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6" y="4554585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6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6" y="4554585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6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6" y="4554585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6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6" y="4554585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6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6" y="4554585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6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6" y="4554585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6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6" y="4554585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4J Module PPT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6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6" y="4554585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057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with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6"/>
            <a:ext cx="9144000" cy="5142161"/>
          </a:xfrm>
          <a:prstGeom prst="rect">
            <a:avLst/>
          </a:prstGeom>
        </p:spPr>
      </p:pic>
      <p:sp>
        <p:nvSpPr>
          <p:cNvPr id="23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648125" y="1476034"/>
            <a:ext cx="3788113" cy="2707136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6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6" y="4554585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3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7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1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3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19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03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87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7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38398" tIns="19198" rIns="38398" bIns="19198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D325A52-1907-424F-B966-B593B32A90F7}" type="datetimeFigureOut">
              <a:rPr lang="en-GB">
                <a:solidFill>
                  <a:srgbClr val="7E7E7E">
                    <a:tint val="75000"/>
                  </a:srgbClr>
                </a:solidFill>
              </a:rPr>
              <a:pPr/>
              <a:t>18/10/2018</a:t>
            </a:fld>
            <a:endParaRPr lang="en-GB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itchFamily="34" charset="0"/>
                <a:ea typeface="+mn-ea"/>
              </a:defRPr>
            </a:lvl1pPr>
          </a:lstStyle>
          <a:p>
            <a:pPr>
              <a:defRPr/>
            </a:pPr>
            <a:endParaRPr lang="en-GB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38398" tIns="19198" rIns="38398" bIns="19198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8108EA7-A193-F847-A9A1-437C1BD81AA2}" type="slidenum">
              <a:rPr lang="en-GB">
                <a:solidFill>
                  <a:srgbClr val="7E7E7E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7E7E7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 16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2"/>
            <a:ext cx="9144000" cy="5142161"/>
          </a:xfrm>
          <a:prstGeom prst="rect">
            <a:avLst/>
          </a:prstGeom>
        </p:spPr>
      </p:pic>
      <p:sp>
        <p:nvSpPr>
          <p:cNvPr id="29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6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6" y="4554585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3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6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6" y="4554585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6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6" y="4554585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6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6" y="4554585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4J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6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6" y="4554585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6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6" y="4554585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6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6" y="4554585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21600"/>
            <a:ext cx="8229600" cy="705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31690"/>
            <a:ext cx="8229600" cy="2754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3999" cy="93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80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648AC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76779" tIns="38390" rIns="76779" bIns="3839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7"/>
            <a:ext cx="2057400" cy="273844"/>
          </a:xfrm>
          <a:prstGeom prst="rect">
            <a:avLst/>
          </a:prstGeom>
        </p:spPr>
        <p:txBody>
          <a:bodyPr vert="horz" lIns="76779" tIns="38390" rIns="76779" bIns="38390" rtlCol="0" anchor="ctr"/>
          <a:lstStyle>
            <a:lvl1pPr marL="0" indent="0" algn="l">
              <a:buFont typeface="Arial"/>
              <a:buNone/>
              <a:defRPr sz="1000">
                <a:solidFill>
                  <a:schemeClr val="tx1">
                    <a:tint val="75000"/>
                  </a:schemeClr>
                </a:solidFill>
                <a:latin typeface="Raleway Regular"/>
                <a:cs typeface="Raleway Regular"/>
              </a:defRPr>
            </a:lvl1pPr>
          </a:lstStyle>
          <a:p>
            <a:pPr defTabSz="767796"/>
            <a:endParaRPr lang="en-US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 vert="horz" lIns="76779" tIns="38390" rIns="76779" bIns="38390" rtlCol="0" anchor="ctr"/>
          <a:lstStyle>
            <a:lvl1pPr marL="0" indent="0" algn="ctr">
              <a:buFont typeface="Arial"/>
              <a:buNone/>
              <a:defRPr sz="1000">
                <a:solidFill>
                  <a:schemeClr val="tx1">
                    <a:tint val="75000"/>
                  </a:schemeClr>
                </a:solidFill>
                <a:latin typeface="Raleway Regular"/>
                <a:cs typeface="Raleway Regular"/>
              </a:defRPr>
            </a:lvl1pPr>
          </a:lstStyle>
          <a:p>
            <a:pPr defTabSz="767796"/>
            <a:endParaRPr lang="en-US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7"/>
            <a:ext cx="2057400" cy="273844"/>
          </a:xfrm>
          <a:prstGeom prst="rect">
            <a:avLst/>
          </a:prstGeom>
        </p:spPr>
        <p:txBody>
          <a:bodyPr vert="horz" lIns="76779" tIns="38390" rIns="76779" bIns="38390" rtlCol="0" anchor="ctr"/>
          <a:lstStyle>
            <a:lvl1pPr marL="0" indent="0" algn="r">
              <a:buFont typeface="Arial"/>
              <a:buNone/>
              <a:defRPr sz="1000">
                <a:solidFill>
                  <a:schemeClr val="tx1">
                    <a:tint val="75000"/>
                  </a:schemeClr>
                </a:solidFill>
                <a:latin typeface="Raleway Regular"/>
                <a:cs typeface="Raleway Regular"/>
              </a:defRPr>
            </a:lvl1pPr>
          </a:lstStyle>
          <a:p>
            <a:pPr defTabSz="767796"/>
            <a:fld id="{FCEE2C88-6C8F-484D-AF69-578F576B1F44}" type="slidenum">
              <a:rPr lang="en-US" smtClean="0">
                <a:solidFill>
                  <a:srgbClr val="7E7E7E">
                    <a:tint val="75000"/>
                  </a:srgbClr>
                </a:solidFill>
              </a:rPr>
              <a:pPr defTabSz="767796"/>
              <a:t>‹#›</a:t>
            </a:fld>
            <a:endParaRPr lang="en-US">
              <a:solidFill>
                <a:srgbClr val="7E7E7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</p:sldLayoutIdLst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hf hdr="0" ftr="0" dt="0"/>
  <p:txStyles>
    <p:titleStyle>
      <a:lvl1pPr marL="0" indent="0" algn="l" defTabSz="767796" rtl="0" eaLnBrk="1" latinLnBrk="0" hangingPunct="1">
        <a:lnSpc>
          <a:spcPct val="90000"/>
        </a:lnSpc>
        <a:spcBef>
          <a:spcPct val="0"/>
        </a:spcBef>
        <a:buFont typeface="Arial"/>
        <a:buNone/>
        <a:defRPr lang="en-US" sz="2500" kern="1200">
          <a:solidFill>
            <a:schemeClr val="tx1"/>
          </a:solidFill>
          <a:latin typeface="Eurostile"/>
          <a:ea typeface="+mj-ea"/>
          <a:cs typeface="Eurostile"/>
        </a:defRPr>
      </a:lvl1pPr>
    </p:titleStyle>
    <p:bodyStyle>
      <a:lvl1pPr marL="0" indent="0" algn="l" defTabSz="767796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None/>
        <a:defRPr lang="en-US" sz="2000" kern="1200" dirty="0" smtClean="0">
          <a:solidFill>
            <a:schemeClr val="tx1"/>
          </a:solidFill>
          <a:effectLst/>
          <a:latin typeface="Apex"/>
          <a:ea typeface="+mn-ea"/>
          <a:cs typeface="Apex"/>
        </a:defRPr>
      </a:lvl1pPr>
      <a:lvl2pPr marL="383898" indent="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lang="en-US" sz="1700" kern="1200" dirty="0" smtClean="0">
          <a:solidFill>
            <a:schemeClr val="tx1"/>
          </a:solidFill>
          <a:effectLst/>
          <a:latin typeface="Apex"/>
          <a:ea typeface="+mn-ea"/>
          <a:cs typeface="Apex"/>
        </a:defRPr>
      </a:lvl2pPr>
      <a:lvl3pPr marL="767796" indent="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lang="en-US" sz="1500" kern="1200" dirty="0" smtClean="0">
          <a:solidFill>
            <a:schemeClr val="tx1"/>
          </a:solidFill>
          <a:effectLst/>
          <a:latin typeface="Apex"/>
          <a:ea typeface="+mn-ea"/>
          <a:cs typeface="Apex"/>
        </a:defRPr>
      </a:lvl3pPr>
      <a:lvl4pPr marL="1151694" indent="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lang="en-US" sz="1300" kern="1200" dirty="0" smtClean="0">
          <a:solidFill>
            <a:schemeClr val="tx1"/>
          </a:solidFill>
          <a:effectLst/>
          <a:latin typeface="Apex"/>
          <a:ea typeface="+mn-ea"/>
          <a:cs typeface="Apex"/>
        </a:defRPr>
      </a:lvl4pPr>
      <a:lvl5pPr marL="1535593" indent="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lang="en-US" sz="1300" kern="1200" dirty="0">
          <a:solidFill>
            <a:schemeClr val="tx1"/>
          </a:solidFill>
          <a:effectLst/>
          <a:latin typeface="Apex"/>
          <a:ea typeface="+mn-ea"/>
          <a:cs typeface="Apex"/>
        </a:defRPr>
      </a:lvl5pPr>
      <a:lvl6pPr marL="2111440" indent="-19195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5339" indent="-19195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9237" indent="-19195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3135" indent="-19195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898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7796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694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593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9491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3389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7287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1186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hics.org.au/about/what-is-ethics" TargetMode="External"/><Relationship Id="rId2" Type="http://schemas.openxmlformats.org/officeDocument/2006/relationships/hyperlink" Target="http://www.bbc.co.uk/ethics/introduction/intro_1.shtml" TargetMode="Externa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scu.edu/ethics/ethics-resources/ethical-decision-making/what-is-ethic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"/>
            <a:ext cx="9144000" cy="3639748"/>
          </a:xfrm>
          <a:prstGeom prst="rect">
            <a:avLst/>
          </a:prstGeom>
          <a:noFill/>
        </p:spPr>
        <p:txBody>
          <a:bodyPr wrap="square" lIns="38391" tIns="19194" rIns="38391" bIns="19194">
            <a:spAutoFit/>
          </a:bodyPr>
          <a:lstStyle/>
          <a:p>
            <a:pPr algn="ctr" defTabSz="767650">
              <a:defRPr/>
            </a:pPr>
            <a:endParaRPr lang="en-US" dirty="0">
              <a:solidFill>
                <a:srgbClr val="FFFFFF"/>
              </a:solidFill>
              <a:latin typeface="LaTo light"/>
              <a:cs typeface="LaTo light"/>
            </a:endParaRPr>
          </a:p>
          <a:p>
            <a:pPr algn="ctr" defTabSz="767650">
              <a:defRPr/>
            </a:pPr>
            <a:endParaRPr lang="en-US" dirty="0">
              <a:solidFill>
                <a:srgbClr val="FFFFFF"/>
              </a:solidFill>
              <a:latin typeface="LaTo light"/>
              <a:cs typeface="LaTo light"/>
            </a:endParaRPr>
          </a:p>
          <a:p>
            <a:pPr algn="ctr" defTabSz="767650">
              <a:defRPr/>
            </a:pPr>
            <a:endParaRPr lang="en-US" b="1" spc="126" dirty="0">
              <a:solidFill>
                <a:srgbClr val="FFFFFF"/>
              </a:solidFill>
              <a:latin typeface="Eurostile"/>
              <a:cs typeface="Eurostile"/>
            </a:endParaRPr>
          </a:p>
          <a:p>
            <a:pPr algn="ctr" defTabSz="767650">
              <a:defRPr/>
            </a:pPr>
            <a:endParaRPr lang="en-US" sz="3000" b="1" spc="126" dirty="0">
              <a:solidFill>
                <a:srgbClr val="AC4263"/>
              </a:solidFill>
              <a:latin typeface="Eurostile"/>
              <a:cs typeface="Eurostile"/>
            </a:endParaRPr>
          </a:p>
          <a:p>
            <a:pPr algn="ctr" defTabSz="767650">
              <a:defRPr/>
            </a:pPr>
            <a:endParaRPr lang="en-US" sz="3000" b="1" spc="126" dirty="0">
              <a:solidFill>
                <a:srgbClr val="AC4263"/>
              </a:solidFill>
              <a:latin typeface="Eurostile"/>
              <a:cs typeface="Eurostile"/>
            </a:endParaRPr>
          </a:p>
          <a:p>
            <a:pPr algn="ctr" defTabSz="767650">
              <a:defRPr/>
            </a:pPr>
            <a:r>
              <a:rPr lang="en-US" sz="3000" b="1" spc="126" dirty="0">
                <a:solidFill>
                  <a:srgbClr val="AC42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for Justice (E4J)</a:t>
            </a:r>
          </a:p>
          <a:p>
            <a:pPr algn="ctr" defTabSz="767650">
              <a:defRPr/>
            </a:pPr>
            <a:r>
              <a:rPr lang="en-US" sz="3000" b="1" spc="126" dirty="0">
                <a:solidFill>
                  <a:srgbClr val="AC42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Integrity and Ethics</a:t>
            </a:r>
          </a:p>
          <a:p>
            <a:pPr algn="ctr" defTabSz="767650">
              <a:defRPr/>
            </a:pPr>
            <a:br>
              <a:rPr lang="en-US" sz="3000" b="1" spc="126" dirty="0">
                <a:solidFill>
                  <a:srgbClr val="AC426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spc="126" dirty="0">
                <a:solidFill>
                  <a:srgbClr val="AC42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12: Integrity, Ethics, and Law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206" y="275735"/>
            <a:ext cx="1138736" cy="907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9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06896" y="1779662"/>
            <a:ext cx="8229600" cy="275431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We are </a:t>
            </a:r>
            <a:r>
              <a:rPr lang="en-US" i="1" dirty="0"/>
              <a:t>supposed</a:t>
            </a:r>
            <a:r>
              <a:rPr lang="en-US" dirty="0"/>
              <a:t> to be ethical, have integrity, comply with the law. </a:t>
            </a:r>
            <a:br>
              <a:rPr lang="en-US" dirty="0"/>
            </a:b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But why do we sometimes have problems…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Being ethical?</a:t>
            </a:r>
          </a:p>
          <a:p>
            <a:pPr>
              <a:spcBef>
                <a:spcPts val="0"/>
              </a:spcBef>
            </a:pPr>
            <a:r>
              <a:rPr lang="en-US" dirty="0"/>
              <a:t>Having integrity?</a:t>
            </a:r>
          </a:p>
          <a:p>
            <a:pPr>
              <a:spcBef>
                <a:spcPts val="0"/>
              </a:spcBef>
            </a:pPr>
            <a:r>
              <a:rPr lang="en-US" dirty="0"/>
              <a:t>Complying with the law?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425450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 marL="0" indent="0" algn="l" defTabSz="767796" rtl="0" eaLnBrk="1" latinLnBrk="0" hangingPunct="1">
              <a:lnSpc>
                <a:spcPct val="90000"/>
              </a:lnSpc>
              <a:spcBef>
                <a:spcPct val="0"/>
              </a:spcBef>
              <a:buFont typeface="Arial"/>
              <a:buNone/>
              <a:defRPr lang="en-US" sz="2300" kern="1200">
                <a:solidFill>
                  <a:schemeClr val="tx1"/>
                </a:solidFill>
                <a:latin typeface="Eurostile"/>
                <a:ea typeface="+mj-ea"/>
                <a:cs typeface="Eurostile"/>
              </a:defRPr>
            </a:lvl1pPr>
          </a:lstStyle>
          <a:p>
            <a:pPr algn="ctr"/>
            <a:r>
              <a:rPr lang="en-GB" sz="3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Comparing and considering the concepts </a:t>
            </a:r>
          </a:p>
        </p:txBody>
      </p:sp>
    </p:spTree>
    <p:extLst>
      <p:ext uri="{BB962C8B-B14F-4D97-AF65-F5344CB8AC3E}">
        <p14:creationId xmlns:p14="http://schemas.microsoft.com/office/powerpoint/2010/main" val="242437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4750" y="1491630"/>
            <a:ext cx="8229600" cy="2754313"/>
          </a:xfrm>
        </p:spPr>
        <p:txBody>
          <a:bodyPr>
            <a:normAutofit lnSpcReduction="10000"/>
          </a:bodyPr>
          <a:lstStyle/>
          <a:p>
            <a:pPr marL="514350" lvl="0" indent="-514350">
              <a:buFont typeface="Wingdings" panose="05000000000000000000" pitchFamily="2" charset="2"/>
              <a:buChar char="Ø"/>
            </a:pPr>
            <a:r>
              <a:rPr lang="en-GB" dirty="0"/>
              <a:t>Was the person/organisation ethical, why/why not, what would be ethical and why?</a:t>
            </a:r>
          </a:p>
          <a:p>
            <a:pPr marL="514350" lvl="0" indent="-514350">
              <a:buFont typeface="Wingdings" panose="05000000000000000000" pitchFamily="2" charset="2"/>
              <a:buChar char="Ø"/>
            </a:pPr>
            <a:r>
              <a:rPr lang="en-GB" dirty="0"/>
              <a:t>Did they act with integrity, why/why not, what would acting with integrity require and why?</a:t>
            </a:r>
          </a:p>
          <a:p>
            <a:pPr marL="514350" lvl="0" indent="-514350">
              <a:buFont typeface="Wingdings" panose="05000000000000000000" pitchFamily="2" charset="2"/>
              <a:buChar char="Ø"/>
            </a:pPr>
            <a:r>
              <a:rPr lang="en-GB" dirty="0"/>
              <a:t>Did they comply with the law, why/why not?</a:t>
            </a:r>
          </a:p>
          <a:p>
            <a:pPr marL="514350" lvl="0" indent="-514350">
              <a:buFont typeface="Wingdings" panose="05000000000000000000" pitchFamily="2" charset="2"/>
              <a:buChar char="Ø"/>
            </a:pPr>
            <a:r>
              <a:rPr lang="en-GB" dirty="0"/>
              <a:t>Is being ethical, acting with integrity, and complying with the law, in conflict?  In what way?</a:t>
            </a:r>
          </a:p>
          <a:p>
            <a:pPr marL="514350" lvl="0" indent="-514350">
              <a:buFont typeface="Wingdings" panose="05000000000000000000" pitchFamily="2" charset="2"/>
              <a:buChar char="Ø"/>
            </a:pPr>
            <a:r>
              <a:rPr lang="en-GB" dirty="0"/>
              <a:t>How should we resolve the case study?  What should the person/organisation do, and why should they do that?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650" y="425450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 marL="0" indent="0" algn="l" defTabSz="767796" rtl="0" eaLnBrk="1" latinLnBrk="0" hangingPunct="1">
              <a:lnSpc>
                <a:spcPct val="90000"/>
              </a:lnSpc>
              <a:spcBef>
                <a:spcPct val="0"/>
              </a:spcBef>
              <a:buFont typeface="Arial"/>
              <a:buNone/>
              <a:defRPr lang="en-US" sz="2300" kern="1200">
                <a:solidFill>
                  <a:schemeClr val="tx1"/>
                </a:solidFill>
                <a:latin typeface="Eurostile"/>
                <a:ea typeface="+mj-ea"/>
                <a:cs typeface="Eurostile"/>
              </a:defRPr>
            </a:lvl1pPr>
          </a:lstStyle>
          <a:p>
            <a:pPr algn="ctr"/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Case Study </a:t>
            </a:r>
            <a:endParaRPr lang="en-GB" sz="30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66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60251-6C24-48C5-A6CC-8AB59055F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51670"/>
            <a:ext cx="9144000" cy="994172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Applying the concepts to students’ lives</a:t>
            </a:r>
            <a:endParaRPr lang="en-US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35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EA590-37FA-4E91-B6F3-8B5C03ACB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Core reading</a:t>
            </a:r>
            <a:endParaRPr lang="en-US" sz="3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8FFFF-EB22-44B8-BA3E-ACB6FD35EC1C}"/>
              </a:ext>
            </a:extLst>
          </p:cNvPr>
          <p:cNvSpPr/>
          <p:nvPr/>
        </p:nvSpPr>
        <p:spPr>
          <a:xfrm>
            <a:off x="539552" y="1203598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dirty="0"/>
              <a:t>BBC Ethics Centre (2014). </a:t>
            </a:r>
            <a:r>
              <a:rPr lang="en-US" b="1" i="1" dirty="0"/>
              <a:t>What is Ethics? </a:t>
            </a:r>
            <a:r>
              <a:rPr lang="en-US" dirty="0"/>
              <a:t>Available from </a:t>
            </a:r>
            <a:r>
              <a:rPr lang="en-US" dirty="0">
                <a:hlinkClick r:id="rId2"/>
              </a:rPr>
              <a:t>http://www.bbc.co.uk/ethics/introduction/intro_1.shtml</a:t>
            </a:r>
            <a:r>
              <a:rPr lang="bg-BG" dirty="0"/>
              <a:t> </a:t>
            </a:r>
            <a:endParaRPr lang="en-US" dirty="0"/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dirty="0"/>
              <a:t>The Ethics Centre (2018). </a:t>
            </a:r>
            <a:r>
              <a:rPr lang="en-US" b="1" i="1" dirty="0"/>
              <a:t>What is Ethics? </a:t>
            </a:r>
            <a:r>
              <a:rPr lang="en-US" dirty="0"/>
              <a:t>Available from </a:t>
            </a:r>
            <a:r>
              <a:rPr lang="en-US" dirty="0">
                <a:hlinkClick r:id="rId3"/>
              </a:rPr>
              <a:t>http://www.ethics.org.au/about/what-is-ethics</a:t>
            </a:r>
            <a:r>
              <a:rPr lang="bg-BG" dirty="0"/>
              <a:t> </a:t>
            </a:r>
            <a:endParaRPr lang="en-US" dirty="0"/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dirty="0" err="1"/>
              <a:t>Luban</a:t>
            </a:r>
            <a:r>
              <a:rPr lang="en-US" dirty="0"/>
              <a:t>, David (2003). </a:t>
            </a:r>
            <a:r>
              <a:rPr lang="en-US" b="1" i="1" dirty="0"/>
              <a:t>Integrity: its causes and cures</a:t>
            </a:r>
            <a:r>
              <a:rPr lang="en-US" dirty="0"/>
              <a:t>. Fordham Law Review, vol. 72, pp. 279-310</a:t>
            </a:r>
            <a:r>
              <a:rPr lang="bg-BG" dirty="0"/>
              <a:t> </a:t>
            </a:r>
            <a:endParaRPr lang="en-US" dirty="0"/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dirty="0" err="1"/>
              <a:t>Markkula</a:t>
            </a:r>
            <a:r>
              <a:rPr lang="en-US" dirty="0"/>
              <a:t> Center for Applied Ethics, Santa Clara University (2010). </a:t>
            </a:r>
            <a:r>
              <a:rPr lang="en-US" b="1" i="1" dirty="0"/>
              <a:t>What is Ethics?</a:t>
            </a:r>
            <a:r>
              <a:rPr lang="en-US" dirty="0"/>
              <a:t> Available from </a:t>
            </a:r>
            <a:r>
              <a:rPr lang="en-US" dirty="0">
                <a:hlinkClick r:id="rId4"/>
              </a:rPr>
              <a:t>https://www.scu.edu/ethics/ethics-resources/ethical-decision-making/what-is-ethics/</a:t>
            </a:r>
            <a:r>
              <a:rPr lang="bg-B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00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B6EB1-B533-4A6D-883E-F101465AD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Agenda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76B984-38F0-4AE0-8636-D48E6A8DDF6C}"/>
              </a:ext>
            </a:extLst>
          </p:cNvPr>
          <p:cNvSpPr/>
          <p:nvPr/>
        </p:nvSpPr>
        <p:spPr>
          <a:xfrm>
            <a:off x="467544" y="1347614"/>
            <a:ext cx="559836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Introduction to the concept of ethics (20 min)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Introduction to the concept of integrity (20 min)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Introduction to the concept of law (20 min)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Comparing and considering the concepts (15 min)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Case Study (60 min)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Applying the concepts to students’ lives (45 min)</a:t>
            </a:r>
          </a:p>
        </p:txBody>
      </p:sp>
    </p:spTree>
    <p:extLst>
      <p:ext uri="{BB962C8B-B14F-4D97-AF65-F5344CB8AC3E}">
        <p14:creationId xmlns:p14="http://schemas.microsoft.com/office/powerpoint/2010/main" val="89545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147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GB" sz="3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Learning Outcomes</a:t>
            </a:r>
            <a:endParaRPr lang="en-US" sz="30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81793" y="1357287"/>
            <a:ext cx="8094663" cy="3014663"/>
          </a:xfrm>
        </p:spPr>
        <p:txBody>
          <a:bodyPr>
            <a:normAutofit/>
          </a:bodyPr>
          <a:lstStyle/>
          <a:p>
            <a:pPr algn="just"/>
            <a:r>
              <a:rPr lang="en-US" sz="1800" dirty="0"/>
              <a:t>Upon completion of this module students should be able to: </a:t>
            </a:r>
            <a:endParaRPr lang="en-GB" sz="18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1800" dirty="0"/>
              <a:t>Understand the concepts of integrity, ethics and law, including how they overlap and how they are different.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1800" dirty="0"/>
              <a:t>Understand and analyse a problem involving integrity, ethics and law in the public domain, and create and evaluate solutions.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1800" dirty="0"/>
              <a:t>Anticipate, identify and reflect on problems regarding integrity, ethics and law in their own lives.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1800" dirty="0"/>
              <a:t>Recognize the importance of integrity, ethics and law in resolving challenges they will face in the future.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158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2545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Introduction to the concept of ethics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9552" y="1563638"/>
            <a:ext cx="8094662" cy="3014662"/>
          </a:xfrm>
        </p:spPr>
        <p:txBody>
          <a:bodyPr>
            <a:normAutofit/>
          </a:bodyPr>
          <a:lstStyle/>
          <a:p>
            <a:r>
              <a:rPr lang="en-GB" sz="1800" dirty="0"/>
              <a:t>We are suppose to be ethical, and follow the law.</a:t>
            </a:r>
          </a:p>
          <a:p>
            <a:r>
              <a:rPr lang="en-GB" sz="1800" b="1" i="1" dirty="0"/>
              <a:t>What about these situations?</a:t>
            </a:r>
          </a:p>
          <a:p>
            <a:pPr marL="287926" indent="-287926">
              <a:buFont typeface="Arial" charset="0"/>
              <a:buChar char="•"/>
            </a:pPr>
            <a:r>
              <a:rPr lang="en-GB" sz="1800" dirty="0"/>
              <a:t>The manufacturing by-product of a company is not illegal, but it seems like it is harming people living nearby.</a:t>
            </a:r>
          </a:p>
          <a:p>
            <a:pPr marL="287926" indent="-287926">
              <a:buFont typeface="Arial" charset="0"/>
              <a:buChar char="•"/>
            </a:pPr>
            <a:r>
              <a:rPr lang="en-GB" sz="1800" dirty="0"/>
              <a:t>A student cheats on an exam, which is prohibited by the Student Code of Conduct, but the chances of getting caught are almost zero.</a:t>
            </a:r>
          </a:p>
          <a:p>
            <a:endParaRPr lang="en-GB" sz="1800" dirty="0"/>
          </a:p>
          <a:p>
            <a:endParaRPr lang="en-GB" sz="1800" dirty="0"/>
          </a:p>
          <a:p>
            <a:pPr marL="287926" indent="-287926">
              <a:buFont typeface="Arial" charset="0"/>
              <a:buChar char="•"/>
            </a:pPr>
            <a:endParaRPr lang="en-GB" sz="1800" dirty="0"/>
          </a:p>
          <a:p>
            <a:endParaRPr lang="en-GB" sz="1800" dirty="0"/>
          </a:p>
          <a:p>
            <a:pPr algn="l">
              <a:lnSpc>
                <a:spcPct val="150000"/>
              </a:lnSpc>
            </a:pPr>
            <a:endParaRPr lang="en-GB" sz="1800" b="1" dirty="0">
              <a:solidFill>
                <a:schemeClr val="accent6"/>
              </a:solidFill>
              <a:latin typeface="+mj-lt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368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7584" y="1419622"/>
            <a:ext cx="8229600" cy="27543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0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  <a:ea typeface="+mj-ea"/>
              <a:cs typeface="Eurostile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i="1" dirty="0"/>
              <a:t>How would you define ethics?</a:t>
            </a:r>
          </a:p>
          <a:p>
            <a:pPr marL="669648" lvl="1" indent="-285750">
              <a:buFont typeface="Courier New" panose="02070309020205020404" pitchFamily="49" charset="0"/>
              <a:buChar char="o"/>
            </a:pPr>
            <a:r>
              <a:rPr lang="en-GB" i="1" dirty="0"/>
              <a:t>Main aspect of ethics: </a:t>
            </a:r>
            <a:r>
              <a:rPr lang="en-GB" i="1" u="sng" dirty="0"/>
              <a:t>system of principles that guides how people make decisions and lead their lives</a:t>
            </a:r>
            <a:endParaRPr lang="en-US" i="1" u="sng" dirty="0"/>
          </a:p>
          <a:p>
            <a:pPr marL="0" indent="0">
              <a:buNone/>
            </a:pPr>
            <a:endParaRPr lang="en-US" b="1" i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1" i="1" dirty="0"/>
              <a:t>Provide an example of ethical and unethical behaviour</a:t>
            </a:r>
          </a:p>
          <a:p>
            <a:pPr marL="0" indent="0">
              <a:buNone/>
            </a:pPr>
            <a:endParaRPr lang="en-US" b="1" i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650" y="425450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 marL="0" indent="0" algn="l" defTabSz="767796" rtl="0" eaLnBrk="1" latinLnBrk="0" hangingPunct="1">
              <a:lnSpc>
                <a:spcPct val="90000"/>
              </a:lnSpc>
              <a:spcBef>
                <a:spcPct val="0"/>
              </a:spcBef>
              <a:buFont typeface="Arial"/>
              <a:buNone/>
              <a:defRPr lang="en-US" sz="2300" kern="1200">
                <a:solidFill>
                  <a:schemeClr val="tx1"/>
                </a:solidFill>
                <a:latin typeface="Eurostile"/>
                <a:ea typeface="+mj-ea"/>
                <a:cs typeface="Eurostile"/>
              </a:defRPr>
            </a:lvl1pPr>
          </a:lstStyle>
          <a:p>
            <a:pPr algn="ctr"/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Introduction to the concept of ethics</a:t>
            </a:r>
            <a:endParaRPr lang="en-GB" sz="30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86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563638"/>
            <a:ext cx="7272808" cy="27543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i="1" dirty="0"/>
              <a:t>How would you define integrity?</a:t>
            </a:r>
          </a:p>
          <a:p>
            <a:pPr marL="669648" lvl="1" indent="-285750">
              <a:buFont typeface="Courier New" panose="02070309020205020404" pitchFamily="49" charset="0"/>
              <a:buChar char="o"/>
            </a:pPr>
            <a:r>
              <a:rPr lang="en-GB" dirty="0"/>
              <a:t>Main aspect of integrity: </a:t>
            </a:r>
            <a:r>
              <a:rPr lang="en-GB" u="sng" dirty="0"/>
              <a:t>consistent use of ethical principles, over time and in different situations</a:t>
            </a:r>
            <a:endParaRPr lang="en-US" u="sng" dirty="0"/>
          </a:p>
          <a:p>
            <a:pPr marL="0" indent="0">
              <a:buNone/>
            </a:pPr>
            <a:endParaRPr lang="en-US" b="1" i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i="1" dirty="0"/>
              <a:t>How is it different from ethics?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425450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 marL="0" indent="0" algn="l" defTabSz="767796" rtl="0" eaLnBrk="1" latinLnBrk="0" hangingPunct="1">
              <a:lnSpc>
                <a:spcPct val="90000"/>
              </a:lnSpc>
              <a:spcBef>
                <a:spcPct val="0"/>
              </a:spcBef>
              <a:buFont typeface="Arial"/>
              <a:buNone/>
              <a:defRPr lang="en-US" sz="2300" kern="1200">
                <a:solidFill>
                  <a:schemeClr val="tx1"/>
                </a:solidFill>
                <a:latin typeface="Eurostile"/>
                <a:ea typeface="+mj-ea"/>
                <a:cs typeface="Eurostile"/>
              </a:defRPr>
            </a:lvl1pPr>
          </a:lstStyle>
          <a:p>
            <a:pPr algn="ctr"/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Introduction to the concept of integrity</a:t>
            </a:r>
            <a:endParaRPr lang="en-GB" sz="30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60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851670"/>
            <a:ext cx="8229600" cy="27543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Provide an example of a person or organization acting with integrity, and acting without integrity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425450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 marL="0" indent="0" algn="l" defTabSz="767796" rtl="0" eaLnBrk="1" latinLnBrk="0" hangingPunct="1">
              <a:lnSpc>
                <a:spcPct val="90000"/>
              </a:lnSpc>
              <a:spcBef>
                <a:spcPct val="0"/>
              </a:spcBef>
              <a:buFont typeface="Arial"/>
              <a:buNone/>
              <a:defRPr lang="en-US" sz="2300" kern="1200">
                <a:solidFill>
                  <a:schemeClr val="tx1"/>
                </a:solidFill>
                <a:latin typeface="Eurostile"/>
                <a:ea typeface="+mj-ea"/>
                <a:cs typeface="Eurostile"/>
              </a:defRPr>
            </a:lvl1pPr>
          </a:lstStyle>
          <a:p>
            <a:pPr algn="ctr"/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Introduction to the concept of integrity</a:t>
            </a:r>
            <a:endParaRPr lang="en-GB" sz="30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68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31535" y="1347614"/>
            <a:ext cx="7416824" cy="27543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i="1" dirty="0"/>
              <a:t>What is law?</a:t>
            </a:r>
          </a:p>
          <a:p>
            <a:pPr marL="726798" lvl="1" indent="-342900">
              <a:buFont typeface="Courier New" panose="02070309020205020404" pitchFamily="49" charset="0"/>
              <a:buChar char="o"/>
            </a:pPr>
            <a:r>
              <a:rPr lang="en-US" dirty="0"/>
              <a:t>Main aspect of the law: </a:t>
            </a:r>
            <a:r>
              <a:rPr lang="en-GB" u="sng" dirty="0"/>
              <a:t>system of rules recognized by society and enforced via sanctions of some sort</a:t>
            </a:r>
            <a:endParaRPr lang="en-US" b="1" i="1" u="sng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1" i="1" dirty="0"/>
              <a:t>Provide an example of a person or organization complying with the law or breaking the law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1" i="1" dirty="0"/>
              <a:t>How are ethics, integrity different from law?</a:t>
            </a:r>
            <a:endParaRPr lang="en-SG" b="1" i="1" dirty="0"/>
          </a:p>
          <a:p>
            <a:endParaRPr lang="en-GB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425450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 marL="0" indent="0" algn="l" defTabSz="767796" rtl="0" eaLnBrk="1" latinLnBrk="0" hangingPunct="1">
              <a:lnSpc>
                <a:spcPct val="90000"/>
              </a:lnSpc>
              <a:spcBef>
                <a:spcPct val="0"/>
              </a:spcBef>
              <a:buFont typeface="Arial"/>
              <a:buNone/>
              <a:defRPr lang="en-US" sz="2300" kern="1200">
                <a:solidFill>
                  <a:schemeClr val="tx1"/>
                </a:solidFill>
                <a:latin typeface="Eurostile"/>
                <a:ea typeface="+mj-ea"/>
                <a:cs typeface="Eurostile"/>
              </a:defRPr>
            </a:lvl1pPr>
          </a:lstStyle>
          <a:p>
            <a:pPr algn="ctr"/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Introduction to the concept of law</a:t>
            </a:r>
            <a:endParaRPr lang="en-GB" sz="30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03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78904" y="1635646"/>
            <a:ext cx="8229600" cy="27543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b="1" u="sng" dirty="0"/>
              <a:t>Ethics, integrity compared to law: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dirty="0"/>
              <a:t>The law advises what we are allowed to do, without legal punishment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dirty="0"/>
              <a:t>Ethics, integrity advises what we should do</a:t>
            </a:r>
            <a:endParaRPr lang="en-SG" dirty="0"/>
          </a:p>
          <a:p>
            <a:pPr marL="0" indent="0">
              <a:buNone/>
            </a:pPr>
            <a:endParaRPr lang="en-SG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425450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 marL="0" indent="0" algn="l" defTabSz="767796" rtl="0" eaLnBrk="1" latinLnBrk="0" hangingPunct="1">
              <a:lnSpc>
                <a:spcPct val="90000"/>
              </a:lnSpc>
              <a:spcBef>
                <a:spcPct val="0"/>
              </a:spcBef>
              <a:buFont typeface="Arial"/>
              <a:buNone/>
              <a:defRPr lang="en-US" sz="2300" kern="1200">
                <a:solidFill>
                  <a:schemeClr val="tx1"/>
                </a:solidFill>
                <a:latin typeface="Eurostile"/>
                <a:ea typeface="+mj-ea"/>
                <a:cs typeface="Eurostile"/>
              </a:defRPr>
            </a:lvl1pPr>
          </a:lstStyle>
          <a:p>
            <a:pPr algn="ctr"/>
            <a:r>
              <a:rPr lang="en-GB" sz="3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Comparing and considering the concepts </a:t>
            </a:r>
          </a:p>
        </p:txBody>
      </p:sp>
    </p:spTree>
    <p:extLst>
      <p:ext uri="{BB962C8B-B14F-4D97-AF65-F5344CB8AC3E}">
        <p14:creationId xmlns:p14="http://schemas.microsoft.com/office/powerpoint/2010/main" val="299360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|0.1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|0.1|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Theme">
  <a:themeElements>
    <a:clrScheme name="Ruby - Coloured 3 Light 1">
      <a:dk1>
        <a:srgbClr val="7E7E7E"/>
      </a:dk1>
      <a:lt1>
        <a:srgbClr val="FFFFFF"/>
      </a:lt1>
      <a:dk2>
        <a:srgbClr val="888888"/>
      </a:dk2>
      <a:lt2>
        <a:srgbClr val="FFFFFF"/>
      </a:lt2>
      <a:accent1>
        <a:srgbClr val="C42A13"/>
      </a:accent1>
      <a:accent2>
        <a:srgbClr val="F9711C"/>
      </a:accent2>
      <a:accent3>
        <a:srgbClr val="92AF27"/>
      </a:accent3>
      <a:accent4>
        <a:srgbClr val="38B28A"/>
      </a:accent4>
      <a:accent5>
        <a:srgbClr val="16749F"/>
      </a:accent5>
      <a:accent6>
        <a:srgbClr val="041B31"/>
      </a:accent6>
      <a:hlink>
        <a:srgbClr val="F33B48"/>
      </a:hlink>
      <a:folHlink>
        <a:srgbClr val="FFC000"/>
      </a:folHlink>
    </a:clrScheme>
    <a:fontScheme name="Custom 1">
      <a:majorFont>
        <a:latin typeface="Eurostile"/>
        <a:ea typeface=""/>
        <a:cs typeface=""/>
      </a:majorFont>
      <a:minorFont>
        <a:latin typeface="Apex New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652</Words>
  <Application>Microsoft Office PowerPoint</Application>
  <PresentationFormat>On-screen Show (16:9)</PresentationFormat>
  <Paragraphs>75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Apex</vt:lpstr>
      <vt:lpstr>Apex New Book</vt:lpstr>
      <vt:lpstr>Eurostile</vt:lpstr>
      <vt:lpstr>LaTo light</vt:lpstr>
      <vt:lpstr>Raleway Light</vt:lpstr>
      <vt:lpstr>Raleway Regular</vt:lpstr>
      <vt:lpstr>Arial</vt:lpstr>
      <vt:lpstr>Arial Narrow</vt:lpstr>
      <vt:lpstr>Calibri</vt:lpstr>
      <vt:lpstr>Courier New</vt:lpstr>
      <vt:lpstr>Times New Roman</vt:lpstr>
      <vt:lpstr>Wingdings</vt:lpstr>
      <vt:lpstr>Office Theme</vt:lpstr>
      <vt:lpstr>Default Theme</vt:lpstr>
      <vt:lpstr>PowerPoint Presentation</vt:lpstr>
      <vt:lpstr>Agenda</vt:lpstr>
      <vt:lpstr>Learning Outcomes</vt:lpstr>
      <vt:lpstr>Introduction to the concept of ethics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Applying the concepts to students’ lives</vt:lpstr>
      <vt:lpstr>Core reading</vt:lpstr>
    </vt:vector>
  </TitlesOfParts>
  <Company>UNOV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Sauer</dc:creator>
  <cp:lastModifiedBy>Katharina Kiener-Manu</cp:lastModifiedBy>
  <cp:revision>67</cp:revision>
  <dcterms:created xsi:type="dcterms:W3CDTF">2016-11-08T12:49:39Z</dcterms:created>
  <dcterms:modified xsi:type="dcterms:W3CDTF">2018-10-18T15:16:17Z</dcterms:modified>
</cp:coreProperties>
</file>