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2"/>
  </p:notesMasterIdLst>
  <p:handoutMasterIdLst>
    <p:handoutMasterId r:id="rId13"/>
  </p:handoutMasterIdLst>
  <p:sldIdLst>
    <p:sldId id="290" r:id="rId3"/>
    <p:sldId id="292" r:id="rId4"/>
    <p:sldId id="293" r:id="rId5"/>
    <p:sldId id="291" r:id="rId6"/>
    <p:sldId id="272" r:id="rId7"/>
    <p:sldId id="266" r:id="rId8"/>
    <p:sldId id="276" r:id="rId9"/>
    <p:sldId id="295" r:id="rId10"/>
    <p:sldId id="29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92969"/>
  </p:normalViewPr>
  <p:slideViewPr>
    <p:cSldViewPr>
      <p:cViewPr varScale="1">
        <p:scale>
          <a:sx n="99" d="100"/>
          <a:sy n="99" d="100"/>
        </p:scale>
        <p:origin x="84" y="54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2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5" y="1476034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infoethics.org/pdf/ie_africa/manuscript.pdf" TargetMode="External"/><Relationship Id="rId2" Type="http://schemas.openxmlformats.org/officeDocument/2006/relationships/hyperlink" Target="http://www.bbc.co.uk/ethics/lying/lying_1.shtml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ethics.iit.edu/teaching/professional-ethics" TargetMode="External"/><Relationship Id="rId4" Type="http://schemas.openxmlformats.org/officeDocument/2006/relationships/hyperlink" Target="http://ethics.iit.edu/teaching/language-professional-ethic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u.edu/ethics/focus-areas/campus-ethics/programs-for-students/student-government-ethics/resources/make-your-code-of-ethics-matter/make-your-code-of-ethics-matter.html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"/>
            <a:ext cx="9144000" cy="3639748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b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14: Professional Ethics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5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6EB1-B533-4A6D-883E-F101465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76B984-38F0-4AE0-8636-D48E6A8DDF6C}"/>
              </a:ext>
            </a:extLst>
          </p:cNvPr>
          <p:cNvSpPr/>
          <p:nvPr/>
        </p:nvSpPr>
        <p:spPr>
          <a:xfrm>
            <a:off x="539552" y="1203598"/>
            <a:ext cx="76328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Understanding personal, theoretical, and professional ethics (45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Potential conflicts between role morality and personal morality (1 hour)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Professional codes: aspirational and disciplinary (1 hour and 15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97102" y="1059582"/>
            <a:ext cx="8094663" cy="3158679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Upon completion of this module students should be able to: </a:t>
            </a:r>
            <a:endParaRPr lang="en-GB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Clearly distinguish between personal, theoretical, and professional ethics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Think critically about ethical issues which are encountered first hand within a career, and apply personal, theoretical, and professional ethics to vexing moral decisions within specific professions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Grasp the challenges posed by potential conflicts between role morality and personal morality, and consider ways of resolving those conflicts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Understand the role of professional codes of ethics, the difference between aspirational and disciplinary codes of ethics, and how professional codes may apply in their career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43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Understanding personal, theoretical, and professional ethics 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59832" y="1635646"/>
            <a:ext cx="3528392" cy="3014662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b="1" dirty="0"/>
              <a:t>Personal ethics</a:t>
            </a:r>
            <a:r>
              <a:rPr lang="en-GB" sz="18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b="1" dirty="0"/>
              <a:t>Theoretical ethics</a:t>
            </a:r>
            <a:endParaRPr lang="en-GB" sz="18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b="1" dirty="0"/>
              <a:t>Professional ethics</a:t>
            </a:r>
            <a:endParaRPr lang="en-GB" sz="18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800" b="1" dirty="0"/>
              <a:t>Organizational culture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6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-6598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Potential conflicts between role morality and personal morality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94DA2-CA0E-4303-A9C9-EBE7DCBAFED9}"/>
              </a:ext>
            </a:extLst>
          </p:cNvPr>
          <p:cNvSpPr txBox="1"/>
          <p:nvPr/>
        </p:nvSpPr>
        <p:spPr>
          <a:xfrm>
            <a:off x="323528" y="1059582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/>
              <a:t>The concept of role morality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What is “role”?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Conflict between personal &amp; professional ethics</a:t>
            </a:r>
          </a:p>
          <a:p>
            <a:pPr lvl="1"/>
            <a:endParaRPr lang="en-US" dirty="0"/>
          </a:p>
          <a:p>
            <a:pPr marL="284163" lvl="1" indent="-28416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 err="1"/>
              <a:t>Luban’s</a:t>
            </a:r>
            <a:r>
              <a:rPr lang="en-GB" b="1" dirty="0"/>
              <a:t> four-step strategy for resolving questions of role morality</a:t>
            </a:r>
          </a:p>
          <a:p>
            <a:pPr marL="7429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Justify the relevant societal institution, based on the moral good it does </a:t>
            </a:r>
          </a:p>
          <a:p>
            <a:pPr marL="7429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Justify the professional’s role, based on the structure of the institution </a:t>
            </a:r>
          </a:p>
          <a:p>
            <a:pPr marL="7429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Justify the particular role obligation in question, by showing that the behaviour required is essential to that role</a:t>
            </a:r>
          </a:p>
          <a:p>
            <a:pPr marL="7429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Justify the act demanded by the role, by showing that role obligations require the action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56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51670"/>
            <a:ext cx="9144000" cy="8006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Role morality</a:t>
            </a:r>
            <a:endParaRPr lang="en-GB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D9FAD-DA2C-4517-933F-AB2944A978CC}"/>
              </a:ext>
            </a:extLst>
          </p:cNvPr>
          <p:cNvSpPr txBox="1"/>
          <p:nvPr/>
        </p:nvSpPr>
        <p:spPr>
          <a:xfrm>
            <a:off x="3203848" y="134761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/>
              <a:t>Class exercise</a:t>
            </a:r>
          </a:p>
        </p:txBody>
      </p:sp>
    </p:spTree>
    <p:extLst>
      <p:ext uri="{BB962C8B-B14F-4D97-AF65-F5344CB8AC3E}">
        <p14:creationId xmlns:p14="http://schemas.microsoft.com/office/powerpoint/2010/main" val="12338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281434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Professional codes: aspirational and disciplinary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F35E8E1-44CF-46C4-8AB6-3083C4F2C862}"/>
              </a:ext>
            </a:extLst>
          </p:cNvPr>
          <p:cNvSpPr txBox="1">
            <a:spLocks/>
          </p:cNvSpPr>
          <p:nvPr/>
        </p:nvSpPr>
        <p:spPr>
          <a:xfrm>
            <a:off x="2339752" y="1419622"/>
            <a:ext cx="4834880" cy="2455118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Purpose of Professional codes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Professional ethics / Professional codes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 err="1">
                <a:latin typeface="Apex"/>
              </a:rPr>
              <a:t>Aspirational</a:t>
            </a:r>
            <a:r>
              <a:rPr lang="fr-BE" sz="2000" b="1" dirty="0">
                <a:latin typeface="Apex"/>
              </a:rPr>
              <a:t> / </a:t>
            </a:r>
            <a:r>
              <a:rPr lang="fr-BE" sz="2000" b="1" dirty="0" err="1">
                <a:latin typeface="Apex"/>
              </a:rPr>
              <a:t>Disciplinary</a:t>
            </a:r>
            <a:endParaRPr lang="fr-BE" sz="2000" b="1" dirty="0">
              <a:latin typeface="Apex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Apex"/>
              </a:rPr>
              <a:t>Examples of Professional codes</a:t>
            </a:r>
            <a:endParaRPr lang="fr-BE" sz="2000" b="1" dirty="0"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11756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A590-37FA-4E91-B6F3-8B5C03AC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Core readings I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FFFF-EB22-44B8-BA3E-ACB6FD35EC1C}"/>
              </a:ext>
            </a:extLst>
          </p:cNvPr>
          <p:cNvSpPr/>
          <p:nvPr/>
        </p:nvSpPr>
        <p:spPr>
          <a:xfrm>
            <a:off x="539552" y="1203598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BBC Ethics Guide. Lying. Available from </a:t>
            </a:r>
            <a:r>
              <a:rPr lang="en-GB" sz="1600" dirty="0">
                <a:hlinkClick r:id="rId2"/>
              </a:rPr>
              <a:t>http://www.bbc.co.uk/ethics/lying/lying_1.shtml</a:t>
            </a:r>
            <a:r>
              <a:rPr lang="en-GB" sz="16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 err="1"/>
              <a:t>Britz</a:t>
            </a:r>
            <a:r>
              <a:rPr lang="en-GB" sz="1600" dirty="0"/>
              <a:t>, Johannes (2013). </a:t>
            </a:r>
            <a:r>
              <a:rPr lang="en-GB" sz="1600" b="1" i="1" dirty="0"/>
              <a:t>Understanding Information Ethics. Information Ethics in Africa: Cross-Cutting Themes</a:t>
            </a:r>
            <a:r>
              <a:rPr lang="en-GB" sz="1600" dirty="0"/>
              <a:t>. African Centre of Excellence for Information Ethics. Available from </a:t>
            </a:r>
            <a:r>
              <a:rPr lang="en-GB" sz="1600" dirty="0">
                <a:hlinkClick r:id="rId3"/>
              </a:rPr>
              <a:t>http://www.africainfoethics.org/pdf/ie_africa/manuscript.pdf</a:t>
            </a:r>
            <a:r>
              <a:rPr lang="en-GB" sz="16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Illinois Institute of Technology, </a:t>
            </a:r>
            <a:r>
              <a:rPr lang="en-GB" sz="1600" dirty="0" err="1"/>
              <a:t>Center</a:t>
            </a:r>
            <a:r>
              <a:rPr lang="en-GB" sz="1600" dirty="0"/>
              <a:t> for the Study of Ethics in the Professions (2003). </a:t>
            </a:r>
            <a:r>
              <a:rPr lang="en-GB" sz="1600" b="1" i="1" dirty="0"/>
              <a:t>Language of professional ethics</a:t>
            </a:r>
            <a:r>
              <a:rPr lang="en-GB" sz="1600" dirty="0"/>
              <a:t>. Available from </a:t>
            </a:r>
            <a:r>
              <a:rPr lang="en-GB" sz="1600" dirty="0">
                <a:hlinkClick r:id="rId4"/>
              </a:rPr>
              <a:t>http://ethics.iit.edu/teaching/language-professional-ethics</a:t>
            </a:r>
            <a:r>
              <a:rPr lang="en-GB" sz="16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Illinois Institute of Technology, </a:t>
            </a:r>
            <a:r>
              <a:rPr lang="en-GB" sz="1600" dirty="0" err="1"/>
              <a:t>Center</a:t>
            </a:r>
            <a:r>
              <a:rPr lang="en-GB" sz="1600" dirty="0"/>
              <a:t> for the Study of Ethics in the Professions (2008). </a:t>
            </a:r>
            <a:r>
              <a:rPr lang="en-GB" sz="1600" b="1" i="1" dirty="0"/>
              <a:t>Professional ethics</a:t>
            </a:r>
            <a:r>
              <a:rPr lang="en-GB" sz="1600" dirty="0"/>
              <a:t>. Available from </a:t>
            </a:r>
            <a:r>
              <a:rPr lang="en-GB" sz="1600" dirty="0">
                <a:hlinkClick r:id="rId5"/>
              </a:rPr>
              <a:t>http://ethics.iit.edu/teaching/professional-ethics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0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A590-37FA-4E91-B6F3-8B5C03AC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Core reading II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FFFF-EB22-44B8-BA3E-ACB6FD35EC1C}"/>
              </a:ext>
            </a:extLst>
          </p:cNvPr>
          <p:cNvSpPr/>
          <p:nvPr/>
        </p:nvSpPr>
        <p:spPr>
          <a:xfrm>
            <a:off x="539552" y="1203598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 err="1"/>
              <a:t>Luban</a:t>
            </a:r>
            <a:r>
              <a:rPr lang="en-GB" sz="1600" dirty="0"/>
              <a:t>, David (2007). </a:t>
            </a:r>
            <a:r>
              <a:rPr lang="en-GB" sz="1600" b="1" i="1" dirty="0"/>
              <a:t>Professional ethics. A Companion to Applied Ethics</a:t>
            </a:r>
            <a:r>
              <a:rPr lang="en-GB" sz="1600" dirty="0"/>
              <a:t>. R.G. Frey and Christopher Heath Wellman, eds. Malden, MA: Wiley-Blackwell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 err="1"/>
              <a:t>Markkula</a:t>
            </a:r>
            <a:r>
              <a:rPr lang="en-GB" sz="1600" dirty="0"/>
              <a:t> </a:t>
            </a:r>
            <a:r>
              <a:rPr lang="en-GB" sz="1600" dirty="0" err="1"/>
              <a:t>Center</a:t>
            </a:r>
            <a:r>
              <a:rPr lang="en-GB" sz="1600" dirty="0"/>
              <a:t> for Applied Ethics (2017). </a:t>
            </a:r>
            <a:r>
              <a:rPr lang="en-GB" sz="1600" b="1" i="1" dirty="0"/>
              <a:t>Make your code of ethics matter</a:t>
            </a:r>
            <a:r>
              <a:rPr lang="en-GB" sz="1600" dirty="0"/>
              <a:t>.  Available from </a:t>
            </a:r>
            <a:r>
              <a:rPr lang="en-GB" sz="1600" dirty="0">
                <a:hlinkClick r:id="rId2"/>
              </a:rPr>
              <a:t>https://www.scu.edu/ethics/focus-areas/campus-ethics/programs-for-students/student-government-ethics/resources/make-your-code-of-ethics-matter/make-your-code-of-ethics-matter.html</a:t>
            </a:r>
            <a:r>
              <a:rPr lang="en-GB" sz="16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Lichtenberg, Judith (1996). </a:t>
            </a:r>
            <a:r>
              <a:rPr lang="en-GB" sz="1600" b="1" i="1" dirty="0"/>
              <a:t>What are codes of ethics for? Codes of Ethics and the Professions</a:t>
            </a:r>
            <a:r>
              <a:rPr lang="en-GB" sz="1600" dirty="0"/>
              <a:t>. Margaret </a:t>
            </a:r>
            <a:r>
              <a:rPr lang="en-GB" sz="1600" dirty="0" err="1"/>
              <a:t>Coady</a:t>
            </a:r>
            <a:r>
              <a:rPr lang="en-GB" sz="1600" dirty="0"/>
              <a:t> and Sidney Bloch, eds. Victoria: Melbourne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8174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537</Words>
  <Application>Microsoft Office PowerPoint</Application>
  <PresentationFormat>On-screen Show (16:9)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Apex</vt:lpstr>
      <vt:lpstr>Apex New Book</vt:lpstr>
      <vt:lpstr>Eurostile</vt:lpstr>
      <vt:lpstr>LaTo light</vt:lpstr>
      <vt:lpstr>Raleway Light</vt:lpstr>
      <vt:lpstr>Raleway Regular</vt:lpstr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Understanding personal, theoretical, and professional ethics </vt:lpstr>
      <vt:lpstr>PowerPoint Presentation</vt:lpstr>
      <vt:lpstr>PowerPoint Presentation</vt:lpstr>
      <vt:lpstr>PowerPoint Presentation</vt:lpstr>
      <vt:lpstr>Core readings I</vt:lpstr>
      <vt:lpstr>Core reading II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78</cp:revision>
  <dcterms:created xsi:type="dcterms:W3CDTF">2016-11-08T12:49:39Z</dcterms:created>
  <dcterms:modified xsi:type="dcterms:W3CDTF">2018-10-18T15:22:19Z</dcterms:modified>
</cp:coreProperties>
</file>