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748" r:id="rId2"/>
    <p:sldId id="751" r:id="rId3"/>
    <p:sldId id="754" r:id="rId4"/>
    <p:sldId id="770" r:id="rId5"/>
    <p:sldId id="783" r:id="rId6"/>
    <p:sldId id="771" r:id="rId7"/>
    <p:sldId id="767" r:id="rId8"/>
    <p:sldId id="768" r:id="rId9"/>
    <p:sldId id="772" r:id="rId10"/>
    <p:sldId id="755" r:id="rId11"/>
    <p:sldId id="784" r:id="rId12"/>
    <p:sldId id="773" r:id="rId13"/>
    <p:sldId id="777" r:id="rId14"/>
    <p:sldId id="776" r:id="rId15"/>
    <p:sldId id="774" r:id="rId16"/>
    <p:sldId id="789" r:id="rId17"/>
    <p:sldId id="790" r:id="rId18"/>
    <p:sldId id="791" r:id="rId19"/>
    <p:sldId id="785" r:id="rId20"/>
    <p:sldId id="786" r:id="rId21"/>
    <p:sldId id="787" r:id="rId22"/>
    <p:sldId id="653" r:id="rId23"/>
    <p:sldId id="746" r:id="rId24"/>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010">
          <p15:clr>
            <a:srgbClr val="A4A3A4"/>
          </p15:clr>
        </p15:guide>
        <p15:guide id="2" orient="horz" pos="8014">
          <p15:clr>
            <a:srgbClr val="A4A3A4"/>
          </p15:clr>
        </p15:guide>
        <p15:guide id="3" orient="horz" pos="2471">
          <p15:clr>
            <a:srgbClr val="A4A3A4"/>
          </p15:clr>
        </p15:guide>
        <p15:guide id="4" orient="horz" pos="626">
          <p15:clr>
            <a:srgbClr val="A4A3A4"/>
          </p15:clr>
        </p15:guide>
        <p15:guide id="5" pos="14271">
          <p15:clr>
            <a:srgbClr val="A4A3A4"/>
          </p15:clr>
        </p15:guide>
        <p15:guide id="6" pos="1082">
          <p15:clr>
            <a:srgbClr val="A4A3A4"/>
          </p15:clr>
        </p15:guide>
        <p15:guide id="7" pos="76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D33"/>
    <a:srgbClr val="468078"/>
    <a:srgbClr val="9D4237"/>
    <a:srgbClr val="5378BD"/>
    <a:srgbClr val="5598D7"/>
    <a:srgbClr val="2F516A"/>
    <a:srgbClr val="9D042F"/>
    <a:srgbClr val="4072AA"/>
    <a:srgbClr val="AC4263"/>
    <a:srgbClr val="B948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A47A6B-2D7C-496A-9D53-42F1E2AA5BCD}" v="4" dt="2020-08-31T15:34:26.2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autoAdjust="0"/>
    <p:restoredTop sz="50000" autoAdjust="0"/>
  </p:normalViewPr>
  <p:slideViewPr>
    <p:cSldViewPr snapToGrid="0" snapToObjects="1">
      <p:cViewPr varScale="1">
        <p:scale>
          <a:sx n="33" d="100"/>
          <a:sy n="33" d="100"/>
        </p:scale>
        <p:origin x="752" y="72"/>
      </p:cViewPr>
      <p:guideLst>
        <p:guide orient="horz" pos="7010"/>
        <p:guide orient="horz" pos="8014"/>
        <p:guide orient="horz" pos="2471"/>
        <p:guide orient="horz" pos="626"/>
        <p:guide pos="14271"/>
        <p:guide pos="1082"/>
        <p:guide pos="7677"/>
      </p:guideLst>
    </p:cSldViewPr>
  </p:slideViewPr>
  <p:notesTextViewPr>
    <p:cViewPr>
      <p:scale>
        <a:sx n="100" d="100"/>
        <a:sy n="100" d="100"/>
      </p:scale>
      <p:origin x="0" y="0"/>
    </p:cViewPr>
  </p:notesTextViewPr>
  <p:sorterViewPr>
    <p:cViewPr>
      <p:scale>
        <a:sx n="66" d="100"/>
        <a:sy n="66" d="100"/>
      </p:scale>
      <p:origin x="0" y="6144"/>
    </p:cViewPr>
  </p:sorterViewPr>
  <p:notesViewPr>
    <p:cSldViewPr snapToGrid="0">
      <p:cViewPr varScale="1">
        <p:scale>
          <a:sx n="68" d="100"/>
          <a:sy n="68" d="100"/>
        </p:scale>
        <p:origin x="199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957535C-6B8D-4D46-8E0D-B759E502CC30}" type="datetimeFigureOut">
              <a:rPr lang="en-US" smtClean="0"/>
              <a:t>8/31/2020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7415F9B-48AE-466D-B6FB-957A9D96A9EE}" type="slidenum">
              <a:rPr lang="en-US" smtClean="0"/>
              <a:t>‹Nº›</a:t>
            </a:fld>
            <a:endParaRPr lang="en-US"/>
          </a:p>
        </p:txBody>
      </p:sp>
    </p:spTree>
    <p:extLst>
      <p:ext uri="{BB962C8B-B14F-4D97-AF65-F5344CB8AC3E}">
        <p14:creationId xmlns:p14="http://schemas.microsoft.com/office/powerpoint/2010/main" val="16380222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Raleway"/>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8/31/2020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Raleway"/>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‹Nº›</a:t>
            </a:fld>
            <a:endParaRPr lang="en-US"/>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1050" y="2244726"/>
            <a:ext cx="22764750" cy="4775200"/>
          </a:xfrm>
        </p:spPr>
        <p:txBody>
          <a:bodyPr anchor="b">
            <a:normAutofit/>
          </a:bodyPr>
          <a:lstStyle>
            <a:lvl1pPr algn="ctr">
              <a:defRPr sz="7200" b="0">
                <a:solidFill>
                  <a:schemeClr val="tx1"/>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781050" y="7204076"/>
            <a:ext cx="22764750" cy="3311524"/>
          </a:xfrm>
        </p:spPr>
        <p:txBody>
          <a:bodyPr>
            <a:normAutofit/>
          </a:bodyPr>
          <a:lstStyle>
            <a:lvl1pPr marL="0" indent="0" algn="ctr">
              <a:buNone/>
              <a:defRPr sz="7200" b="1">
                <a:solidFill>
                  <a:srgbClr val="A40D33"/>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en-US"/>
              <a:t>Click to edit Master subtitle style</a:t>
            </a:r>
            <a:endParaRPr lang="en-GB"/>
          </a:p>
        </p:txBody>
      </p:sp>
    </p:spTree>
    <p:extLst>
      <p:ext uri="{BB962C8B-B14F-4D97-AF65-F5344CB8AC3E}">
        <p14:creationId xmlns:p14="http://schemas.microsoft.com/office/powerpoint/2010/main" val="381177705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043448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468078"/>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171958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8106648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35106" y="3651250"/>
            <a:ext cx="1130135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12341185" y="3651250"/>
            <a:ext cx="11266379" cy="8293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7970075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3900" y="501651"/>
            <a:ext cx="22898099" cy="2651126"/>
          </a:xfrm>
        </p:spPr>
        <p:txBody>
          <a:bodyPr/>
          <a:lstStyle/>
          <a:p>
            <a:r>
              <a:rPr lang="en-US"/>
              <a:t>Click to edit Master title style</a:t>
            </a:r>
            <a:endParaRPr lang="en-GB"/>
          </a:p>
        </p:txBody>
      </p:sp>
      <p:sp>
        <p:nvSpPr>
          <p:cNvPr id="3" name="Text Placeholder 2"/>
          <p:cNvSpPr>
            <a:spLocks noGrp="1"/>
          </p:cNvSpPr>
          <p:nvPr>
            <p:ph type="body" idx="1"/>
          </p:nvPr>
        </p:nvSpPr>
        <p:spPr>
          <a:xfrm>
            <a:off x="723901" y="3286126"/>
            <a:ext cx="11268126"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4" name="Content Placeholder 3"/>
          <p:cNvSpPr>
            <a:spLocks noGrp="1"/>
          </p:cNvSpPr>
          <p:nvPr>
            <p:ph sz="half" idx="2"/>
          </p:nvPr>
        </p:nvSpPr>
        <p:spPr>
          <a:xfrm>
            <a:off x="723901" y="5010150"/>
            <a:ext cx="11268126"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12341186" y="3286126"/>
            <a:ext cx="11280814" cy="1647824"/>
          </a:xfrm>
        </p:spPr>
        <p:txBody>
          <a:bodyPr anchor="ctr"/>
          <a:lstStyle>
            <a:lvl1pPr marL="0" indent="0">
              <a:buNone/>
              <a:defRPr sz="4799" b="1">
                <a:solidFill>
                  <a:srgbClr val="A40D33"/>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a:t>Edit Master text styles</a:t>
            </a:r>
          </a:p>
        </p:txBody>
      </p:sp>
      <p:sp>
        <p:nvSpPr>
          <p:cNvPr id="6" name="Content Placeholder 5"/>
          <p:cNvSpPr>
            <a:spLocks noGrp="1"/>
          </p:cNvSpPr>
          <p:nvPr>
            <p:ph sz="quarter" idx="4"/>
          </p:nvPr>
        </p:nvSpPr>
        <p:spPr>
          <a:xfrm>
            <a:off x="12341186" y="5010150"/>
            <a:ext cx="11280814" cy="7048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516886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2" name="Title 1"/>
          <p:cNvSpPr>
            <a:spLocks noGrp="1"/>
          </p:cNvSpPr>
          <p:nvPr>
            <p:ph type="title"/>
          </p:nvPr>
        </p:nvSpPr>
        <p:spPr>
          <a:xfrm>
            <a:off x="12341186" y="730251"/>
            <a:ext cx="10363676" cy="2651126"/>
          </a:xfrm>
        </p:spPr>
        <p:txBody>
          <a:bodyPr/>
          <a:lstStyle>
            <a:lvl1pPr>
              <a:defRPr sz="5400"/>
            </a:lvl1pPr>
          </a:lstStyle>
          <a:p>
            <a:r>
              <a:rPr lang="en-US" dirty="0"/>
              <a:t>Click to edit Master title style</a:t>
            </a:r>
            <a:endParaRPr lang="en-GB" dirty="0"/>
          </a:p>
        </p:txBody>
      </p:sp>
      <p:sp>
        <p:nvSpPr>
          <p:cNvPr id="5" name="Text Placeholder 4"/>
          <p:cNvSpPr>
            <a:spLocks noGrp="1"/>
          </p:cNvSpPr>
          <p:nvPr>
            <p:ph type="body" sz="quarter" idx="3"/>
          </p:nvPr>
        </p:nvSpPr>
        <p:spPr>
          <a:xfrm>
            <a:off x="12341186" y="3362326"/>
            <a:ext cx="10363676" cy="1647824"/>
          </a:xfrm>
        </p:spPr>
        <p:txBody>
          <a:bodyPr anchor="ctr"/>
          <a:lstStyle>
            <a:lvl1pPr marL="0" indent="0" algn="ctr">
              <a:buNone/>
              <a:defRPr sz="4799" b="0">
                <a:solidFill>
                  <a:srgbClr val="468078"/>
                </a:solidFill>
              </a:defRPr>
            </a:lvl1pPr>
            <a:lvl2pPr marL="914171" indent="0">
              <a:buNone/>
              <a:defRPr sz="39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en-US" dirty="0"/>
              <a:t>Edit Master text styles</a:t>
            </a:r>
          </a:p>
        </p:txBody>
      </p:sp>
      <p:sp>
        <p:nvSpPr>
          <p:cNvPr id="6" name="Content Placeholder 5"/>
          <p:cNvSpPr>
            <a:spLocks noGrp="1"/>
          </p:cNvSpPr>
          <p:nvPr>
            <p:ph sz="quarter" idx="4"/>
          </p:nvPr>
        </p:nvSpPr>
        <p:spPr>
          <a:xfrm>
            <a:off x="12341186" y="5010150"/>
            <a:ext cx="10363676" cy="6934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Picture Placeholder 22"/>
          <p:cNvSpPr>
            <a:spLocks noGrp="1" noChangeAspect="1"/>
          </p:cNvSpPr>
          <p:nvPr>
            <p:ph type="pic" sz="quarter" idx="13"/>
          </p:nvPr>
        </p:nvSpPr>
        <p:spPr>
          <a:xfrm>
            <a:off x="819150" y="3381377"/>
            <a:ext cx="11007725" cy="8562973"/>
          </a:xfrm>
        </p:spPr>
        <p:txBody>
          <a:bodyPr>
            <a:normAutofit/>
          </a:bodyPr>
          <a:lstStyle>
            <a:lvl1pPr marL="0" indent="0">
              <a:buNone/>
              <a:defRPr sz="3200">
                <a:latin typeface="Raleway Light"/>
                <a:cs typeface="Raleway Light"/>
              </a:defRPr>
            </a:lvl1pPr>
          </a:lstStyle>
          <a:p>
            <a:endParaRPr lang="id-ID" dirty="0"/>
          </a:p>
        </p:txBody>
      </p:sp>
    </p:spTree>
    <p:extLst>
      <p:ext uri="{BB962C8B-B14F-4D97-AF65-F5344CB8AC3E}">
        <p14:creationId xmlns:p14="http://schemas.microsoft.com/office/powerpoint/2010/main" val="21833944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with-picture">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3" name="Picture Placeholder 22"/>
          <p:cNvSpPr>
            <a:spLocks noGrp="1" noChangeAspect="1"/>
          </p:cNvSpPr>
          <p:nvPr>
            <p:ph type="pic" sz="quarter" idx="13"/>
          </p:nvPr>
        </p:nvSpPr>
        <p:spPr>
          <a:xfrm>
            <a:off x="1727870" y="3936082"/>
            <a:ext cx="10099005" cy="7219029"/>
          </a:xfrm>
        </p:spPr>
        <p:txBody>
          <a:bodyPr>
            <a:normAutofit/>
          </a:bodyPr>
          <a:lstStyle>
            <a:lvl1pPr marL="0" indent="0">
              <a:buNone/>
              <a:defRPr sz="3200">
                <a:latin typeface="Raleway Light"/>
                <a:cs typeface="Raleway Light"/>
              </a:defRPr>
            </a:lvl1pPr>
          </a:lstStyle>
          <a:p>
            <a:endParaRPr lang="id-ID" dirty="0"/>
          </a:p>
        </p:txBody>
      </p:sp>
      <p:cxnSp>
        <p:nvCxnSpPr>
          <p:cNvPr id="6" name="Straight Connector 19"/>
          <p:cNvCxnSpPr/>
          <p:nvPr userDrawn="1"/>
        </p:nvCxnSpPr>
        <p:spPr>
          <a:xfrm>
            <a:off x="1675964" y="12763497"/>
            <a:ext cx="15586800"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9" name="Picture 8"/>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8032848" y="12145551"/>
            <a:ext cx="5574717" cy="888433"/>
          </a:xfrm>
          <a:prstGeom prst="rect">
            <a:avLst/>
          </a:prstGeom>
        </p:spPr>
      </p:pic>
    </p:spTree>
    <p:extLst>
      <p:ext uri="{BB962C8B-B14F-4D97-AF65-F5344CB8AC3E}">
        <p14:creationId xmlns:p14="http://schemas.microsoft.com/office/powerpoint/2010/main" val="11140175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pic>
        <p:nvPicPr>
          <p:cNvPr id="13" name="Bild 12" descr="DohaBackground.jpg"/>
          <p:cNvPicPr>
            <a:picLocks noChangeAspect="1"/>
          </p:cNvPicPr>
          <p:nvPr userDrawn="1"/>
        </p:nvPicPr>
        <p:blipFill>
          <a:blip r:embed="rId11">
            <a:alphaModFix amt="50000"/>
            <a:extLst>
              <a:ext uri="{28A0092B-C50C-407E-A947-70E740481C1C}">
                <a14:useLocalDpi xmlns:a14="http://schemas.microsoft.com/office/drawing/2010/main" val="0"/>
              </a:ext>
            </a:extLst>
          </a:blip>
          <a:stretch>
            <a:fillRect/>
          </a:stretch>
        </p:blipFill>
        <p:spPr>
          <a:xfrm>
            <a:off x="0" y="4245"/>
            <a:ext cx="24377650" cy="13712429"/>
          </a:xfrm>
          <a:prstGeom prst="rect">
            <a:avLst/>
          </a:prstGeom>
        </p:spPr>
      </p:pic>
      <p:sp>
        <p:nvSpPr>
          <p:cNvPr id="2" name="Title Placeholder 1"/>
          <p:cNvSpPr>
            <a:spLocks noGrp="1"/>
          </p:cNvSpPr>
          <p:nvPr>
            <p:ph type="title"/>
          </p:nvPr>
        </p:nvSpPr>
        <p:spPr>
          <a:xfrm>
            <a:off x="735106" y="502185"/>
            <a:ext cx="22872458"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735106" y="3651250"/>
            <a:ext cx="22872459" cy="8325597"/>
          </a:xfrm>
          <a:prstGeom prst="rect">
            <a:avLst/>
          </a:prstGeom>
        </p:spPr>
        <p:txBody>
          <a:bodyPr vert="horz" lIns="182843" tIns="91422" rIns="182843" bIns="91422"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9"/>
          <p:cNvCxnSpPr/>
          <p:nvPr userDrawn="1"/>
        </p:nvCxnSpPr>
        <p:spPr>
          <a:xfrm>
            <a:off x="735106" y="13032435"/>
            <a:ext cx="16527658" cy="0"/>
          </a:xfrm>
          <a:prstGeom prst="line">
            <a:avLst/>
          </a:prstGeom>
          <a:ln w="285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12" name="Picture 11"/>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18032848" y="12414489"/>
            <a:ext cx="5574717" cy="888433"/>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96" r:id="rId1"/>
    <p:sldLayoutId id="2147483657" r:id="rId2"/>
    <p:sldLayoutId id="2147483793" r:id="rId3"/>
    <p:sldLayoutId id="2147483797" r:id="rId4"/>
    <p:sldLayoutId id="2147483794" r:id="rId5"/>
    <p:sldLayoutId id="2147483795" r:id="rId6"/>
    <p:sldLayoutId id="2147483798" r:id="rId7"/>
    <p:sldLayoutId id="2147483766" r:id="rId8"/>
  </p:sldLayoutIdLst>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hf hdr="0" ftr="0" dt="0"/>
  <p:txStyles>
    <p:title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p:titleStyle>
    <p:bodyStyle>
      <a:lvl1pPr marL="685800" indent="-685800"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pex"/>
          <a:ea typeface="+mn-ea"/>
          <a:cs typeface="Apex"/>
        </a:defRPr>
      </a:lvl1pPr>
      <a:lvl2pPr marL="1485717" indent="-571500" algn="l" defTabSz="1828434" rtl="0" eaLnBrk="1" latinLnBrk="0" hangingPunct="1">
        <a:lnSpc>
          <a:spcPct val="90000"/>
        </a:lnSpc>
        <a:spcBef>
          <a:spcPts val="1000"/>
        </a:spcBef>
        <a:buFontTx/>
        <a:buChar char="►"/>
        <a:defRPr lang="en-US" sz="4000" kern="1200" dirty="0" smtClean="0">
          <a:solidFill>
            <a:schemeClr val="tx1"/>
          </a:solidFill>
          <a:effectLst/>
          <a:latin typeface="Apex"/>
          <a:ea typeface="+mn-ea"/>
          <a:cs typeface="Apex"/>
        </a:defRPr>
      </a:lvl2pPr>
      <a:lvl3pPr marL="2399934" indent="-571500" algn="l" defTabSz="1828434" rtl="0" eaLnBrk="1" latinLnBrk="0" hangingPunct="1">
        <a:lnSpc>
          <a:spcPct val="90000"/>
        </a:lnSpc>
        <a:spcBef>
          <a:spcPts val="1000"/>
        </a:spcBef>
        <a:buFont typeface="Wingdings" panose="05000000000000000000" pitchFamily="2" charset="2"/>
        <a:buChar char="§"/>
        <a:defRPr lang="en-US" sz="3600" kern="1200" dirty="0" smtClean="0">
          <a:solidFill>
            <a:schemeClr val="tx1"/>
          </a:solidFill>
          <a:effectLst/>
          <a:latin typeface="Apex"/>
          <a:ea typeface="+mn-ea"/>
          <a:cs typeface="Apex"/>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Apex"/>
          <a:ea typeface="+mn-ea"/>
          <a:cs typeface="Apex"/>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Apex"/>
          <a:ea typeface="+mn-ea"/>
          <a:cs typeface="Apex"/>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file:////C:/var/folders/0h/vxx_7r8n0gz8pqdt17pb307c0000gn/T/com.microsoft.Word/WebArchiveCopyPasteTempFiles/page8image13638976" TargetMode="External"/><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hyperlink" Target="https://www.europol.europa.eu/sites/default/files/documents/ep-ip_report_executive_summary.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www.utoledo.edu/hhs/htsji/pdfs/smr.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E4J Modulo 14</a:t>
            </a:r>
          </a:p>
        </p:txBody>
      </p:sp>
      <p:sp>
        <p:nvSpPr>
          <p:cNvPr id="3" name="Subtitle 2"/>
          <p:cNvSpPr>
            <a:spLocks noGrp="1"/>
          </p:cNvSpPr>
          <p:nvPr>
            <p:ph type="subTitle" idx="1"/>
          </p:nvPr>
        </p:nvSpPr>
        <p:spPr/>
        <p:txBody>
          <a:bodyPr/>
          <a:lstStyle/>
          <a:p>
            <a:r>
              <a:rPr lang="es-ES" dirty="0"/>
              <a:t>Vinculaciones entre la ciberdelincuencia, el tráfico ilícito de migrantes y la trata de personas</a:t>
            </a:r>
          </a:p>
        </p:txBody>
      </p:sp>
    </p:spTree>
    <p:extLst>
      <p:ext uri="{BB962C8B-B14F-4D97-AF65-F5344CB8AC3E}">
        <p14:creationId xmlns:p14="http://schemas.microsoft.com/office/powerpoint/2010/main" val="990332268"/>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br>
              <a:rPr lang="fr-FR" sz="5400" dirty="0">
                <a:solidFill>
                  <a:srgbClr val="A40D33"/>
                </a:solidFill>
              </a:rPr>
            </a:br>
            <a:br>
              <a:rPr lang="fr-FR" sz="5400" dirty="0">
                <a:solidFill>
                  <a:srgbClr val="A40D33"/>
                </a:solidFill>
              </a:rPr>
            </a:br>
            <a:br>
              <a:rPr lang="fr-FR" sz="5400" dirty="0">
                <a:solidFill>
                  <a:srgbClr val="A40D33"/>
                </a:solidFill>
              </a:rPr>
            </a:br>
            <a:br>
              <a:rPr lang="fr-FR" sz="5400" dirty="0">
                <a:solidFill>
                  <a:srgbClr val="A40D33"/>
                </a:solidFill>
              </a:rPr>
            </a:br>
            <a:br>
              <a:rPr lang="fr-FR" sz="5400" dirty="0">
                <a:solidFill>
                  <a:srgbClr val="A40D33"/>
                </a:solidFill>
              </a:rPr>
            </a:br>
            <a:r>
              <a:rPr lang="fr-FR" sz="5400" dirty="0">
                <a:solidFill>
                  <a:srgbClr val="A40D33"/>
                </a:solidFill>
              </a:rPr>
              <a:t>EXPLOTACIÓN</a:t>
            </a:r>
            <a:br>
              <a:rPr lang="fr-FR" sz="5400" dirty="0">
                <a:solidFill>
                  <a:srgbClr val="A40D33"/>
                </a:solidFill>
              </a:rPr>
            </a:br>
            <a:br>
              <a:rPr lang="fr-FR" sz="5400" dirty="0">
                <a:solidFill>
                  <a:srgbClr val="A40D33"/>
                </a:solidFill>
              </a:rPr>
            </a:br>
            <a:endParaRPr lang="en-GB" sz="5400" dirty="0"/>
          </a:p>
        </p:txBody>
      </p:sp>
      <p:sp>
        <p:nvSpPr>
          <p:cNvPr id="3" name="Espace réservé du contenu 2"/>
          <p:cNvSpPr>
            <a:spLocks noGrp="1"/>
          </p:cNvSpPr>
          <p:nvPr>
            <p:ph idx="1"/>
          </p:nvPr>
        </p:nvSpPr>
        <p:spPr>
          <a:xfrm>
            <a:off x="735105" y="3494314"/>
            <a:ext cx="22872459" cy="10221686"/>
          </a:xfrm>
        </p:spPr>
        <p:txBody>
          <a:bodyPr>
            <a:normAutofit/>
          </a:bodyPr>
          <a:lstStyle/>
          <a:p>
            <a:r>
              <a:rPr lang="es-ES" dirty="0"/>
              <a:t>Los seres humanos se consideran un producto fuera de línea y en línea</a:t>
            </a:r>
          </a:p>
          <a:p>
            <a:r>
              <a:rPr lang="es-ES" dirty="0"/>
              <a:t>Estos tratantes se anuncian en </a:t>
            </a:r>
            <a:r>
              <a:rPr lang="es-ES" dirty="0" err="1"/>
              <a:t>clearnet</a:t>
            </a:r>
            <a:r>
              <a:rPr lang="es-ES" dirty="0"/>
              <a:t> (la web visible) y la </a:t>
            </a:r>
            <a:r>
              <a:rPr lang="es-ES" dirty="0" err="1"/>
              <a:t>deep</a:t>
            </a:r>
            <a:r>
              <a:rPr lang="es-ES" dirty="0"/>
              <a:t> web (la web profunda).</a:t>
            </a:r>
          </a:p>
          <a:p>
            <a:pPr lvl="1"/>
            <a:r>
              <a:rPr lang="es-ES" dirty="0"/>
              <a:t>La </a:t>
            </a:r>
            <a:r>
              <a:rPr lang="es-ES" dirty="0" err="1"/>
              <a:t>deep</a:t>
            </a:r>
            <a:r>
              <a:rPr lang="es-ES" dirty="0"/>
              <a:t> o "</a:t>
            </a:r>
            <a:r>
              <a:rPr lang="es-ES" dirty="0" err="1"/>
              <a:t>dark</a:t>
            </a:r>
            <a:r>
              <a:rPr lang="es-ES" dirty="0"/>
              <a:t>" web es parte de la </a:t>
            </a:r>
            <a:r>
              <a:rPr lang="es-ES" dirty="0" err="1"/>
              <a:t>World</a:t>
            </a:r>
            <a:r>
              <a:rPr lang="es-ES" dirty="0"/>
              <a:t> Wide Web que los motores de búsqueda no pueden descubrir</a:t>
            </a:r>
          </a:p>
          <a:p>
            <a:pPr lvl="1"/>
            <a:r>
              <a:rPr lang="es-ES" dirty="0"/>
              <a:t>Sin embargo, los seres humanos se venden principalmente en sitios web fácilmente accesibles porque los tratantes quieren asegurarse de que sus anuncios sean accesibles al mayor número de clientes, muchos de los cuales pueden no ser tecnológicamente competentes</a:t>
            </a:r>
          </a:p>
          <a:p>
            <a:pPr lvl="1"/>
            <a:r>
              <a:rPr lang="es-ES" dirty="0"/>
              <a:t>En los Estados Unidos, por ejemplo, los tratantes han utilizado sitios web como </a:t>
            </a:r>
            <a:r>
              <a:rPr lang="es-ES" dirty="0" err="1"/>
              <a:t>Craigslist</a:t>
            </a:r>
            <a:r>
              <a:rPr lang="es-ES" dirty="0"/>
              <a:t>, Reddit, adultsearch.com, meet4fun.com, y backpage.com para anunciar a las víctimas.</a:t>
            </a:r>
          </a:p>
          <a:p>
            <a:pPr lvl="1"/>
            <a:r>
              <a:rPr lang="es-ES" dirty="0"/>
              <a:t>En estos y otros anuncios, y en los sitios web de acompañantes y citas, los tratantes publicitan los servicios de sus víctimas con el pretexto de un trabajo legítimo</a:t>
            </a:r>
          </a:p>
          <a:p>
            <a:pPr lvl="1"/>
            <a:r>
              <a:rPr lang="es-ES" dirty="0"/>
              <a:t>La explotación infantil también puede ocurrir mediante el uso de la transmisión en vivo del abuso sexual infantil</a:t>
            </a:r>
          </a:p>
          <a:p>
            <a:endParaRPr lang="en-CA" sz="4400" dirty="0"/>
          </a:p>
        </p:txBody>
      </p:sp>
      <p:sp>
        <p:nvSpPr>
          <p:cNvPr id="5" name="Titre 1">
            <a:extLst>
              <a:ext uri="{FF2B5EF4-FFF2-40B4-BE49-F238E27FC236}">
                <a16:creationId xmlns:a16="http://schemas.microsoft.com/office/drawing/2014/main" id="{AB99D917-D61A-9745-87A0-C64E3C43D045}"/>
              </a:ext>
            </a:extLst>
          </p:cNvPr>
          <p:cNvSpPr txBox="1">
            <a:spLocks/>
          </p:cNvSpPr>
          <p:nvPr/>
        </p:nvSpPr>
        <p:spPr>
          <a:xfrm>
            <a:off x="887506" y="654585"/>
            <a:ext cx="22872458" cy="2651126"/>
          </a:xfrm>
          <a:prstGeom prst="rect">
            <a:avLst/>
          </a:prstGeom>
        </p:spPr>
        <p:txBody>
          <a:bodyPr vert="horz" lIns="182843" tIns="91422" rIns="182843" bIns="91422" rtlCol="0" anchor="ctr">
            <a:normAutofit/>
          </a:bodyPr>
          <a:lst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a:lstStyle>
          <a:p>
            <a:r>
              <a:rPr lang="es-ES" dirty="0"/>
              <a:t>USO DE LA TECNOLOGÍA QUE FACILITA LA TRATA DE PERSONAS</a:t>
            </a:r>
          </a:p>
        </p:txBody>
      </p:sp>
    </p:spTree>
    <p:extLst>
      <p:ext uri="{BB962C8B-B14F-4D97-AF65-F5344CB8AC3E}">
        <p14:creationId xmlns:p14="http://schemas.microsoft.com/office/powerpoint/2010/main" val="204984925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06" y="502185"/>
            <a:ext cx="22872458" cy="2651126"/>
          </a:xfrm>
        </p:spPr>
        <p:txBody>
          <a:bodyPr>
            <a:normAutofit fontScale="90000"/>
          </a:bodyPr>
          <a:lstStyle/>
          <a:p>
            <a:pPr algn="l"/>
            <a:br>
              <a:rPr lang="fr-FR" dirty="0">
                <a:solidFill>
                  <a:srgbClr val="A40D33"/>
                </a:solidFill>
              </a:rPr>
            </a:br>
            <a:br>
              <a:rPr lang="fr-FR" dirty="0">
                <a:solidFill>
                  <a:srgbClr val="A40D33"/>
                </a:solidFill>
              </a:rPr>
            </a:br>
            <a:br>
              <a:rPr lang="fr-FR" dirty="0">
                <a:solidFill>
                  <a:srgbClr val="A40D33"/>
                </a:solidFill>
              </a:rPr>
            </a:br>
            <a:br>
              <a:rPr lang="fr-FR" dirty="0">
                <a:solidFill>
                  <a:srgbClr val="A40D33"/>
                </a:solidFill>
              </a:rPr>
            </a:br>
            <a:r>
              <a:rPr lang="fr-FR" dirty="0">
                <a:solidFill>
                  <a:srgbClr val="A40D33"/>
                </a:solidFill>
              </a:rPr>
              <a:t>GANANCIAS</a:t>
            </a:r>
            <a:br>
              <a:rPr lang="fr-FR" dirty="0">
                <a:solidFill>
                  <a:srgbClr val="A40D33"/>
                </a:solidFill>
              </a:rPr>
            </a:br>
            <a:endParaRPr lang="en-GB" dirty="0"/>
          </a:p>
        </p:txBody>
      </p:sp>
      <p:sp>
        <p:nvSpPr>
          <p:cNvPr id="3" name="Espace réservé du contenu 2"/>
          <p:cNvSpPr>
            <a:spLocks noGrp="1"/>
          </p:cNvSpPr>
          <p:nvPr>
            <p:ph idx="1"/>
          </p:nvPr>
        </p:nvSpPr>
        <p:spPr>
          <a:xfrm>
            <a:off x="735105" y="3494314"/>
            <a:ext cx="22872459" cy="10221686"/>
          </a:xfrm>
        </p:spPr>
        <p:txBody>
          <a:bodyPr>
            <a:normAutofit/>
          </a:bodyPr>
          <a:lstStyle/>
          <a:p>
            <a:pPr marL="0" indent="0">
              <a:buNone/>
            </a:pPr>
            <a:r>
              <a:rPr lang="es-ES" sz="4400" dirty="0"/>
              <a:t>Las monedas digitales, o "criptomonedas", como el Bitcoin, son monedas virtuales o electrónicas que se negocian en línea.</a:t>
            </a:r>
          </a:p>
          <a:p>
            <a:r>
              <a:rPr lang="es-ES" sz="4400" dirty="0"/>
              <a:t>Estas monedas han creado un medio por el cual los delincuentes pueden recibir pagos y ocultar o mover el producto del delito</a:t>
            </a:r>
          </a:p>
          <a:p>
            <a:r>
              <a:rPr lang="es-ES" sz="4400" dirty="0"/>
              <a:t>Europol estima que el 40% del tráfico </a:t>
            </a:r>
            <a:r>
              <a:rPr lang="es-ES" sz="4400" dirty="0" err="1"/>
              <a:t>infra-criminal</a:t>
            </a:r>
            <a:r>
              <a:rPr lang="es-ES" sz="4400" dirty="0"/>
              <a:t> tiene lugar en monedas de bits</a:t>
            </a:r>
          </a:p>
          <a:p>
            <a:pPr>
              <a:spcAft>
                <a:spcPts val="2000"/>
              </a:spcAft>
            </a:pPr>
            <a:r>
              <a:rPr lang="es-ES" sz="4400" dirty="0"/>
              <a:t>Ventaja de utilizar monedas digitales:</a:t>
            </a:r>
          </a:p>
          <a:p>
            <a:pPr lvl="1"/>
            <a:r>
              <a:rPr lang="es-ES" sz="3600" dirty="0"/>
              <a:t>Eliminan la necesidad de blanquear efectivo</a:t>
            </a:r>
          </a:p>
          <a:p>
            <a:pPr lvl="1"/>
            <a:r>
              <a:rPr lang="es-ES" sz="3600" dirty="0"/>
              <a:t>Los fondos se pueden mover a través de las fronteras internacionales con facilidad</a:t>
            </a:r>
          </a:p>
          <a:p>
            <a:pPr lvl="1"/>
            <a:r>
              <a:rPr lang="es-ES" sz="3600" dirty="0"/>
              <a:t>Pueden utilizar múltiples “billeteras” digitales para que el rastreo de las transacciones por parte de la policía sea más difícil</a:t>
            </a:r>
          </a:p>
          <a:p>
            <a:pPr lvl="1"/>
            <a:r>
              <a:rPr lang="es-ES" sz="3600" dirty="0"/>
              <a:t>Proveen relativo anonimato</a:t>
            </a:r>
          </a:p>
          <a:p>
            <a:pPr lvl="1"/>
            <a:r>
              <a:rPr lang="es-ES" sz="3600" dirty="0"/>
              <a:t>Existe un riesgo reducido de que una contraparte renuncie a una transacción</a:t>
            </a:r>
          </a:p>
        </p:txBody>
      </p:sp>
      <p:sp>
        <p:nvSpPr>
          <p:cNvPr id="4" name="Titre 1">
            <a:extLst>
              <a:ext uri="{FF2B5EF4-FFF2-40B4-BE49-F238E27FC236}">
                <a16:creationId xmlns:a16="http://schemas.microsoft.com/office/drawing/2014/main" id="{D843C77A-C95D-EA45-A9D6-0DDE565F09B4}"/>
              </a:ext>
            </a:extLst>
          </p:cNvPr>
          <p:cNvSpPr txBox="1">
            <a:spLocks/>
          </p:cNvSpPr>
          <p:nvPr/>
        </p:nvSpPr>
        <p:spPr>
          <a:xfrm>
            <a:off x="887506" y="654585"/>
            <a:ext cx="22872458" cy="2651126"/>
          </a:xfrm>
          <a:prstGeom prst="rect">
            <a:avLst/>
          </a:prstGeom>
        </p:spPr>
        <p:txBody>
          <a:bodyPr vert="horz" lIns="182843" tIns="91422" rIns="182843" bIns="91422" rtlCol="0" anchor="ctr">
            <a:normAutofit/>
          </a:bodyPr>
          <a:lst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a:lstStyle>
          <a:p>
            <a:r>
              <a:rPr lang="es-ES" dirty="0"/>
              <a:t>USO DE LA TECNOLOGÍA QUE FACILITA LA TRATA DE PERSONAS</a:t>
            </a:r>
          </a:p>
        </p:txBody>
      </p:sp>
    </p:spTree>
    <p:extLst>
      <p:ext uri="{BB962C8B-B14F-4D97-AF65-F5344CB8AC3E}">
        <p14:creationId xmlns:p14="http://schemas.microsoft.com/office/powerpoint/2010/main" val="39555576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dirty="0"/>
              <a:t>USO DE LA TECNOLOGÍA QUE FACILITA EL TRÁFICO ILÍCITO DE MIGRANTES</a:t>
            </a:r>
          </a:p>
        </p:txBody>
      </p:sp>
      <p:sp>
        <p:nvSpPr>
          <p:cNvPr id="3" name="Espace réservé du contenu 2"/>
          <p:cNvSpPr>
            <a:spLocks noGrp="1"/>
          </p:cNvSpPr>
          <p:nvPr>
            <p:ph idx="1"/>
          </p:nvPr>
        </p:nvSpPr>
        <p:spPr>
          <a:xfrm>
            <a:off x="735106" y="2547257"/>
            <a:ext cx="22872459" cy="10172700"/>
          </a:xfrm>
        </p:spPr>
        <p:txBody>
          <a:bodyPr>
            <a:normAutofit fontScale="92500" lnSpcReduction="20000"/>
          </a:bodyPr>
          <a:lstStyle/>
          <a:p>
            <a:pPr marL="0" indent="0">
              <a:buNone/>
            </a:pPr>
            <a:r>
              <a:rPr lang="es-ES" dirty="0"/>
              <a:t>Hay una escasez de datos e investigaciones disponibles sobre el uso de la tecnología cibernética para facilitar los delitos de tráfico ilícito. Sin embargo, según la Comisión Europea (2016), “el uso de las redes sociales en el tráfico ilícito de migrantes ha sido testigo de un crecimiento exponencial en los últimos años”. </a:t>
            </a:r>
          </a:p>
          <a:p>
            <a:pPr marL="0" indent="0" algn="just">
              <a:buNone/>
            </a:pPr>
            <a:r>
              <a:rPr lang="es-ES" dirty="0"/>
              <a:t>Diferentes fuentes evidencian que la tecnología de la información y la comunicación se utilizan en el tráfico ilícito de migrantes de muchas maneras:</a:t>
            </a:r>
          </a:p>
          <a:p>
            <a:r>
              <a:rPr lang="es-ES" sz="4300" b="1" i="1" dirty="0"/>
              <a:t>Publicidad - </a:t>
            </a:r>
            <a:r>
              <a:rPr lang="es-ES" sz="4300" dirty="0"/>
              <a:t>Los traficantes comercializan sus servicios en línea a través de los sitios de redes sociales.</a:t>
            </a:r>
          </a:p>
          <a:p>
            <a:r>
              <a:rPr lang="es-ES" sz="4300" b="1" i="1" dirty="0"/>
              <a:t>Comunicación - </a:t>
            </a:r>
            <a:r>
              <a:rPr lang="es-ES" sz="4300" dirty="0"/>
              <a:t>Los teléfonos inteligentes, correos electrónicos, plataformas de redes sociales y aplicaciones son utilizados por los traficantes para comunicarse con los migrantes.</a:t>
            </a:r>
          </a:p>
          <a:p>
            <a:r>
              <a:rPr lang="es-ES" sz="4300" b="1" dirty="0"/>
              <a:t>Reseña - la </a:t>
            </a:r>
            <a:r>
              <a:rPr lang="es-ES" sz="4300" dirty="0"/>
              <a:t>comunicación electrónica también permite que los migrantes objeto de tráfico ilícito revisen los servicios de los traficantes de migrantes</a:t>
            </a:r>
          </a:p>
          <a:p>
            <a:r>
              <a:rPr lang="es-ES" sz="4300" b="1" i="1" dirty="0"/>
              <a:t>GPS - </a:t>
            </a:r>
            <a:r>
              <a:rPr lang="es-ES" sz="4300" dirty="0"/>
              <a:t>La cartografía electrónica redujo la dependencia que los migrantes han tenido históricamente de quienes los introducen de contrabando a través de las fronteras, al permitir a los migrantes navegar por las rutas con mayor facilidad e independencia</a:t>
            </a:r>
          </a:p>
          <a:p>
            <a:r>
              <a:rPr lang="es-ES" sz="4300" b="1" i="1" dirty="0"/>
              <a:t>Información - </a:t>
            </a:r>
            <a:r>
              <a:rPr lang="es-ES" sz="4300" dirty="0"/>
              <a:t>las TIC se utilizan para realizar investigaciones sobre las rutas de migración</a:t>
            </a:r>
          </a:p>
          <a:p>
            <a:r>
              <a:rPr lang="es-ES" sz="4300" b="1" i="1" dirty="0"/>
              <a:t>Logística - </a:t>
            </a:r>
            <a:r>
              <a:rPr lang="es-ES" sz="4300" dirty="0"/>
              <a:t>los contrabandistas utilizan las TIC para proporcionar información y/o comunicar servicios logísticos</a:t>
            </a:r>
          </a:p>
          <a:p>
            <a:pPr marL="0" indent="0">
              <a:buNone/>
            </a:pPr>
            <a:endParaRPr lang="en-GB" dirty="0"/>
          </a:p>
        </p:txBody>
      </p:sp>
    </p:spTree>
    <p:extLst>
      <p:ext uri="{BB962C8B-B14F-4D97-AF65-F5344CB8AC3E}">
        <p14:creationId xmlns:p14="http://schemas.microsoft.com/office/powerpoint/2010/main" val="328513254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A4713CD4-75C3-DA4D-AB6A-AE1FC822FC1B}"/>
              </a:ext>
            </a:extLst>
          </p:cNvPr>
          <p:cNvSpPr>
            <a:spLocks noChangeArrowheads="1"/>
          </p:cNvSpPr>
          <p:nvPr/>
        </p:nvSpPr>
        <p:spPr bwMode="auto">
          <a:xfrm>
            <a:off x="2286000" y="3911600"/>
            <a:ext cx="2437765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3" descr="page8image13638976">
            <a:extLst>
              <a:ext uri="{FF2B5EF4-FFF2-40B4-BE49-F238E27FC236}">
                <a16:creationId xmlns:a16="http://schemas.microsoft.com/office/drawing/2014/main" id="{52D49A0B-433E-734E-9D92-8B8D5913673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7728135" y="3939323"/>
            <a:ext cx="9457657" cy="698841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8C49345-B306-EC44-9ED4-33F8D6DF2C9C}"/>
              </a:ext>
            </a:extLst>
          </p:cNvPr>
          <p:cNvSpPr txBox="1"/>
          <p:nvPr/>
        </p:nvSpPr>
        <p:spPr>
          <a:xfrm>
            <a:off x="1306364" y="1587931"/>
            <a:ext cx="22301200" cy="3724096"/>
          </a:xfrm>
          <a:prstGeom prst="rect">
            <a:avLst/>
          </a:prstGeom>
          <a:noFill/>
        </p:spPr>
        <p:txBody>
          <a:bodyPr wrap="square" rtlCol="0">
            <a:spAutoFit/>
          </a:bodyPr>
          <a:lstStyle/>
          <a:p>
            <a:pPr marL="571500" indent="-571500">
              <a:buFont typeface="Arial" panose="020B0604020202020204" pitchFamily="34" charset="0"/>
              <a:buChar char="•"/>
            </a:pPr>
            <a:endParaRPr lang="en-US" sz="4000" b="1" i="1" dirty="0"/>
          </a:p>
          <a:p>
            <a:pPr marL="571500" indent="-571500">
              <a:buFont typeface="Arial" panose="020B0604020202020204" pitchFamily="34" charset="0"/>
              <a:buChar char="•"/>
            </a:pPr>
            <a:r>
              <a:rPr lang="en-US" sz="4000" b="1" i="1" dirty="0" err="1"/>
              <a:t>Financiación</a:t>
            </a:r>
            <a:r>
              <a:rPr lang="en-AU" sz="4000" dirty="0"/>
              <a:t> – </a:t>
            </a:r>
            <a:r>
              <a:rPr lang="es-ES" sz="4000" dirty="0"/>
              <a:t>Los pagos a los traficantes se realizan principalmente a través del efectivo en mano, el uso de garantes de terceros (miembros de la familia) o mediante cuotas en sistemas de pago en línea, como ejemplo el uso de '</a:t>
            </a:r>
            <a:r>
              <a:rPr lang="es-ES" sz="4000" dirty="0" err="1"/>
              <a:t>hawala</a:t>
            </a:r>
            <a:r>
              <a:rPr lang="es-ES" sz="4000" dirty="0"/>
              <a:t>'</a:t>
            </a:r>
          </a:p>
          <a:p>
            <a:pPr marL="571500" indent="-571500">
              <a:buFont typeface="Arial" panose="020B0604020202020204" pitchFamily="34" charset="0"/>
              <a:buChar char="•"/>
            </a:pPr>
            <a:endParaRPr lang="en-AU" sz="4000" dirty="0"/>
          </a:p>
          <a:p>
            <a:endParaRPr lang="en-US" dirty="0"/>
          </a:p>
        </p:txBody>
      </p:sp>
      <p:sp>
        <p:nvSpPr>
          <p:cNvPr id="6" name="TextBox 5">
            <a:extLst>
              <a:ext uri="{FF2B5EF4-FFF2-40B4-BE49-F238E27FC236}">
                <a16:creationId xmlns:a16="http://schemas.microsoft.com/office/drawing/2014/main" id="{E4BFB5EC-4C25-704F-90E9-610D3BDDFF8B}"/>
              </a:ext>
            </a:extLst>
          </p:cNvPr>
          <p:cNvSpPr txBox="1"/>
          <p:nvPr/>
        </p:nvSpPr>
        <p:spPr>
          <a:xfrm>
            <a:off x="4516853" y="10927740"/>
            <a:ext cx="15367092" cy="1200329"/>
          </a:xfrm>
          <a:prstGeom prst="rect">
            <a:avLst/>
          </a:prstGeom>
          <a:noFill/>
        </p:spPr>
        <p:txBody>
          <a:bodyPr wrap="none" rtlCol="0">
            <a:spAutoFit/>
          </a:bodyPr>
          <a:lstStyle/>
          <a:p>
            <a:r>
              <a:rPr lang="en-US" dirty="0"/>
              <a:t>Fuente: </a:t>
            </a:r>
            <a:r>
              <a:rPr lang="en-AU" u="sng" dirty="0">
                <a:solidFill>
                  <a:schemeClr val="tx2"/>
                </a:solidFill>
                <a:hlinkClick r:id="rId4">
                  <a:extLst>
                    <a:ext uri="{A12FA001-AC4F-418D-AE19-62706E023703}">
                      <ahyp:hlinkClr xmlns:ahyp="http://schemas.microsoft.com/office/drawing/2018/hyperlinkcolor" val="tx"/>
                    </a:ext>
                  </a:extLst>
                </a:hlinkClick>
              </a:rPr>
              <a:t>Europol and Interpol (2016) Joint Report on Migrant Smuggling Networks</a:t>
            </a:r>
            <a:endParaRPr lang="en-AU" dirty="0">
              <a:solidFill>
                <a:schemeClr val="tx2"/>
              </a:solidFill>
            </a:endParaRPr>
          </a:p>
          <a:p>
            <a:endParaRPr lang="en-US" dirty="0"/>
          </a:p>
        </p:txBody>
      </p:sp>
      <p:sp>
        <p:nvSpPr>
          <p:cNvPr id="12" name="Titre 1">
            <a:extLst>
              <a:ext uri="{FF2B5EF4-FFF2-40B4-BE49-F238E27FC236}">
                <a16:creationId xmlns:a16="http://schemas.microsoft.com/office/drawing/2014/main" id="{A3C67E4E-7E9D-CC43-9B10-95C2F97D2784}"/>
              </a:ext>
            </a:extLst>
          </p:cNvPr>
          <p:cNvSpPr>
            <a:spLocks noGrp="1"/>
          </p:cNvSpPr>
          <p:nvPr>
            <p:ph type="title"/>
          </p:nvPr>
        </p:nvSpPr>
        <p:spPr>
          <a:xfrm>
            <a:off x="735106" y="502185"/>
            <a:ext cx="22872458" cy="2651126"/>
          </a:xfrm>
        </p:spPr>
        <p:txBody>
          <a:bodyPr/>
          <a:lstStyle/>
          <a:p>
            <a:r>
              <a:rPr lang="es-ES" dirty="0"/>
              <a:t>USO DE LA TECNOLOGÍA QUE FACILITA EL TRÁFICO ILÍCITO DE MIGRANTES</a:t>
            </a:r>
            <a:endParaRPr lang="fr-FR" dirty="0"/>
          </a:p>
        </p:txBody>
      </p:sp>
    </p:spTree>
    <p:extLst>
      <p:ext uri="{BB962C8B-B14F-4D97-AF65-F5344CB8AC3E}">
        <p14:creationId xmlns:p14="http://schemas.microsoft.com/office/powerpoint/2010/main" val="185653705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5106" y="2628900"/>
            <a:ext cx="22872459" cy="10319657"/>
          </a:xfrm>
        </p:spPr>
        <p:txBody>
          <a:bodyPr/>
          <a:lstStyle/>
          <a:p>
            <a:pPr marL="0" indent="0">
              <a:buNone/>
            </a:pPr>
            <a:r>
              <a:rPr lang="es-ES" dirty="0"/>
              <a:t>Las siguientes tendencias también han surgido del giro dado por la tecnología:</a:t>
            </a:r>
          </a:p>
          <a:p>
            <a:pPr marL="0" indent="0">
              <a:buNone/>
            </a:pPr>
            <a:endParaRPr lang="es-ES" dirty="0"/>
          </a:p>
          <a:p>
            <a:pPr marL="0" indent="0">
              <a:buNone/>
            </a:pPr>
            <a:r>
              <a:rPr lang="es-ES" dirty="0"/>
              <a:t>1. Menos dependencia en los traficantes</a:t>
            </a:r>
          </a:p>
          <a:p>
            <a:pPr marL="0" indent="0">
              <a:buNone/>
            </a:pPr>
            <a:endParaRPr lang="es-ES" dirty="0"/>
          </a:p>
          <a:p>
            <a:pPr marL="0" indent="0">
              <a:buNone/>
            </a:pPr>
            <a:r>
              <a:rPr lang="es-ES" dirty="0"/>
              <a:t>2. Clase/división digital</a:t>
            </a:r>
          </a:p>
          <a:p>
            <a:pPr marL="0" indent="0">
              <a:buNone/>
            </a:pPr>
            <a:endParaRPr lang="es-ES" dirty="0"/>
          </a:p>
          <a:p>
            <a:pPr marL="0" indent="0">
              <a:buNone/>
            </a:pPr>
            <a:r>
              <a:rPr lang="es-ES" dirty="0"/>
              <a:t>3. Desdibujar las líneas entre el traficante y el migrante</a:t>
            </a:r>
          </a:p>
        </p:txBody>
      </p:sp>
      <p:sp>
        <p:nvSpPr>
          <p:cNvPr id="5" name="Titre 1">
            <a:extLst>
              <a:ext uri="{FF2B5EF4-FFF2-40B4-BE49-F238E27FC236}">
                <a16:creationId xmlns:a16="http://schemas.microsoft.com/office/drawing/2014/main" id="{5E3771F5-C183-DB41-95D3-8C07829213B8}"/>
              </a:ext>
            </a:extLst>
          </p:cNvPr>
          <p:cNvSpPr>
            <a:spLocks noGrp="1"/>
          </p:cNvSpPr>
          <p:nvPr>
            <p:ph type="title"/>
          </p:nvPr>
        </p:nvSpPr>
        <p:spPr>
          <a:xfrm>
            <a:off x="735106" y="502185"/>
            <a:ext cx="22872458" cy="2651126"/>
          </a:xfrm>
        </p:spPr>
        <p:txBody>
          <a:bodyPr/>
          <a:lstStyle/>
          <a:p>
            <a:r>
              <a:rPr lang="es-ES" dirty="0"/>
              <a:t>USO DE LA TECNOLOGÍA QUE FACILITA EL TRÁFICO ILÍCITO DE MIGRANTES</a:t>
            </a:r>
            <a:endParaRPr lang="fr-FR" dirty="0"/>
          </a:p>
        </p:txBody>
      </p:sp>
    </p:spTree>
    <p:extLst>
      <p:ext uri="{BB962C8B-B14F-4D97-AF65-F5344CB8AC3E}">
        <p14:creationId xmlns:p14="http://schemas.microsoft.com/office/powerpoint/2010/main" val="326337793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dirty="0"/>
              <a:t>EL USO DE LA TECNOLOGIA PARA PREVENIR Y COMBATIR LA TRATA DE PERSONAS TRÁFICO ILÍCITO DE MIGRANTES</a:t>
            </a:r>
          </a:p>
        </p:txBody>
      </p:sp>
      <p:sp>
        <p:nvSpPr>
          <p:cNvPr id="3" name="Espace réservé du contenu 2"/>
          <p:cNvSpPr>
            <a:spLocks noGrp="1"/>
          </p:cNvSpPr>
          <p:nvPr>
            <p:ph idx="1"/>
          </p:nvPr>
        </p:nvSpPr>
        <p:spPr>
          <a:xfrm>
            <a:off x="735105" y="3153311"/>
            <a:ext cx="22872459" cy="10417628"/>
          </a:xfrm>
        </p:spPr>
        <p:txBody>
          <a:bodyPr>
            <a:normAutofit/>
          </a:bodyPr>
          <a:lstStyle/>
          <a:p>
            <a:pPr marL="0" indent="0">
              <a:buNone/>
            </a:pPr>
            <a:r>
              <a:rPr lang="es-ES" dirty="0"/>
              <a:t>Las autoridades encargadas de hacer cumplir la ley utilizan la tecnología para identificar a los tratantes y traficantes, y la recopilación de datos para identificar actividades sospechosas</a:t>
            </a:r>
          </a:p>
          <a:p>
            <a:r>
              <a:rPr lang="en-AU" sz="4400" dirty="0" err="1"/>
              <a:t>Operaciones</a:t>
            </a:r>
            <a:r>
              <a:rPr lang="en-AU" sz="4400" dirty="0"/>
              <a:t> </a:t>
            </a:r>
            <a:r>
              <a:rPr lang="en-AU" sz="4400" dirty="0" err="1"/>
              <a:t>encubiertas</a:t>
            </a:r>
            <a:endParaRPr lang="en-AU" sz="4400" dirty="0"/>
          </a:p>
          <a:p>
            <a:pPr lvl="1"/>
            <a:r>
              <a:rPr lang="es-ES" dirty="0"/>
              <a:t>el uso de perfiles falsos puede permitir que se reúnan pruebas digitales como parte de la investigación, lo que permite a las autoridades rastrear grandes redes de traficantes</a:t>
            </a:r>
          </a:p>
          <a:p>
            <a:pPr lvl="1"/>
            <a:r>
              <a:rPr lang="es-ES" dirty="0"/>
              <a:t>el conocimiento del uso de las operaciones de "picadura" también puede actuar como disuasión</a:t>
            </a:r>
          </a:p>
          <a:p>
            <a:r>
              <a:rPr lang="es-ES" sz="4400" dirty="0"/>
              <a:t>Rastreadores web y herramientas de minado de datos</a:t>
            </a:r>
          </a:p>
          <a:p>
            <a:pPr lvl="1"/>
            <a:r>
              <a:rPr lang="es-ES" dirty="0"/>
              <a:t>programas que rastrean sitios de Internet y publicidad y crean datos que pueden estar relacionados con trata y trafico</a:t>
            </a:r>
          </a:p>
          <a:p>
            <a:pPr lvl="1"/>
            <a:r>
              <a:rPr lang="es-ES" dirty="0"/>
              <a:t>estas herramientas combinan anuncios, descargan contenido, identifican enlaces entre elementos descargados y lo agregan en las bases de datos de información</a:t>
            </a:r>
          </a:p>
          <a:p>
            <a:pPr lvl="1"/>
            <a:r>
              <a:rPr lang="es-ES" dirty="0"/>
              <a:t>La información en estas bases de datos se extrae para identificar tendencias y patrones, y estos se mapean en formatos visuales</a:t>
            </a:r>
          </a:p>
          <a:p>
            <a:pPr marL="0" lvl="0" indent="0">
              <a:buNone/>
            </a:pPr>
            <a:endParaRPr lang="en-GB" dirty="0"/>
          </a:p>
        </p:txBody>
      </p:sp>
    </p:spTree>
    <p:extLst>
      <p:ext uri="{BB962C8B-B14F-4D97-AF65-F5344CB8AC3E}">
        <p14:creationId xmlns:p14="http://schemas.microsoft.com/office/powerpoint/2010/main" val="346926512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si.wsj.net/public/resources/images/MK-CS757A_MEMEX_16U_20150211190914.jpg">
            <a:extLst>
              <a:ext uri="{FF2B5EF4-FFF2-40B4-BE49-F238E27FC236}">
                <a16:creationId xmlns:a16="http://schemas.microsoft.com/office/drawing/2014/main" id="{7F8E9637-A39B-5640-B577-CD093BFD850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438274" y="2741540"/>
            <a:ext cx="14672494" cy="9706997"/>
          </a:xfrm>
          <a:prstGeom prst="rect">
            <a:avLst/>
          </a:prstGeom>
          <a:noFill/>
          <a:ln>
            <a:noFill/>
          </a:ln>
        </p:spPr>
      </p:pic>
      <p:sp>
        <p:nvSpPr>
          <p:cNvPr id="8" name="Titre 1">
            <a:extLst>
              <a:ext uri="{FF2B5EF4-FFF2-40B4-BE49-F238E27FC236}">
                <a16:creationId xmlns:a16="http://schemas.microsoft.com/office/drawing/2014/main" id="{36744745-FE08-DB4E-BAE8-F721C570A116}"/>
              </a:ext>
            </a:extLst>
          </p:cNvPr>
          <p:cNvSpPr>
            <a:spLocks noGrp="1"/>
          </p:cNvSpPr>
          <p:nvPr>
            <p:ph type="title"/>
          </p:nvPr>
        </p:nvSpPr>
        <p:spPr>
          <a:xfrm>
            <a:off x="735106" y="502185"/>
            <a:ext cx="22872458" cy="2651126"/>
          </a:xfrm>
        </p:spPr>
        <p:txBody>
          <a:bodyPr/>
          <a:lstStyle/>
          <a:p>
            <a:r>
              <a:rPr lang="es-ES" dirty="0"/>
              <a:t>EL USO DE LA TECNOLOGIA PARA PREVENIR Y COMBATIR LA TRATA DE PERSONAS TRÁFICO ILÍCITO DE MIGRANTES</a:t>
            </a:r>
          </a:p>
        </p:txBody>
      </p:sp>
    </p:spTree>
    <p:extLst>
      <p:ext uri="{BB962C8B-B14F-4D97-AF65-F5344CB8AC3E}">
        <p14:creationId xmlns:p14="http://schemas.microsoft.com/office/powerpoint/2010/main" val="354342385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2595" y="2241311"/>
            <a:ext cx="22872459" cy="10417628"/>
          </a:xfrm>
        </p:spPr>
        <p:txBody>
          <a:bodyPr>
            <a:normAutofit lnSpcReduction="10000"/>
          </a:bodyPr>
          <a:lstStyle/>
          <a:p>
            <a:endParaRPr lang="en-AU" sz="4400" dirty="0"/>
          </a:p>
          <a:p>
            <a:r>
              <a:rPr lang="en-AU" sz="4400" dirty="0" err="1"/>
              <a:t>Datos</a:t>
            </a:r>
            <a:r>
              <a:rPr lang="en-AU" sz="4400" dirty="0"/>
              <a:t> de la imagen</a:t>
            </a:r>
          </a:p>
          <a:p>
            <a:pPr lvl="1"/>
            <a:r>
              <a:rPr lang="es-ES" dirty="0" err="1"/>
              <a:t>Metadata</a:t>
            </a:r>
            <a:r>
              <a:rPr lang="es-ES" dirty="0"/>
              <a:t> o </a:t>
            </a:r>
            <a:r>
              <a:rPr lang="es-ES" dirty="0" err="1"/>
              <a:t>Exif</a:t>
            </a:r>
            <a:r>
              <a:rPr lang="es-ES" dirty="0"/>
              <a:t> pueden ayudar a proporcionar las fechas en que se capturaron las imágenes y se cometieron los delitos, el lugar donde se cometió el delito y en que equipo se capturaron las imágenes.</a:t>
            </a:r>
          </a:p>
          <a:p>
            <a:r>
              <a:rPr lang="en-AU" sz="4400" dirty="0"/>
              <a:t>GPS data</a:t>
            </a:r>
          </a:p>
          <a:p>
            <a:pPr lvl="1"/>
            <a:r>
              <a:rPr lang="es-ES" dirty="0"/>
              <a:t>Rastrear la ubicación y el historial del dispositivo</a:t>
            </a:r>
            <a:endParaRPr lang="en-AU" dirty="0"/>
          </a:p>
          <a:p>
            <a:r>
              <a:rPr lang="es-ES" sz="4400" dirty="0"/>
              <a:t>Cooperación con el sector privado</a:t>
            </a:r>
          </a:p>
          <a:p>
            <a:pPr lvl="1"/>
            <a:r>
              <a:rPr lang="es-ES" dirty="0"/>
              <a:t>El sector privado puede ayudar a desarrollar programas informáticos y a compartir datos e información:</a:t>
            </a:r>
          </a:p>
          <a:p>
            <a:pPr lvl="2"/>
            <a:r>
              <a:rPr lang="es-ES" dirty="0"/>
              <a:t>- En 2018, la Iniciativa mundial contra la delincuencia transnacional anunció la iniciativa </a:t>
            </a:r>
            <a:r>
              <a:rPr lang="es-ES" dirty="0" err="1"/>
              <a:t>Tech</a:t>
            </a:r>
            <a:r>
              <a:rPr lang="es-ES" dirty="0"/>
              <a:t> </a:t>
            </a:r>
            <a:r>
              <a:rPr lang="es-ES" dirty="0" err="1"/>
              <a:t>Against</a:t>
            </a:r>
            <a:r>
              <a:rPr lang="es-ES" dirty="0"/>
              <a:t> </a:t>
            </a:r>
            <a:r>
              <a:rPr lang="es-ES" dirty="0" err="1"/>
              <a:t>Trafficking</a:t>
            </a:r>
            <a:r>
              <a:rPr lang="es-ES" dirty="0"/>
              <a:t> (TAT), una colaboración entre empresas tecnológicas mundiales, organizaciones de la sociedad civil y las Naciones Unidas para apoyar la erradicación del trabajo forzado y la trata de personas mediante el uso de la tecnología.</a:t>
            </a:r>
          </a:p>
          <a:p>
            <a:pPr lvl="2"/>
            <a:r>
              <a:rPr lang="es-ES" dirty="0"/>
              <a:t>- En 2009 Microsoft desarrollo un programa (</a:t>
            </a:r>
            <a:r>
              <a:rPr lang="es-ES" dirty="0" err="1"/>
              <a:t>PhotoDNA</a:t>
            </a:r>
            <a:r>
              <a:rPr lang="es-ES" dirty="0"/>
              <a:t>) para analizar imágenes de abuso sexual infantil, que pueden ser utilizadas (sin cargo) por los órganos de cumplimiento de la ley y empresas para localizar y eliminar imágenes de abuso sexual infantil.</a:t>
            </a:r>
            <a:endParaRPr lang="en-AU" dirty="0"/>
          </a:p>
          <a:p>
            <a:pPr lvl="2"/>
            <a:endParaRPr lang="en-AU" dirty="0"/>
          </a:p>
          <a:p>
            <a:pPr lvl="2"/>
            <a:endParaRPr lang="en-AU" dirty="0"/>
          </a:p>
          <a:p>
            <a:pPr marL="0" lvl="0" indent="0">
              <a:buNone/>
            </a:pPr>
            <a:endParaRPr lang="en-GB" dirty="0"/>
          </a:p>
        </p:txBody>
      </p:sp>
      <p:sp>
        <p:nvSpPr>
          <p:cNvPr id="4" name="Titre 1">
            <a:extLst>
              <a:ext uri="{FF2B5EF4-FFF2-40B4-BE49-F238E27FC236}">
                <a16:creationId xmlns:a16="http://schemas.microsoft.com/office/drawing/2014/main" id="{B451E459-B587-5F46-8C82-F7CD5135C23F}"/>
              </a:ext>
            </a:extLst>
          </p:cNvPr>
          <p:cNvSpPr>
            <a:spLocks noGrp="1"/>
          </p:cNvSpPr>
          <p:nvPr>
            <p:ph type="title"/>
          </p:nvPr>
        </p:nvSpPr>
        <p:spPr>
          <a:xfrm>
            <a:off x="735106" y="502185"/>
            <a:ext cx="22872458" cy="2651126"/>
          </a:xfrm>
        </p:spPr>
        <p:txBody>
          <a:bodyPr/>
          <a:lstStyle/>
          <a:p>
            <a:r>
              <a:rPr lang="es-ES" dirty="0"/>
              <a:t>EL USO DE LA TECNOLOGIA PARA PREVENIR Y COMBATIR LA TRATA DE PERSONAS TRÁFICO ILÍCITO DE MIGRANTES</a:t>
            </a:r>
            <a:endParaRPr lang="en-GB" dirty="0"/>
          </a:p>
        </p:txBody>
      </p:sp>
    </p:spTree>
    <p:extLst>
      <p:ext uri="{BB962C8B-B14F-4D97-AF65-F5344CB8AC3E}">
        <p14:creationId xmlns:p14="http://schemas.microsoft.com/office/powerpoint/2010/main" val="521949235"/>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2595" y="2796187"/>
            <a:ext cx="22872459" cy="10417628"/>
          </a:xfrm>
        </p:spPr>
        <p:txBody>
          <a:bodyPr>
            <a:normAutofit/>
          </a:bodyPr>
          <a:lstStyle/>
          <a:p>
            <a:r>
              <a:rPr lang="en-AU" sz="4400" dirty="0"/>
              <a:t>Redes </a:t>
            </a:r>
            <a:r>
              <a:rPr lang="en-AU" sz="4400" dirty="0" err="1"/>
              <a:t>sociales</a:t>
            </a:r>
            <a:endParaRPr lang="en-AU" sz="4400" dirty="0"/>
          </a:p>
          <a:p>
            <a:pPr lvl="1"/>
            <a:r>
              <a:rPr lang="es-ES" dirty="0"/>
              <a:t>Publicar información sobre trata y tráfico ilícito y publicar oportunidades para la participación de la sociedad civil </a:t>
            </a:r>
          </a:p>
          <a:p>
            <a:pPr lvl="1"/>
            <a:r>
              <a:rPr lang="es-ES" dirty="0"/>
              <a:t>Educar sobre trata y tráfico</a:t>
            </a:r>
          </a:p>
          <a:p>
            <a:pPr lvl="1"/>
            <a:r>
              <a:rPr lang="es-ES" dirty="0"/>
              <a:t>Mecanismos de denuncia</a:t>
            </a:r>
          </a:p>
          <a:p>
            <a:pPr marL="914217" lvl="1" indent="0">
              <a:buNone/>
            </a:pPr>
            <a:endParaRPr lang="en-AU" dirty="0"/>
          </a:p>
          <a:p>
            <a:r>
              <a:rPr lang="en-AU" sz="4400" dirty="0"/>
              <a:t>Crowdsourcing</a:t>
            </a:r>
          </a:p>
          <a:p>
            <a:pPr lvl="1"/>
            <a:r>
              <a:rPr lang="es-ES" dirty="0"/>
              <a:t>Por ejemplo, la aplicación </a:t>
            </a:r>
            <a:r>
              <a:rPr lang="es-ES" i="1" dirty="0" err="1"/>
              <a:t>TraffickCam</a:t>
            </a:r>
            <a:r>
              <a:rPr lang="es-ES" dirty="0"/>
              <a:t>, invita a los miembros del público a subir fotografías de las habitaciones de los hoteles en los que se alojan, para que se pueda construir una base de datos con las imágenes y las características de las habitaciones que se pueda utilizar para ubicar dónde están siendo retenidas y/o abusadas las víctimas de trata. </a:t>
            </a:r>
          </a:p>
          <a:p>
            <a:pPr marL="914217" lvl="1" indent="0">
              <a:buNone/>
            </a:pPr>
            <a:endParaRPr lang="en-AU" dirty="0"/>
          </a:p>
          <a:p>
            <a:pPr lvl="2"/>
            <a:endParaRPr lang="en-AU" dirty="0"/>
          </a:p>
          <a:p>
            <a:pPr lvl="2"/>
            <a:endParaRPr lang="en-AU" dirty="0"/>
          </a:p>
          <a:p>
            <a:pPr lvl="2"/>
            <a:endParaRPr lang="en-AU" dirty="0"/>
          </a:p>
          <a:p>
            <a:pPr marL="0" lvl="0" indent="0">
              <a:buNone/>
            </a:pPr>
            <a:endParaRPr lang="en-GB" dirty="0"/>
          </a:p>
        </p:txBody>
      </p:sp>
      <p:sp>
        <p:nvSpPr>
          <p:cNvPr id="4" name="Titre 1">
            <a:extLst>
              <a:ext uri="{FF2B5EF4-FFF2-40B4-BE49-F238E27FC236}">
                <a16:creationId xmlns:a16="http://schemas.microsoft.com/office/drawing/2014/main" id="{A9038B69-7941-9445-8035-907379265D9A}"/>
              </a:ext>
            </a:extLst>
          </p:cNvPr>
          <p:cNvSpPr>
            <a:spLocks noGrp="1"/>
          </p:cNvSpPr>
          <p:nvPr>
            <p:ph type="title"/>
          </p:nvPr>
        </p:nvSpPr>
        <p:spPr>
          <a:xfrm>
            <a:off x="735106" y="502185"/>
            <a:ext cx="22872458" cy="2651126"/>
          </a:xfrm>
        </p:spPr>
        <p:txBody>
          <a:bodyPr/>
          <a:lstStyle/>
          <a:p>
            <a:r>
              <a:rPr lang="es-ES" dirty="0"/>
              <a:t>EL USO DE LA TECNOLOGIA PARA PREVENIR Y COMBATIR LA TRATA DE PERSONAS TRÁFICO ILÍCITO DE MIGRANTES</a:t>
            </a:r>
            <a:endParaRPr lang="en-GB" dirty="0"/>
          </a:p>
        </p:txBody>
      </p:sp>
    </p:spTree>
    <p:extLst>
      <p:ext uri="{BB962C8B-B14F-4D97-AF65-F5344CB8AC3E}">
        <p14:creationId xmlns:p14="http://schemas.microsoft.com/office/powerpoint/2010/main" val="228209045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5106" y="2612571"/>
            <a:ext cx="22872459" cy="9364276"/>
          </a:xfrm>
        </p:spPr>
        <p:txBody>
          <a:bodyPr/>
          <a:lstStyle/>
          <a:p>
            <a:pPr marL="0" indent="0">
              <a:buNone/>
            </a:pPr>
            <a:endParaRPr lang="en-AU" dirty="0"/>
          </a:p>
          <a:p>
            <a:pPr marL="0" indent="0">
              <a:buNone/>
            </a:pPr>
            <a:r>
              <a:rPr lang="es-ES" dirty="0"/>
              <a:t>El uso de esta evidencia digital permite construir casos mucho más fuertes. También puede respaldar las cuentas de las víctimas y los testigos cuando dan testimonio. Fuentes de evidencia digital que pueden ser utilizada contra los tratantes, incluyen:</a:t>
            </a:r>
          </a:p>
          <a:p>
            <a:pPr marL="0" indent="0">
              <a:buNone/>
            </a:pPr>
            <a:endParaRPr lang="en-AU" dirty="0"/>
          </a:p>
          <a:p>
            <a:pPr lvl="0"/>
            <a:r>
              <a:rPr lang="es-ES" dirty="0"/>
              <a:t>Datos de teléfono</a:t>
            </a:r>
          </a:p>
          <a:p>
            <a:pPr lvl="0"/>
            <a:r>
              <a:rPr lang="es-ES" dirty="0"/>
              <a:t>Datos de localización GPS</a:t>
            </a:r>
          </a:p>
          <a:p>
            <a:pPr lvl="0"/>
            <a:r>
              <a:rPr lang="es-ES" dirty="0"/>
              <a:t>Publicaciones en redes sociales</a:t>
            </a:r>
          </a:p>
          <a:p>
            <a:pPr lvl="0"/>
            <a:r>
              <a:rPr lang="es-ES" dirty="0"/>
              <a:t>Huellas digitales, incluido el historial del navegador en computadoras personales y direcciones IP.</a:t>
            </a:r>
          </a:p>
          <a:p>
            <a:pPr lvl="0"/>
            <a:r>
              <a:rPr lang="es-ES" dirty="0"/>
              <a:t>Registros bancarios</a:t>
            </a:r>
          </a:p>
          <a:p>
            <a:pPr marL="0" indent="0">
              <a:buNone/>
            </a:pPr>
            <a:endParaRPr lang="fr-FR" dirty="0"/>
          </a:p>
        </p:txBody>
      </p:sp>
      <p:sp>
        <p:nvSpPr>
          <p:cNvPr id="4" name="Titre 1">
            <a:extLst>
              <a:ext uri="{FF2B5EF4-FFF2-40B4-BE49-F238E27FC236}">
                <a16:creationId xmlns:a16="http://schemas.microsoft.com/office/drawing/2014/main" id="{1197D380-BAEF-3B4B-A62D-744EE0F9A5E7}"/>
              </a:ext>
            </a:extLst>
          </p:cNvPr>
          <p:cNvSpPr>
            <a:spLocks noGrp="1"/>
          </p:cNvSpPr>
          <p:nvPr>
            <p:ph type="title"/>
          </p:nvPr>
        </p:nvSpPr>
        <p:spPr>
          <a:xfrm>
            <a:off x="735106" y="502185"/>
            <a:ext cx="22872458" cy="2651126"/>
          </a:xfrm>
        </p:spPr>
        <p:txBody>
          <a:bodyPr/>
          <a:lstStyle/>
          <a:p>
            <a:r>
              <a:rPr lang="es-ES" dirty="0"/>
              <a:t>EL USO DE LA TECNOLOGIA PARA PREVENIR Y COMBATIR LA TRATA DE PERSONAS TRÁFICO ILÍCITO DE MIGRANTES</a:t>
            </a:r>
            <a:endParaRPr lang="en-GB" dirty="0"/>
          </a:p>
        </p:txBody>
      </p:sp>
    </p:spTree>
    <p:extLst>
      <p:ext uri="{BB962C8B-B14F-4D97-AF65-F5344CB8AC3E}">
        <p14:creationId xmlns:p14="http://schemas.microsoft.com/office/powerpoint/2010/main" val="189019140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OBJETIVOS DE APRENDIZAJE</a:t>
            </a:r>
          </a:p>
        </p:txBody>
      </p:sp>
      <p:sp>
        <p:nvSpPr>
          <p:cNvPr id="3" name="Espace réservé du contenu 2"/>
          <p:cNvSpPr>
            <a:spLocks noGrp="1"/>
          </p:cNvSpPr>
          <p:nvPr>
            <p:ph idx="1"/>
          </p:nvPr>
        </p:nvSpPr>
        <p:spPr>
          <a:xfrm>
            <a:off x="735106" y="3153312"/>
            <a:ext cx="22872459" cy="8823536"/>
          </a:xfrm>
        </p:spPr>
        <p:txBody>
          <a:bodyPr>
            <a:normAutofit/>
          </a:bodyPr>
          <a:lstStyle/>
          <a:p>
            <a:pPr marL="0" indent="0">
              <a:spcBef>
                <a:spcPts val="0"/>
              </a:spcBef>
              <a:buNone/>
            </a:pPr>
            <a:r>
              <a:rPr lang="es-ES" dirty="0"/>
              <a:t>Al terminar este módulo, los estudiantes deberían ser capaces de:</a:t>
            </a:r>
          </a:p>
          <a:p>
            <a:pPr marL="0" indent="0">
              <a:spcBef>
                <a:spcPts val="0"/>
              </a:spcBef>
              <a:buNone/>
            </a:pPr>
            <a:endParaRPr lang="fr-CA" dirty="0"/>
          </a:p>
          <a:p>
            <a:pPr marL="914400" lvl="0" indent="-914400">
              <a:buFont typeface="+mj-lt"/>
              <a:buAutoNum type="arabicPeriod"/>
            </a:pPr>
            <a:r>
              <a:rPr lang="es-ES" dirty="0"/>
              <a:t>Identificar los vínculos entre el delito cibernético, la trata de personas y el tráfico ilícito de migrantes.</a:t>
            </a:r>
          </a:p>
          <a:p>
            <a:pPr marL="914400" lvl="0" indent="-914400">
              <a:buFont typeface="+mj-lt"/>
              <a:buAutoNum type="arabicPeriod"/>
            </a:pPr>
            <a:r>
              <a:rPr lang="es-ES" dirty="0"/>
              <a:t>Evaluar formas en que la trata y el tráfico ilícito actualmente se cruzan con tipos de delitos informáticos en la práctica.</a:t>
            </a:r>
          </a:p>
          <a:p>
            <a:pPr marL="914400" lvl="0" indent="-914400">
              <a:buFont typeface="+mj-lt"/>
              <a:buAutoNum type="arabicPeriod"/>
            </a:pPr>
            <a:r>
              <a:rPr lang="es-ES" dirty="0"/>
              <a:t>Evaluar críticamente los marcos para contrarrestar el delito cibernético, la trata y el tráfico ilícito.</a:t>
            </a:r>
          </a:p>
          <a:p>
            <a:pPr marL="914400" lvl="0" indent="-914400">
              <a:buFont typeface="+mj-lt"/>
              <a:buAutoNum type="arabicPeriod"/>
            </a:pPr>
            <a:r>
              <a:rPr lang="es-ES" dirty="0"/>
              <a:t>Identificar posibles innovaciones cibernéticas, desafíos y tendencias futuras.</a:t>
            </a:r>
          </a:p>
          <a:p>
            <a:endParaRPr lang="fr-FR" dirty="0"/>
          </a:p>
        </p:txBody>
      </p:sp>
    </p:spTree>
    <p:extLst>
      <p:ext uri="{BB962C8B-B14F-4D97-AF65-F5344CB8AC3E}">
        <p14:creationId xmlns:p14="http://schemas.microsoft.com/office/powerpoint/2010/main" val="164189918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dirty="0"/>
              <a:t>PROBLEMAS DE PRIVACIDAD Y DATOS</a:t>
            </a:r>
          </a:p>
        </p:txBody>
      </p:sp>
      <p:sp>
        <p:nvSpPr>
          <p:cNvPr id="3" name="Espace réservé du contenu 2"/>
          <p:cNvSpPr>
            <a:spLocks noGrp="1"/>
          </p:cNvSpPr>
          <p:nvPr>
            <p:ph idx="1"/>
          </p:nvPr>
        </p:nvSpPr>
        <p:spPr>
          <a:xfrm>
            <a:off x="735106" y="3153311"/>
            <a:ext cx="22872459" cy="9364276"/>
          </a:xfrm>
        </p:spPr>
        <p:txBody>
          <a:bodyPr/>
          <a:lstStyle/>
          <a:p>
            <a:pPr marL="0" indent="0">
              <a:buNone/>
            </a:pPr>
            <a:r>
              <a:rPr lang="es-ES" dirty="0"/>
              <a:t>El aprovechamiento de la tecnología para combatir los delitos de trata y tráfico ilegal de personas debe procurarse arduamente, pero sin socavar los derechos fundamentales tanto de las víctimas como del público. </a:t>
            </a:r>
          </a:p>
          <a:p>
            <a:pPr marL="0" indent="0">
              <a:buNone/>
            </a:pPr>
            <a:endParaRPr lang="en-AU" dirty="0"/>
          </a:p>
          <a:p>
            <a:pPr marL="0" indent="0">
              <a:buNone/>
            </a:pPr>
            <a:r>
              <a:rPr lang="es-ES" dirty="0"/>
              <a:t>Problemas que pueden aparecer:</a:t>
            </a:r>
          </a:p>
          <a:p>
            <a:r>
              <a:rPr lang="es-ES" dirty="0"/>
              <a:t> Seguimiento de ubicación</a:t>
            </a:r>
          </a:p>
          <a:p>
            <a:r>
              <a:rPr lang="es-ES" dirty="0"/>
              <a:t> Recopilación de datos</a:t>
            </a:r>
          </a:p>
          <a:p>
            <a:r>
              <a:rPr lang="es-ES" dirty="0"/>
              <a:t> El uso de drones</a:t>
            </a:r>
          </a:p>
          <a:p>
            <a:endParaRPr lang="fr-FR" dirty="0"/>
          </a:p>
        </p:txBody>
      </p:sp>
    </p:spTree>
    <p:extLst>
      <p:ext uri="{BB962C8B-B14F-4D97-AF65-F5344CB8AC3E}">
        <p14:creationId xmlns:p14="http://schemas.microsoft.com/office/powerpoint/2010/main" val="2571423971"/>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TENDENCIAS EMERGENTES</a:t>
            </a:r>
          </a:p>
        </p:txBody>
      </p:sp>
      <p:sp>
        <p:nvSpPr>
          <p:cNvPr id="3" name="Espace réservé du contenu 2"/>
          <p:cNvSpPr>
            <a:spLocks noGrp="1"/>
          </p:cNvSpPr>
          <p:nvPr>
            <p:ph idx="1"/>
          </p:nvPr>
        </p:nvSpPr>
        <p:spPr>
          <a:xfrm>
            <a:off x="735106" y="2612571"/>
            <a:ext cx="22872459" cy="9364276"/>
          </a:xfrm>
        </p:spPr>
        <p:txBody>
          <a:bodyPr/>
          <a:lstStyle/>
          <a:p>
            <a:pPr marL="0" indent="0">
              <a:buNone/>
            </a:pPr>
            <a:endParaRPr lang="fr-FR" dirty="0"/>
          </a:p>
          <a:p>
            <a:pPr marL="0" indent="0">
              <a:buNone/>
            </a:pPr>
            <a:r>
              <a:rPr lang="es-ES" dirty="0"/>
              <a:t>Las nuevas tendencias en el uso de la tecnología determinarán el futuro de los delitos de trata y tráfico, así como la forma en que se utiliza la tecnología para combatirlos. Algunas de las nuevas tendencias en materia de tecnología son:</a:t>
            </a:r>
          </a:p>
          <a:p>
            <a:pPr marL="0" indent="0">
              <a:buNone/>
            </a:pPr>
            <a:endParaRPr lang="fr-FR" dirty="0"/>
          </a:p>
          <a:p>
            <a:pPr marL="0" indent="0">
              <a:buNone/>
            </a:pPr>
            <a:endParaRPr lang="fr-FR" dirty="0"/>
          </a:p>
        </p:txBody>
      </p:sp>
      <p:sp>
        <p:nvSpPr>
          <p:cNvPr id="5" name="TextBox 4">
            <a:extLst>
              <a:ext uri="{FF2B5EF4-FFF2-40B4-BE49-F238E27FC236}">
                <a16:creationId xmlns:a16="http://schemas.microsoft.com/office/drawing/2014/main" id="{0A615298-0EB5-FB44-9505-ADE272F1CBE5}"/>
              </a:ext>
            </a:extLst>
          </p:cNvPr>
          <p:cNvSpPr txBox="1"/>
          <p:nvPr/>
        </p:nvSpPr>
        <p:spPr>
          <a:xfrm>
            <a:off x="770086" y="6081843"/>
            <a:ext cx="22872458" cy="4524315"/>
          </a:xfrm>
          <a:prstGeom prst="rect">
            <a:avLst/>
          </a:prstGeom>
          <a:noFill/>
        </p:spPr>
        <p:txBody>
          <a:bodyPr wrap="square" rtlCol="0">
            <a:spAutoFit/>
          </a:bodyPr>
          <a:lstStyle/>
          <a:p>
            <a:pPr marL="571500" indent="-571500">
              <a:buFont typeface="Arial" panose="020B0604020202020204" pitchFamily="34" charset="0"/>
              <a:buChar char="•"/>
            </a:pPr>
            <a:r>
              <a:rPr lang="es-ES" sz="4800" dirty="0"/>
              <a:t>Aprendizaje automático (Machine </a:t>
            </a:r>
            <a:r>
              <a:rPr lang="es-ES" sz="4800" dirty="0" err="1"/>
              <a:t>learning</a:t>
            </a:r>
            <a:r>
              <a:rPr lang="es-ES" sz="4800" dirty="0"/>
              <a:t>)</a:t>
            </a:r>
          </a:p>
          <a:p>
            <a:pPr marL="571500" indent="-571500">
              <a:buFont typeface="Arial" panose="020B0604020202020204" pitchFamily="34" charset="0"/>
              <a:buChar char="•"/>
            </a:pPr>
            <a:r>
              <a:rPr lang="es-ES" sz="4800" dirty="0"/>
              <a:t>Aplicaciones digitales</a:t>
            </a:r>
          </a:p>
          <a:p>
            <a:pPr marL="571500" indent="-571500">
              <a:buFont typeface="Arial" panose="020B0604020202020204" pitchFamily="34" charset="0"/>
              <a:buChar char="•"/>
            </a:pPr>
            <a:r>
              <a:rPr lang="es-ES" sz="4800" dirty="0"/>
              <a:t>Herramientas tecnológicas, sensores y gemelos digitales</a:t>
            </a:r>
          </a:p>
          <a:p>
            <a:pPr marL="571500" indent="-571500">
              <a:buFont typeface="Arial" panose="020B0604020202020204" pitchFamily="34" charset="0"/>
              <a:buChar char="•"/>
            </a:pPr>
            <a:r>
              <a:rPr lang="es-ES" sz="4800" dirty="0"/>
              <a:t>Libros mayores distribuidos y sistemas de </a:t>
            </a:r>
            <a:r>
              <a:rPr lang="es-ES" sz="4800" dirty="0" err="1"/>
              <a:t>mesh</a:t>
            </a:r>
            <a:endParaRPr lang="es-ES" sz="4800" dirty="0"/>
          </a:p>
          <a:p>
            <a:pPr marL="571500" indent="-571500">
              <a:buFont typeface="Arial" panose="020B0604020202020204" pitchFamily="34" charset="0"/>
              <a:buChar char="•"/>
            </a:pPr>
            <a:r>
              <a:rPr lang="es-ES" sz="4800" dirty="0"/>
              <a:t>Arquitectura digital</a:t>
            </a:r>
          </a:p>
          <a:p>
            <a:pPr marL="571500" indent="-571500">
              <a:buFont typeface="Arial" panose="020B0604020202020204" pitchFamily="34" charset="0"/>
              <a:buChar char="•"/>
            </a:pPr>
            <a:r>
              <a:rPr lang="es-ES" sz="4800" dirty="0"/>
              <a:t>Ecosistemas digitales, realidad virtual y aumentada</a:t>
            </a:r>
          </a:p>
        </p:txBody>
      </p:sp>
    </p:spTree>
    <p:extLst>
      <p:ext uri="{BB962C8B-B14F-4D97-AF65-F5344CB8AC3E}">
        <p14:creationId xmlns:p14="http://schemas.microsoft.com/office/powerpoint/2010/main" val="1817738123"/>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9"/>
          <p:cNvSpPr>
            <a:spLocks noChangeAspect="1"/>
          </p:cNvSpPr>
          <p:nvPr/>
        </p:nvSpPr>
        <p:spPr>
          <a:xfrm>
            <a:off x="1042266" y="-1002451"/>
            <a:ext cx="24377649" cy="13716000"/>
          </a:xfrm>
          <a:prstGeom prst="rect">
            <a:avLst/>
          </a:prstGeom>
          <a:solidFill>
            <a:srgbClr val="46807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9D4237"/>
              </a:solidFill>
            </a:endParaRPr>
          </a:p>
        </p:txBody>
      </p:sp>
      <p:sp>
        <p:nvSpPr>
          <p:cNvPr id="9" name="Rechteck 8"/>
          <p:cNvSpPr/>
          <p:nvPr/>
        </p:nvSpPr>
        <p:spPr>
          <a:xfrm>
            <a:off x="2" y="6311482"/>
            <a:ext cx="24377648" cy="5324535"/>
          </a:xfrm>
          <a:prstGeom prst="rect">
            <a:avLst/>
          </a:prstGeom>
        </p:spPr>
        <p:txBody>
          <a:bodyPr wrap="square">
            <a:spAutoFit/>
          </a:bodyPr>
          <a:lstStyle/>
          <a:p>
            <a:pPr algn="ctr"/>
            <a:r>
              <a:rPr lang="es-ES" sz="7200" spc="300" dirty="0">
                <a:solidFill>
                  <a:srgbClr val="FFFFFF"/>
                </a:solidFill>
                <a:latin typeface="Eurostile"/>
                <a:cs typeface="Eurostile"/>
              </a:rPr>
              <a:t>Educación para la</a:t>
            </a:r>
          </a:p>
          <a:p>
            <a:pPr algn="ctr"/>
            <a:r>
              <a:rPr lang="es-ES" sz="7200" b="1" spc="300" dirty="0">
                <a:solidFill>
                  <a:srgbClr val="FFFFFF"/>
                </a:solidFill>
                <a:latin typeface="Eurostile"/>
                <a:cs typeface="Eurostile"/>
              </a:rPr>
              <a:t>Justicia</a:t>
            </a:r>
          </a:p>
          <a:p>
            <a:pPr algn="ctr"/>
            <a:endParaRPr lang="en-US" sz="4400" b="1" dirty="0">
              <a:solidFill>
                <a:schemeClr val="bg1"/>
              </a:solidFill>
              <a:latin typeface="LaTo light"/>
              <a:cs typeface="LaTo light"/>
            </a:endParaRPr>
          </a:p>
          <a:p>
            <a:endParaRPr lang="en-US" sz="4400" b="1" dirty="0">
              <a:solidFill>
                <a:schemeClr val="bg1"/>
              </a:solidFill>
            </a:endParaRPr>
          </a:p>
          <a:p>
            <a:endParaRPr lang="en-US" sz="4400" dirty="0">
              <a:solidFill>
                <a:srgbClr val="FFFFFF"/>
              </a:solidFill>
              <a:latin typeface="Raleway"/>
              <a:cs typeface="Raleway"/>
            </a:endParaRPr>
          </a:p>
          <a:p>
            <a:endParaRPr lang="en-US" sz="2800" dirty="0">
              <a:solidFill>
                <a:schemeClr val="accent6"/>
              </a:solidFill>
            </a:endParaRPr>
          </a:p>
          <a:p>
            <a:pPr algn="ctr"/>
            <a:endParaRPr lang="en-US" dirty="0">
              <a:latin typeface="Raleway"/>
              <a:cs typeface="Raleway"/>
            </a:endParaRPr>
          </a:p>
        </p:txBody>
      </p:sp>
      <p:pic>
        <p:nvPicPr>
          <p:cNvPr id="6" name="Bild 21" descr="e4j_logo_short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4261" y="3438719"/>
            <a:ext cx="2416830" cy="2416830"/>
          </a:xfrm>
          <a:prstGeom prst="rect">
            <a:avLst/>
          </a:prstGeom>
          <a:solidFill>
            <a:srgbClr val="468078"/>
          </a:solidFill>
        </p:spPr>
      </p:pic>
    </p:spTree>
    <p:extLst>
      <p:ext uri="{BB962C8B-B14F-4D97-AF65-F5344CB8AC3E}">
        <p14:creationId xmlns:p14="http://schemas.microsoft.com/office/powerpoint/2010/main" val="105857919"/>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 4" descr="Twitt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341495" y="4775200"/>
            <a:ext cx="1375410" cy="1680210"/>
          </a:xfrm>
          <a:prstGeom prst="rect">
            <a:avLst/>
          </a:prstGeom>
        </p:spPr>
      </p:pic>
      <p:sp>
        <p:nvSpPr>
          <p:cNvPr id="6" name="Textfeld 5"/>
          <p:cNvSpPr txBox="1"/>
          <p:nvPr/>
        </p:nvSpPr>
        <p:spPr>
          <a:xfrm>
            <a:off x="5894705" y="5149165"/>
            <a:ext cx="4211528" cy="646331"/>
          </a:xfrm>
          <a:prstGeom prst="rect">
            <a:avLst/>
          </a:prstGeom>
          <a:noFill/>
        </p:spPr>
        <p:txBody>
          <a:bodyPr wrap="square" rtlCol="0">
            <a:spAutoFit/>
          </a:bodyPr>
          <a:lstStyle/>
          <a:p>
            <a:r>
              <a:rPr lang="de-DE">
                <a:solidFill>
                  <a:srgbClr val="800000"/>
                </a:solidFill>
              </a:rPr>
              <a:t>@</a:t>
            </a:r>
            <a:r>
              <a:rPr lang="de-DE" err="1">
                <a:solidFill>
                  <a:srgbClr val="800000"/>
                </a:solidFill>
              </a:rPr>
              <a:t>DohaDeclaration</a:t>
            </a:r>
            <a:endParaRPr lang="de-DE">
              <a:solidFill>
                <a:srgbClr val="800000"/>
              </a:solidFill>
            </a:endParaRPr>
          </a:p>
        </p:txBody>
      </p:sp>
      <p:sp>
        <p:nvSpPr>
          <p:cNvPr id="8" name="Freeform 79"/>
          <p:cNvSpPr>
            <a:spLocks noChangeArrowheads="1"/>
          </p:cNvSpPr>
          <p:nvPr/>
        </p:nvSpPr>
        <p:spPr bwMode="auto">
          <a:xfrm>
            <a:off x="4606564" y="6465346"/>
            <a:ext cx="752836" cy="752836"/>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rgbClr val="9D042F"/>
          </a:solidFill>
          <a:ln>
            <a:noFill/>
          </a:ln>
          <a:effectLst/>
        </p:spPr>
        <p:txBody>
          <a:bodyPr wrap="none" anchor="ctr"/>
          <a:lstStyle/>
          <a:p>
            <a:endParaRPr lang="en-US"/>
          </a:p>
        </p:txBody>
      </p:sp>
      <p:sp>
        <p:nvSpPr>
          <p:cNvPr id="9" name="Textfeld 8"/>
          <p:cNvSpPr txBox="1"/>
          <p:nvPr/>
        </p:nvSpPr>
        <p:spPr>
          <a:xfrm>
            <a:off x="5894705" y="6489837"/>
            <a:ext cx="6228392" cy="646331"/>
          </a:xfrm>
          <a:prstGeom prst="rect">
            <a:avLst/>
          </a:prstGeom>
          <a:noFill/>
        </p:spPr>
        <p:txBody>
          <a:bodyPr wrap="square" rtlCol="0">
            <a:spAutoFit/>
          </a:bodyPr>
          <a:lstStyle/>
          <a:p>
            <a:r>
              <a:rPr lang="de-DE" err="1">
                <a:solidFill>
                  <a:srgbClr val="800000"/>
                </a:solidFill>
              </a:rPr>
              <a:t>unodc.org</a:t>
            </a:r>
            <a:r>
              <a:rPr lang="de-DE">
                <a:solidFill>
                  <a:srgbClr val="800000"/>
                </a:solidFill>
              </a:rPr>
              <a:t>/</a:t>
            </a:r>
            <a:r>
              <a:rPr lang="de-DE" err="1">
                <a:solidFill>
                  <a:srgbClr val="800000"/>
                </a:solidFill>
              </a:rPr>
              <a:t>dohadeclaration</a:t>
            </a:r>
            <a:endParaRPr lang="de-DE">
              <a:solidFill>
                <a:srgbClr val="800000"/>
              </a:solidFill>
            </a:endParaRPr>
          </a:p>
        </p:txBody>
      </p:sp>
      <p:sp>
        <p:nvSpPr>
          <p:cNvPr id="10" name="Text Placeholder 1"/>
          <p:cNvSpPr txBox="1">
            <a:spLocks/>
          </p:cNvSpPr>
          <p:nvPr/>
        </p:nvSpPr>
        <p:spPr>
          <a:xfrm>
            <a:off x="2400123" y="2024741"/>
            <a:ext cx="24377650" cy="889000"/>
          </a:xfrm>
          <a:prstGeom prst="ellipse">
            <a:avLst/>
          </a:prstGeom>
        </p:spPr>
        <p:txBody>
          <a:bodyPr vert="horz" lIns="182843" tIns="91422" rIns="182843" bIns="91422"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effectLst/>
                <a:latin typeface="Lato" panose="020F05020202040302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effectLst/>
                <a:latin typeface="Lato" panose="020F05020202040302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600" kern="1200" dirty="0" smtClean="0">
                <a:solidFill>
                  <a:schemeClr val="tx1"/>
                </a:solidFill>
                <a:effectLst/>
                <a:latin typeface="Lato" panose="020F05020202040302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600" kern="1200" dirty="0">
                <a:solidFill>
                  <a:schemeClr val="tx1"/>
                </a:solidFill>
                <a:effectLst/>
                <a:latin typeface="Lato" panose="020F05020202040302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buNone/>
            </a:pPr>
            <a:r>
              <a:rPr lang="en-US" sz="5400" dirty="0">
                <a:latin typeface="Eurostile"/>
                <a:cs typeface="Eurostile"/>
              </a:rPr>
              <a:t>Más información						</a:t>
            </a:r>
          </a:p>
        </p:txBody>
      </p:sp>
      <p:sp>
        <p:nvSpPr>
          <p:cNvPr id="13" name="Textfeld 12"/>
          <p:cNvSpPr txBox="1"/>
          <p:nvPr/>
        </p:nvSpPr>
        <p:spPr>
          <a:xfrm>
            <a:off x="14971852" y="6508888"/>
            <a:ext cx="7841533" cy="646331"/>
          </a:xfrm>
          <a:prstGeom prst="rect">
            <a:avLst/>
          </a:prstGeom>
          <a:noFill/>
        </p:spPr>
        <p:txBody>
          <a:bodyPr wrap="square" rtlCol="0">
            <a:spAutoFit/>
          </a:bodyPr>
          <a:lstStyle/>
          <a:p>
            <a:r>
              <a:rPr lang="de-DE" dirty="0">
                <a:solidFill>
                  <a:srgbClr val="800000"/>
                </a:solidFill>
              </a:rPr>
              <a:t>unodc.org/e4J</a:t>
            </a:r>
          </a:p>
        </p:txBody>
      </p:sp>
      <p:sp>
        <p:nvSpPr>
          <p:cNvPr id="14" name="Freeform 51"/>
          <p:cNvSpPr>
            <a:spLocks noChangeArrowheads="1"/>
          </p:cNvSpPr>
          <p:nvPr/>
        </p:nvSpPr>
        <p:spPr bwMode="auto">
          <a:xfrm>
            <a:off x="13583838" y="5280670"/>
            <a:ext cx="995761" cy="616426"/>
          </a:xfrm>
          <a:custGeom>
            <a:avLst/>
            <a:gdLst>
              <a:gd name="T0" fmla="*/ 18 w 461"/>
              <a:gd name="T1" fmla="*/ 27 h 285"/>
              <a:gd name="T2" fmla="*/ 18 w 461"/>
              <a:gd name="T3" fmla="*/ 27 h 285"/>
              <a:gd name="T4" fmla="*/ 203 w 461"/>
              <a:gd name="T5" fmla="*/ 125 h 285"/>
              <a:gd name="T6" fmla="*/ 231 w 461"/>
              <a:gd name="T7" fmla="*/ 133 h 285"/>
              <a:gd name="T8" fmla="*/ 248 w 461"/>
              <a:gd name="T9" fmla="*/ 125 h 285"/>
              <a:gd name="T10" fmla="*/ 434 w 461"/>
              <a:gd name="T11" fmla="*/ 27 h 285"/>
              <a:gd name="T12" fmla="*/ 443 w 461"/>
              <a:gd name="T13" fmla="*/ 0 h 285"/>
              <a:gd name="T14" fmla="*/ 18 w 461"/>
              <a:gd name="T15" fmla="*/ 0 h 285"/>
              <a:gd name="T16" fmla="*/ 18 w 461"/>
              <a:gd name="T17" fmla="*/ 27 h 285"/>
              <a:gd name="T18" fmla="*/ 443 w 461"/>
              <a:gd name="T19" fmla="*/ 80 h 285"/>
              <a:gd name="T20" fmla="*/ 443 w 461"/>
              <a:gd name="T21" fmla="*/ 80 h 285"/>
              <a:gd name="T22" fmla="*/ 248 w 461"/>
              <a:gd name="T23" fmla="*/ 178 h 285"/>
              <a:gd name="T24" fmla="*/ 231 w 461"/>
              <a:gd name="T25" fmla="*/ 178 h 285"/>
              <a:gd name="T26" fmla="*/ 203 w 461"/>
              <a:gd name="T27" fmla="*/ 178 h 285"/>
              <a:gd name="T28" fmla="*/ 18 w 461"/>
              <a:gd name="T29" fmla="*/ 80 h 285"/>
              <a:gd name="T30" fmla="*/ 9 w 461"/>
              <a:gd name="T31" fmla="*/ 80 h 285"/>
              <a:gd name="T32" fmla="*/ 9 w 461"/>
              <a:gd name="T33" fmla="*/ 266 h 285"/>
              <a:gd name="T34" fmla="*/ 35 w 461"/>
              <a:gd name="T35" fmla="*/ 284 h 285"/>
              <a:gd name="T36" fmla="*/ 425 w 461"/>
              <a:gd name="T37" fmla="*/ 284 h 285"/>
              <a:gd name="T38" fmla="*/ 452 w 461"/>
              <a:gd name="T39" fmla="*/ 266 h 285"/>
              <a:gd name="T40" fmla="*/ 452 w 461"/>
              <a:gd name="T41" fmla="*/ 80 h 285"/>
              <a:gd name="T42" fmla="*/ 443 w 461"/>
              <a:gd name="T43" fmla="*/ 8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461" h="285">
                <a:moveTo>
                  <a:pt x="18" y="27"/>
                </a:moveTo>
                <a:lnTo>
                  <a:pt x="18" y="27"/>
                </a:lnTo>
                <a:cubicBezTo>
                  <a:pt x="35" y="35"/>
                  <a:pt x="203" y="125"/>
                  <a:pt x="203" y="125"/>
                </a:cubicBezTo>
                <a:cubicBezTo>
                  <a:pt x="212" y="133"/>
                  <a:pt x="221" y="133"/>
                  <a:pt x="231" y="133"/>
                </a:cubicBezTo>
                <a:cubicBezTo>
                  <a:pt x="239" y="133"/>
                  <a:pt x="248" y="133"/>
                  <a:pt x="248" y="125"/>
                </a:cubicBezTo>
                <a:cubicBezTo>
                  <a:pt x="256" y="125"/>
                  <a:pt x="425" y="35"/>
                  <a:pt x="434" y="27"/>
                </a:cubicBezTo>
                <a:cubicBezTo>
                  <a:pt x="452" y="18"/>
                  <a:pt x="460" y="0"/>
                  <a:pt x="443" y="0"/>
                </a:cubicBezTo>
                <a:cubicBezTo>
                  <a:pt x="18" y="0"/>
                  <a:pt x="18" y="0"/>
                  <a:pt x="18" y="0"/>
                </a:cubicBezTo>
                <a:cubicBezTo>
                  <a:pt x="0" y="0"/>
                  <a:pt x="9" y="18"/>
                  <a:pt x="18" y="27"/>
                </a:cubicBezTo>
                <a:close/>
                <a:moveTo>
                  <a:pt x="443" y="80"/>
                </a:moveTo>
                <a:lnTo>
                  <a:pt x="443" y="80"/>
                </a:lnTo>
                <a:cubicBezTo>
                  <a:pt x="434" y="80"/>
                  <a:pt x="256" y="169"/>
                  <a:pt x="248" y="178"/>
                </a:cubicBezTo>
                <a:cubicBezTo>
                  <a:pt x="248" y="178"/>
                  <a:pt x="239" y="178"/>
                  <a:pt x="231" y="178"/>
                </a:cubicBezTo>
                <a:cubicBezTo>
                  <a:pt x="221" y="178"/>
                  <a:pt x="212" y="178"/>
                  <a:pt x="203" y="178"/>
                </a:cubicBezTo>
                <a:cubicBezTo>
                  <a:pt x="194" y="169"/>
                  <a:pt x="27" y="80"/>
                  <a:pt x="18" y="80"/>
                </a:cubicBezTo>
                <a:cubicBezTo>
                  <a:pt x="9" y="72"/>
                  <a:pt x="9" y="80"/>
                  <a:pt x="9" y="80"/>
                </a:cubicBezTo>
                <a:cubicBezTo>
                  <a:pt x="9" y="88"/>
                  <a:pt x="9" y="266"/>
                  <a:pt x="9" y="266"/>
                </a:cubicBezTo>
                <a:cubicBezTo>
                  <a:pt x="9" y="275"/>
                  <a:pt x="18" y="284"/>
                  <a:pt x="35" y="284"/>
                </a:cubicBezTo>
                <a:cubicBezTo>
                  <a:pt x="425" y="284"/>
                  <a:pt x="425" y="284"/>
                  <a:pt x="425" y="284"/>
                </a:cubicBezTo>
                <a:cubicBezTo>
                  <a:pt x="443" y="284"/>
                  <a:pt x="452" y="275"/>
                  <a:pt x="452" y="266"/>
                </a:cubicBezTo>
                <a:cubicBezTo>
                  <a:pt x="452" y="266"/>
                  <a:pt x="452" y="88"/>
                  <a:pt x="452" y="80"/>
                </a:cubicBezTo>
                <a:cubicBezTo>
                  <a:pt x="452" y="80"/>
                  <a:pt x="452" y="72"/>
                  <a:pt x="443" y="80"/>
                </a:cubicBezTo>
                <a:close/>
              </a:path>
            </a:pathLst>
          </a:custGeom>
          <a:solidFill>
            <a:srgbClr val="9D042F"/>
          </a:solidFill>
          <a:ln>
            <a:noFill/>
          </a:ln>
          <a:effectLst/>
        </p:spPr>
        <p:txBody>
          <a:bodyPr wrap="none" anchor="ctr"/>
          <a:lstStyle/>
          <a:p>
            <a:endParaRPr lang="en-US"/>
          </a:p>
        </p:txBody>
      </p:sp>
      <p:sp>
        <p:nvSpPr>
          <p:cNvPr id="15" name="Textfeld 14"/>
          <p:cNvSpPr txBox="1"/>
          <p:nvPr/>
        </p:nvSpPr>
        <p:spPr>
          <a:xfrm>
            <a:off x="14860904" y="5248235"/>
            <a:ext cx="6475095" cy="646331"/>
          </a:xfrm>
          <a:prstGeom prst="rect">
            <a:avLst/>
          </a:prstGeom>
          <a:noFill/>
        </p:spPr>
        <p:txBody>
          <a:bodyPr wrap="square" rtlCol="0">
            <a:spAutoFit/>
          </a:bodyPr>
          <a:lstStyle/>
          <a:p>
            <a:r>
              <a:rPr lang="de-DE" dirty="0">
                <a:solidFill>
                  <a:srgbClr val="800000"/>
                </a:solidFill>
              </a:rPr>
              <a:t>e4j@unodc.org</a:t>
            </a:r>
          </a:p>
        </p:txBody>
      </p:sp>
      <p:pic>
        <p:nvPicPr>
          <p:cNvPr id="2" name="Picture 1"/>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3206849" y="6110012"/>
            <a:ext cx="1463503" cy="1463503"/>
          </a:xfrm>
          <a:prstGeom prst="rect">
            <a:avLst/>
          </a:prstGeom>
        </p:spPr>
      </p:pic>
    </p:spTree>
    <p:extLst>
      <p:ext uri="{BB962C8B-B14F-4D97-AF65-F5344CB8AC3E}">
        <p14:creationId xmlns:p14="http://schemas.microsoft.com/office/powerpoint/2010/main" val="118276569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Componentes clave del módulo </a:t>
            </a:r>
          </a:p>
        </p:txBody>
      </p:sp>
      <p:sp>
        <p:nvSpPr>
          <p:cNvPr id="3" name="Espace réservé du contenu 2"/>
          <p:cNvSpPr>
            <a:spLocks noGrp="1"/>
          </p:cNvSpPr>
          <p:nvPr>
            <p:ph idx="1"/>
          </p:nvPr>
        </p:nvSpPr>
        <p:spPr>
          <a:xfrm>
            <a:off x="735106" y="2791326"/>
            <a:ext cx="22872459" cy="9455103"/>
          </a:xfrm>
        </p:spPr>
        <p:txBody>
          <a:bodyPr>
            <a:normAutofit lnSpcReduction="10000"/>
          </a:bodyPr>
          <a:lstStyle/>
          <a:p>
            <a:pPr lvl="0"/>
            <a:r>
              <a:rPr lang="es-ES" dirty="0"/>
              <a:t>Términos básicos</a:t>
            </a:r>
          </a:p>
          <a:p>
            <a:pPr lvl="1"/>
            <a:r>
              <a:rPr lang="es-ES" dirty="0" err="1"/>
              <a:t>TdP</a:t>
            </a:r>
            <a:r>
              <a:rPr lang="es-ES" dirty="0"/>
              <a:t> and TIM</a:t>
            </a:r>
          </a:p>
          <a:p>
            <a:pPr lvl="1"/>
            <a:r>
              <a:rPr lang="es-ES" dirty="0"/>
              <a:t>Diferencias entre </a:t>
            </a:r>
            <a:r>
              <a:rPr lang="es-ES" dirty="0" err="1"/>
              <a:t>TdP</a:t>
            </a:r>
            <a:r>
              <a:rPr lang="es-ES" dirty="0"/>
              <a:t> and TIM</a:t>
            </a:r>
          </a:p>
          <a:p>
            <a:pPr lvl="1"/>
            <a:r>
              <a:rPr lang="es-ES" dirty="0"/>
              <a:t>Cibercrimen</a:t>
            </a:r>
          </a:p>
          <a:p>
            <a:pPr lvl="0"/>
            <a:r>
              <a:rPr lang="es-ES" dirty="0"/>
              <a:t>El uso de la tecnología para facilitar la trata de personas y el tráfico ilícito de migrantes</a:t>
            </a:r>
          </a:p>
          <a:p>
            <a:pPr lvl="1"/>
            <a:r>
              <a:rPr lang="es-ES" dirty="0"/>
              <a:t>Tecnología que facilita la trata de personas</a:t>
            </a:r>
          </a:p>
          <a:p>
            <a:pPr lvl="2"/>
            <a:r>
              <a:rPr lang="es-ES" dirty="0"/>
              <a:t>Reclutamiento</a:t>
            </a:r>
          </a:p>
          <a:p>
            <a:pPr lvl="2"/>
            <a:r>
              <a:rPr lang="es-ES" dirty="0"/>
              <a:t>Control</a:t>
            </a:r>
          </a:p>
          <a:p>
            <a:pPr lvl="2"/>
            <a:r>
              <a:rPr lang="es-ES" dirty="0"/>
              <a:t>Explotación </a:t>
            </a:r>
          </a:p>
          <a:p>
            <a:pPr lvl="2"/>
            <a:r>
              <a:rPr lang="es-ES" dirty="0"/>
              <a:t>Beneficios</a:t>
            </a:r>
          </a:p>
          <a:p>
            <a:pPr lvl="0"/>
            <a:r>
              <a:rPr lang="es-ES" dirty="0"/>
              <a:t>Tecnología en el tráfico ilícito de migrantes </a:t>
            </a:r>
          </a:p>
          <a:p>
            <a:pPr lvl="1"/>
            <a:r>
              <a:rPr lang="es-ES" dirty="0"/>
              <a:t>Uso de la tecnología para prevenir y combatir la trata de personas y el tráfico ilícito de        migrantes</a:t>
            </a:r>
          </a:p>
          <a:p>
            <a:pPr lvl="1"/>
            <a:r>
              <a:rPr lang="es-ES" dirty="0"/>
              <a:t>Preocupaciones sobre la privacidad y los datos</a:t>
            </a:r>
          </a:p>
          <a:p>
            <a:pPr lvl="1"/>
            <a:r>
              <a:rPr lang="es-ES" dirty="0"/>
              <a:t>Tendencias emergentes</a:t>
            </a:r>
            <a:endParaRPr lang="en-US" dirty="0"/>
          </a:p>
          <a:p>
            <a:endParaRPr lang="fr-CA" dirty="0"/>
          </a:p>
          <a:p>
            <a:endParaRPr lang="fr-FR" dirty="0"/>
          </a:p>
          <a:p>
            <a:endParaRPr lang="fr-FR" dirty="0"/>
          </a:p>
        </p:txBody>
      </p:sp>
    </p:spTree>
    <p:extLst>
      <p:ext uri="{BB962C8B-B14F-4D97-AF65-F5344CB8AC3E}">
        <p14:creationId xmlns:p14="http://schemas.microsoft.com/office/powerpoint/2010/main" val="51274791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BO" dirty="0"/>
              <a:t>Términos básicos</a:t>
            </a:r>
          </a:p>
        </p:txBody>
      </p:sp>
      <p:sp>
        <p:nvSpPr>
          <p:cNvPr id="3" name="Espace réservé du contenu 2"/>
          <p:cNvSpPr>
            <a:spLocks noGrp="1"/>
          </p:cNvSpPr>
          <p:nvPr>
            <p:ph idx="1"/>
          </p:nvPr>
        </p:nvSpPr>
        <p:spPr>
          <a:xfrm>
            <a:off x="735106" y="2791326"/>
            <a:ext cx="22872459" cy="8717502"/>
          </a:xfrm>
        </p:spPr>
        <p:txBody>
          <a:bodyPr>
            <a:normAutofit/>
          </a:bodyPr>
          <a:lstStyle/>
          <a:p>
            <a:r>
              <a:rPr lang="es-ES" dirty="0"/>
              <a:t> ¿Qué es la trata de personas? (</a:t>
            </a:r>
            <a:r>
              <a:rPr lang="es-ES" dirty="0" err="1"/>
              <a:t>TdP</a:t>
            </a:r>
            <a:r>
              <a:rPr lang="es-ES" dirty="0"/>
              <a:t>)</a:t>
            </a:r>
          </a:p>
          <a:p>
            <a:pPr lvl="1"/>
            <a:r>
              <a:rPr lang="es-ES" b="1" i="1" dirty="0"/>
              <a:t>La trata de personas </a:t>
            </a:r>
            <a:r>
              <a:rPr lang="es-ES" dirty="0"/>
              <a:t>es la captación, el transporte o el confinamiento de personas para su explotación mediante el uso o la amenaza de violencia, otras formas de coacción, el engaño o el abuso de la vulnerabilidad.</a:t>
            </a:r>
          </a:p>
          <a:p>
            <a:r>
              <a:rPr lang="es-ES" dirty="0"/>
              <a:t>¿Qué es el tráfico ilícito del migrantes? (TIM)</a:t>
            </a:r>
          </a:p>
          <a:p>
            <a:pPr lvl="1"/>
            <a:r>
              <a:rPr lang="es-ES" b="1" i="1" dirty="0"/>
              <a:t>El tráfico ilícito de migrantes </a:t>
            </a:r>
            <a:r>
              <a:rPr lang="es-ES" dirty="0"/>
              <a:t>es el movimiento ilegal organizado de personas a través de las fronteras, bajo la modalidad de pago por el servicio.</a:t>
            </a:r>
          </a:p>
          <a:p>
            <a:r>
              <a:rPr lang="es-ES" dirty="0"/>
              <a:t>¿Cuáles son las diferencias entre Trata y tráfico?</a:t>
            </a:r>
          </a:p>
          <a:p>
            <a:pPr lvl="1"/>
            <a:r>
              <a:rPr lang="es-ES" dirty="0"/>
              <a:t>En general, el tráfico no implica intención de daño</a:t>
            </a:r>
          </a:p>
          <a:p>
            <a:pPr lvl="1"/>
            <a:r>
              <a:rPr lang="es-ES" dirty="0"/>
              <a:t>En el tráfico los beneficios se derivan del pago de los servicios de trafico, más que de la explotación</a:t>
            </a:r>
          </a:p>
          <a:p>
            <a:pPr lvl="1"/>
            <a:r>
              <a:rPr lang="es-ES" dirty="0"/>
              <a:t>El tráfico siempre es transnacional, mientras que la trata puede ocurrir a nivel nacional o transnacional</a:t>
            </a:r>
            <a:endParaRPr lang="fr-CA" dirty="0"/>
          </a:p>
          <a:p>
            <a:endParaRPr lang="fr-CA" dirty="0"/>
          </a:p>
          <a:p>
            <a:endParaRPr lang="fr-FR" dirty="0"/>
          </a:p>
          <a:p>
            <a:endParaRPr lang="fr-FR" dirty="0"/>
          </a:p>
        </p:txBody>
      </p:sp>
    </p:spTree>
    <p:extLst>
      <p:ext uri="{BB962C8B-B14F-4D97-AF65-F5344CB8AC3E}">
        <p14:creationId xmlns:p14="http://schemas.microsoft.com/office/powerpoint/2010/main" val="2523908784"/>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BO" dirty="0"/>
              <a:t>Términos básicos</a:t>
            </a:r>
            <a:endParaRPr lang="fr-FR" dirty="0"/>
          </a:p>
        </p:txBody>
      </p:sp>
      <p:sp>
        <p:nvSpPr>
          <p:cNvPr id="3" name="Espace réservé du contenu 2"/>
          <p:cNvSpPr>
            <a:spLocks noGrp="1"/>
          </p:cNvSpPr>
          <p:nvPr>
            <p:ph idx="1"/>
          </p:nvPr>
        </p:nvSpPr>
        <p:spPr>
          <a:xfrm>
            <a:off x="735106" y="2791326"/>
            <a:ext cx="22872459" cy="9185521"/>
          </a:xfrm>
        </p:spPr>
        <p:txBody>
          <a:bodyPr>
            <a:normAutofit/>
          </a:bodyPr>
          <a:lstStyle/>
          <a:p>
            <a:pPr lvl="1"/>
            <a:endParaRPr lang="fr-CA" dirty="0"/>
          </a:p>
          <a:p>
            <a:r>
              <a:rPr lang="es-ES" dirty="0"/>
              <a:t>¿Qué es el cibercrimen?</a:t>
            </a:r>
          </a:p>
          <a:p>
            <a:pPr lvl="1"/>
            <a:r>
              <a:rPr lang="es-ES" b="1" i="1" dirty="0"/>
              <a:t>El cibercrimen </a:t>
            </a:r>
            <a:r>
              <a:rPr lang="es-ES" dirty="0"/>
              <a:t>o el delito cibernético es un término utilizado para describir los delitos cometidos mediante el uso de la tecnología de la información y las comunicaciones (TIC)</a:t>
            </a:r>
            <a:endParaRPr lang="fr-CA" dirty="0"/>
          </a:p>
          <a:p>
            <a:endParaRPr lang="fr-CA" dirty="0"/>
          </a:p>
          <a:p>
            <a:pPr marL="0" indent="0">
              <a:buNone/>
            </a:pPr>
            <a:endParaRPr lang="en-US" dirty="0"/>
          </a:p>
          <a:p>
            <a:endParaRPr lang="fr-CA" dirty="0"/>
          </a:p>
          <a:p>
            <a:endParaRPr lang="fr-CA" dirty="0"/>
          </a:p>
          <a:p>
            <a:endParaRPr lang="fr-FR" dirty="0"/>
          </a:p>
          <a:p>
            <a:endParaRPr lang="fr-FR" dirty="0"/>
          </a:p>
        </p:txBody>
      </p:sp>
    </p:spTree>
    <p:extLst>
      <p:ext uri="{BB962C8B-B14F-4D97-AF65-F5344CB8AC3E}">
        <p14:creationId xmlns:p14="http://schemas.microsoft.com/office/powerpoint/2010/main" val="163915777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s-ES" dirty="0"/>
              <a:t>TECNOLOGÍA QUE FACILITA LA TRATA DE PERSONAS</a:t>
            </a:r>
          </a:p>
        </p:txBody>
      </p:sp>
      <p:sp>
        <p:nvSpPr>
          <p:cNvPr id="3" name="Espace réservé du contenu 2"/>
          <p:cNvSpPr>
            <a:spLocks noGrp="1"/>
          </p:cNvSpPr>
          <p:nvPr>
            <p:ph idx="1"/>
          </p:nvPr>
        </p:nvSpPr>
        <p:spPr>
          <a:xfrm>
            <a:off x="735106" y="2791326"/>
            <a:ext cx="22872459" cy="10091917"/>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endParaRPr lang="fr-CA" dirty="0"/>
          </a:p>
          <a:p>
            <a:endParaRPr lang="fr-FR" dirty="0"/>
          </a:p>
          <a:p>
            <a:endParaRPr lang="fr-FR" dirty="0"/>
          </a:p>
        </p:txBody>
      </p:sp>
      <p:sp>
        <p:nvSpPr>
          <p:cNvPr id="5" name="TextBox 4">
            <a:extLst>
              <a:ext uri="{FF2B5EF4-FFF2-40B4-BE49-F238E27FC236}">
                <a16:creationId xmlns:a16="http://schemas.microsoft.com/office/drawing/2014/main" id="{6F34E54F-905E-FF49-BA53-E4A15351A8B7}"/>
              </a:ext>
            </a:extLst>
          </p:cNvPr>
          <p:cNvSpPr txBox="1"/>
          <p:nvPr/>
        </p:nvSpPr>
        <p:spPr>
          <a:xfrm>
            <a:off x="1879600" y="3207822"/>
            <a:ext cx="20929600" cy="1200329"/>
          </a:xfrm>
          <a:prstGeom prst="rect">
            <a:avLst/>
          </a:prstGeom>
          <a:noFill/>
        </p:spPr>
        <p:txBody>
          <a:bodyPr wrap="square" rtlCol="0">
            <a:spAutoFit/>
          </a:bodyPr>
          <a:lstStyle/>
          <a:p>
            <a:r>
              <a:rPr lang="es-ES" dirty="0"/>
              <a:t>La tecnología aumenta la facilidad con que los traficantes pueden localizar, reclutar, coaccionar y controlar a sus víctimas. También proporciona a las empresas delictivas una forma de financiar sus operaciones.</a:t>
            </a:r>
          </a:p>
        </p:txBody>
      </p:sp>
      <p:sp>
        <p:nvSpPr>
          <p:cNvPr id="11" name="Oval 10">
            <a:extLst>
              <a:ext uri="{FF2B5EF4-FFF2-40B4-BE49-F238E27FC236}">
                <a16:creationId xmlns:a16="http://schemas.microsoft.com/office/drawing/2014/main" id="{F759C128-5697-2E44-9575-67D336C89AB5}"/>
              </a:ext>
            </a:extLst>
          </p:cNvPr>
          <p:cNvSpPr/>
          <p:nvPr/>
        </p:nvSpPr>
        <p:spPr>
          <a:xfrm>
            <a:off x="1936882" y="6214412"/>
            <a:ext cx="4936884" cy="44859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RECLUTAMIENTO</a:t>
            </a:r>
          </a:p>
        </p:txBody>
      </p:sp>
      <p:sp>
        <p:nvSpPr>
          <p:cNvPr id="12" name="Oval 11">
            <a:extLst>
              <a:ext uri="{FF2B5EF4-FFF2-40B4-BE49-F238E27FC236}">
                <a16:creationId xmlns:a16="http://schemas.microsoft.com/office/drawing/2014/main" id="{8CD64C09-52F1-304D-A947-A6AC744D2CB4}"/>
              </a:ext>
            </a:extLst>
          </p:cNvPr>
          <p:cNvSpPr/>
          <p:nvPr/>
        </p:nvSpPr>
        <p:spPr>
          <a:xfrm>
            <a:off x="7204888" y="6222535"/>
            <a:ext cx="4936884" cy="44859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EXPLOTACIÓN</a:t>
            </a:r>
          </a:p>
        </p:txBody>
      </p:sp>
      <p:sp>
        <p:nvSpPr>
          <p:cNvPr id="13" name="Oval 12">
            <a:extLst>
              <a:ext uri="{FF2B5EF4-FFF2-40B4-BE49-F238E27FC236}">
                <a16:creationId xmlns:a16="http://schemas.microsoft.com/office/drawing/2014/main" id="{FFAD59AB-66FF-0746-8777-7DEBDCFF67B8}"/>
              </a:ext>
            </a:extLst>
          </p:cNvPr>
          <p:cNvSpPr/>
          <p:nvPr/>
        </p:nvSpPr>
        <p:spPr>
          <a:xfrm>
            <a:off x="12472894" y="6222535"/>
            <a:ext cx="4936884" cy="44859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CONTROL</a:t>
            </a:r>
          </a:p>
        </p:txBody>
      </p:sp>
      <p:sp>
        <p:nvSpPr>
          <p:cNvPr id="14" name="Oval 13">
            <a:extLst>
              <a:ext uri="{FF2B5EF4-FFF2-40B4-BE49-F238E27FC236}">
                <a16:creationId xmlns:a16="http://schemas.microsoft.com/office/drawing/2014/main" id="{8BDADB47-CFB3-D348-A9DA-3801C75E44AA}"/>
              </a:ext>
            </a:extLst>
          </p:cNvPr>
          <p:cNvSpPr/>
          <p:nvPr/>
        </p:nvSpPr>
        <p:spPr>
          <a:xfrm>
            <a:off x="17740900" y="6232061"/>
            <a:ext cx="4936884" cy="44859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BENEFICIOS</a:t>
            </a:r>
          </a:p>
        </p:txBody>
      </p:sp>
    </p:spTree>
    <p:extLst>
      <p:ext uri="{BB962C8B-B14F-4D97-AF65-F5344CB8AC3E}">
        <p14:creationId xmlns:p14="http://schemas.microsoft.com/office/powerpoint/2010/main" val="279997740"/>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5106" y="502185"/>
            <a:ext cx="22872458" cy="2651126"/>
          </a:xfrm>
        </p:spPr>
        <p:txBody>
          <a:bodyPr>
            <a:normAutofit fontScale="90000"/>
          </a:bodyPr>
          <a:lstStyle/>
          <a:p>
            <a:pPr algn="l"/>
            <a:br>
              <a:rPr lang="fr-FR" dirty="0">
                <a:solidFill>
                  <a:srgbClr val="A40D33"/>
                </a:solidFill>
              </a:rPr>
            </a:br>
            <a:br>
              <a:rPr lang="fr-FR" dirty="0">
                <a:solidFill>
                  <a:srgbClr val="A40D33"/>
                </a:solidFill>
              </a:rPr>
            </a:br>
            <a:r>
              <a:rPr lang="fr-FR" dirty="0">
                <a:solidFill>
                  <a:srgbClr val="A40D33"/>
                </a:solidFill>
              </a:rPr>
              <a:t>RECLUTAMIENTO</a:t>
            </a:r>
          </a:p>
        </p:txBody>
      </p:sp>
      <p:sp>
        <p:nvSpPr>
          <p:cNvPr id="3" name="Espace réservé du contenu 2"/>
          <p:cNvSpPr>
            <a:spLocks noGrp="1"/>
          </p:cNvSpPr>
          <p:nvPr>
            <p:ph idx="1"/>
          </p:nvPr>
        </p:nvSpPr>
        <p:spPr>
          <a:xfrm>
            <a:off x="770086" y="3153310"/>
            <a:ext cx="22837479" cy="9546689"/>
          </a:xfrm>
        </p:spPr>
        <p:txBody>
          <a:bodyPr>
            <a:normAutofit fontScale="77500" lnSpcReduction="20000"/>
          </a:bodyPr>
          <a:lstStyle/>
          <a:p>
            <a:pPr marL="0" indent="0">
              <a:buNone/>
            </a:pPr>
            <a:r>
              <a:rPr lang="es-ES" sz="5200" dirty="0"/>
              <a:t>El Internet proporciona a los tratantes acceso a un mayor número de víctimas potenciales a través de teléfonos, correos electrónicos, mensajería instantánea, sitios web y aplicaciones telefónicas (o aplicaciones).</a:t>
            </a:r>
          </a:p>
          <a:p>
            <a:r>
              <a:rPr lang="es-ES" sz="5200" dirty="0"/>
              <a:t>En la etapa de reclutamiento, es mucho más probable que los tratantes utilicen sitios web '</a:t>
            </a:r>
            <a:r>
              <a:rPr lang="es-ES" sz="5200" dirty="0" err="1"/>
              <a:t>clearnet</a:t>
            </a:r>
            <a:r>
              <a:rPr lang="es-ES" sz="5200" dirty="0"/>
              <a:t>' para establecer un contacto inicial con las víctimas.</a:t>
            </a:r>
          </a:p>
          <a:p>
            <a:r>
              <a:rPr lang="es-ES" sz="5200" dirty="0"/>
              <a:t>Estos sitios web, que pueden facilitar el chat de texto y video, intercambio de imágenes, citas y otras interpersonales</a:t>
            </a:r>
          </a:p>
          <a:p>
            <a:r>
              <a:rPr lang="es-ES" sz="5200" dirty="0"/>
              <a:t>En los sitios web y aplicaciones de redes sociales, los tratantes pueden investigar a sus víctimas y monitorizar fácilmente sus gustos y aversiones.</a:t>
            </a:r>
          </a:p>
          <a:p>
            <a:r>
              <a:rPr lang="es-ES" sz="5200" dirty="0"/>
              <a:t>En el contexto de la trata laboral, las víctimas pueden ser reclutadas a través de ofertas de trabajo, generalmente a través de sitios web de empleo simulados, anuncios en línea o agencias de reclutamiento, y a través de sitios de redes sociales.</a:t>
            </a:r>
          </a:p>
          <a:p>
            <a:pPr>
              <a:spcAft>
                <a:spcPts val="2000"/>
              </a:spcAft>
            </a:pPr>
            <a:r>
              <a:rPr lang="es-ES" sz="5200" dirty="0"/>
              <a:t>Las plataformas en línea podrían proporcionar a los tratantes acceso a una gama de información útil que podría usarse para detectar y conquistar a las víctimas, incluyendo:</a:t>
            </a:r>
          </a:p>
          <a:p>
            <a:pPr lvl="1"/>
            <a:r>
              <a:rPr lang="es-ES" sz="4400" dirty="0"/>
              <a:t>Datos de localización;</a:t>
            </a:r>
          </a:p>
          <a:p>
            <a:pPr lvl="1"/>
            <a:r>
              <a:rPr lang="es-ES" sz="4400" dirty="0"/>
              <a:t>Detalles de identidad e información sobre estilo de vida, rutinas y hábitos;</a:t>
            </a:r>
          </a:p>
          <a:p>
            <a:pPr lvl="1"/>
            <a:r>
              <a:rPr lang="es-ES" sz="4400" dirty="0"/>
              <a:t>Imágenes; y</a:t>
            </a:r>
          </a:p>
          <a:p>
            <a:pPr lvl="1"/>
            <a:r>
              <a:rPr lang="es-ES" sz="4400" dirty="0"/>
              <a:t>Contactos.</a:t>
            </a:r>
            <a:endParaRPr lang="fr-FR" dirty="0"/>
          </a:p>
        </p:txBody>
      </p:sp>
      <p:sp>
        <p:nvSpPr>
          <p:cNvPr id="5" name="Titre 1">
            <a:extLst>
              <a:ext uri="{FF2B5EF4-FFF2-40B4-BE49-F238E27FC236}">
                <a16:creationId xmlns:a16="http://schemas.microsoft.com/office/drawing/2014/main" id="{046EFA99-5723-2A47-B7AB-F8AAE829551A}"/>
              </a:ext>
            </a:extLst>
          </p:cNvPr>
          <p:cNvSpPr txBox="1">
            <a:spLocks/>
          </p:cNvSpPr>
          <p:nvPr/>
        </p:nvSpPr>
        <p:spPr>
          <a:xfrm>
            <a:off x="735106" y="502185"/>
            <a:ext cx="22872458" cy="2651126"/>
          </a:xfrm>
          <a:prstGeom prst="rect">
            <a:avLst/>
          </a:prstGeom>
        </p:spPr>
        <p:txBody>
          <a:bodyPr vert="horz" lIns="182843" tIns="91422" rIns="182843" bIns="91422" rtlCol="0" anchor="ctr">
            <a:normAutofit/>
          </a:bodyPr>
          <a:lst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a:lstStyle>
          <a:p>
            <a:r>
              <a:rPr lang="es-ES" dirty="0"/>
              <a:t>TECNOLOGÍA QUE FACILITA LA TRATA DE PERSONAS</a:t>
            </a:r>
          </a:p>
        </p:txBody>
      </p:sp>
    </p:spTree>
    <p:extLst>
      <p:ext uri="{BB962C8B-B14F-4D97-AF65-F5344CB8AC3E}">
        <p14:creationId xmlns:p14="http://schemas.microsoft.com/office/powerpoint/2010/main" val="561939927"/>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5106" y="3592286"/>
            <a:ext cx="22872459" cy="8384561"/>
          </a:xfrm>
        </p:spPr>
        <p:txBody>
          <a:bodyPr>
            <a:normAutofit/>
          </a:bodyPr>
          <a:lstStyle/>
          <a:p>
            <a:pPr marL="0" lvl="1" indent="0">
              <a:spcBef>
                <a:spcPts val="0"/>
              </a:spcBef>
              <a:buNone/>
            </a:pPr>
            <a:endParaRPr lang="en-GB" dirty="0"/>
          </a:p>
          <a:p>
            <a:pPr marL="0" lvl="1" indent="0">
              <a:spcBef>
                <a:spcPts val="0"/>
              </a:spcBef>
              <a:buNone/>
            </a:pPr>
            <a:endParaRPr lang="en-GB" sz="4800" dirty="0"/>
          </a:p>
          <a:p>
            <a:pPr marL="0" indent="0">
              <a:buNone/>
            </a:pPr>
            <a:endParaRPr lang="fr-CA" dirty="0"/>
          </a:p>
          <a:p>
            <a:pPr marL="0" indent="0">
              <a:buNone/>
            </a:pPr>
            <a:endParaRPr lang="fr-CA" dirty="0"/>
          </a:p>
          <a:p>
            <a:endParaRPr lang="fr-FR" dirty="0"/>
          </a:p>
          <a:p>
            <a:endParaRPr lang="fr-FR" dirty="0"/>
          </a:p>
        </p:txBody>
      </p:sp>
      <p:graphicFrame>
        <p:nvGraphicFramePr>
          <p:cNvPr id="4" name="Table 3">
            <a:extLst>
              <a:ext uri="{FF2B5EF4-FFF2-40B4-BE49-F238E27FC236}">
                <a16:creationId xmlns:a16="http://schemas.microsoft.com/office/drawing/2014/main" id="{97C0D778-D737-9947-847A-7C8801908F98}"/>
              </a:ext>
            </a:extLst>
          </p:cNvPr>
          <p:cNvGraphicFramePr>
            <a:graphicFrameLocks noGrp="1"/>
          </p:cNvGraphicFramePr>
          <p:nvPr>
            <p:extLst>
              <p:ext uri="{D42A27DB-BD31-4B8C-83A1-F6EECF244321}">
                <p14:modId xmlns:p14="http://schemas.microsoft.com/office/powerpoint/2010/main" val="2336939555"/>
              </p:ext>
            </p:extLst>
          </p:nvPr>
        </p:nvGraphicFramePr>
        <p:xfrm>
          <a:off x="700035" y="357192"/>
          <a:ext cx="22907530" cy="10172385"/>
        </p:xfrm>
        <a:graphic>
          <a:graphicData uri="http://schemas.openxmlformats.org/drawingml/2006/table">
            <a:tbl>
              <a:tblPr firstRow="1" firstCol="1" bandRow="1">
                <a:tableStyleId>{5C22544A-7EE6-4342-B048-85BDC9FD1C3A}</a:tableStyleId>
              </a:tblPr>
              <a:tblGrid>
                <a:gridCol w="4581506">
                  <a:extLst>
                    <a:ext uri="{9D8B030D-6E8A-4147-A177-3AD203B41FA5}">
                      <a16:colId xmlns:a16="http://schemas.microsoft.com/office/drawing/2014/main" val="4218846736"/>
                    </a:ext>
                  </a:extLst>
                </a:gridCol>
                <a:gridCol w="4581506">
                  <a:extLst>
                    <a:ext uri="{9D8B030D-6E8A-4147-A177-3AD203B41FA5}">
                      <a16:colId xmlns:a16="http://schemas.microsoft.com/office/drawing/2014/main" val="4087157863"/>
                    </a:ext>
                  </a:extLst>
                </a:gridCol>
                <a:gridCol w="4581506">
                  <a:extLst>
                    <a:ext uri="{9D8B030D-6E8A-4147-A177-3AD203B41FA5}">
                      <a16:colId xmlns:a16="http://schemas.microsoft.com/office/drawing/2014/main" val="356397192"/>
                    </a:ext>
                  </a:extLst>
                </a:gridCol>
                <a:gridCol w="4581506">
                  <a:extLst>
                    <a:ext uri="{9D8B030D-6E8A-4147-A177-3AD203B41FA5}">
                      <a16:colId xmlns:a16="http://schemas.microsoft.com/office/drawing/2014/main" val="2936635138"/>
                    </a:ext>
                  </a:extLst>
                </a:gridCol>
                <a:gridCol w="4581506">
                  <a:extLst>
                    <a:ext uri="{9D8B030D-6E8A-4147-A177-3AD203B41FA5}">
                      <a16:colId xmlns:a16="http://schemas.microsoft.com/office/drawing/2014/main" val="3826074141"/>
                    </a:ext>
                  </a:extLst>
                </a:gridCol>
              </a:tblGrid>
              <a:tr h="624525">
                <a:tc>
                  <a:txBody>
                    <a:bodyPr/>
                    <a:lstStyle/>
                    <a:p>
                      <a:pPr algn="l"/>
                      <a:endParaRPr lang="en-AU" sz="1800">
                        <a:effectLst/>
                        <a:latin typeface="Times New Roman" panose="02020603050405020304" pitchFamily="18" charset="0"/>
                      </a:endParaRPr>
                    </a:p>
                  </a:txBody>
                  <a:tcPr marL="9525" marR="9525" marT="9525" marB="9525" anchor="ctr"/>
                </a:tc>
                <a:tc>
                  <a:txBody>
                    <a:bodyPr/>
                    <a:lstStyle/>
                    <a:p>
                      <a:pPr algn="l">
                        <a:spcAft>
                          <a:spcPts val="0"/>
                        </a:spcAft>
                      </a:pPr>
                      <a:r>
                        <a:rPr lang="en-AU" sz="2400" dirty="0">
                          <a:effectLst/>
                        </a:rPr>
                        <a:t>SITIOS PARA VER Y COMENTAR</a:t>
                      </a:r>
                      <a:endParaRPr lang="en-AU" sz="28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l">
                        <a:spcAft>
                          <a:spcPts val="0"/>
                        </a:spcAft>
                      </a:pPr>
                      <a:r>
                        <a:rPr lang="en-AU" sz="2400" b="1" kern="1200" dirty="0">
                          <a:solidFill>
                            <a:schemeClr val="lt1"/>
                          </a:solidFill>
                          <a:effectLst/>
                          <a:latin typeface="+mn-lt"/>
                          <a:ea typeface="+mn-ea"/>
                          <a:cs typeface="+mn-cs"/>
                        </a:rPr>
                        <a:t>SITIOS PARA CONVERSAR</a:t>
                      </a:r>
                    </a:p>
                  </a:txBody>
                  <a:tcPr marL="9525" marR="9525" marT="9525" marB="9525" anchor="ctr"/>
                </a:tc>
                <a:tc>
                  <a:txBody>
                    <a:bodyPr/>
                    <a:lstStyle/>
                    <a:p>
                      <a:pPr algn="l">
                        <a:spcAft>
                          <a:spcPts val="0"/>
                        </a:spcAft>
                      </a:pPr>
                      <a:r>
                        <a:rPr lang="en-AU" sz="2400" dirty="0">
                          <a:effectLst/>
                        </a:rPr>
                        <a:t>SITIOS PARA VIDEOCÁMARA</a:t>
                      </a:r>
                      <a:endParaRPr lang="en-AU" sz="28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l">
                        <a:spcAft>
                          <a:spcPts val="0"/>
                        </a:spcAft>
                      </a:pPr>
                      <a:r>
                        <a:rPr lang="en-AU" sz="2400" dirty="0">
                          <a:effectLst/>
                        </a:rPr>
                        <a:t>ANUNCIOS Y SISTIOS DE VENTAS </a:t>
                      </a:r>
                      <a:endParaRPr lang="en-AU" sz="2800" dirty="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1277686392"/>
                  </a:ext>
                </a:extLst>
              </a:tr>
              <a:tr h="6474547">
                <a:tc>
                  <a:txBody>
                    <a:bodyPr/>
                    <a:lstStyle/>
                    <a:p>
                      <a:pPr algn="l">
                        <a:spcAft>
                          <a:spcPts val="0"/>
                        </a:spcAft>
                      </a:pPr>
                      <a:r>
                        <a:rPr lang="en-AU" sz="2400" dirty="0">
                          <a:effectLst/>
                        </a:rPr>
                        <a:t>Sitios de </a:t>
                      </a:r>
                      <a:r>
                        <a:rPr lang="en-AU" sz="2400" dirty="0" err="1">
                          <a:effectLst/>
                        </a:rPr>
                        <a:t>uso</a:t>
                      </a:r>
                      <a:r>
                        <a:rPr lang="en-AU" sz="2400" dirty="0">
                          <a:effectLst/>
                        </a:rPr>
                        <a:t> com</a:t>
                      </a:r>
                      <a:r>
                        <a:rPr lang="es-ES" sz="2400" dirty="0">
                          <a:effectLst/>
                        </a:rPr>
                        <a:t>ú</a:t>
                      </a:r>
                      <a:r>
                        <a:rPr lang="en-AU" sz="2400" dirty="0">
                          <a:effectLst/>
                        </a:rPr>
                        <a:t>n</a:t>
                      </a:r>
                      <a:endParaRPr lang="en-AU" sz="28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l">
                        <a:spcAft>
                          <a:spcPts val="0"/>
                        </a:spcAft>
                      </a:pPr>
                      <a:r>
                        <a:rPr lang="en-AU" sz="2400" u="sng" dirty="0">
                          <a:effectLst/>
                        </a:rPr>
                        <a:t>Facebook, Instagram</a:t>
                      </a:r>
                      <a:r>
                        <a:rPr lang="en-AU" sz="2400" dirty="0">
                          <a:effectLst/>
                        </a:rPr>
                        <a:t> (post photos to their profile, can comment on other photos, receive private messages, and have a second account that parents don’t know about called “</a:t>
                      </a:r>
                      <a:r>
                        <a:rPr lang="en-AU" sz="2400" dirty="0" err="1">
                          <a:effectLst/>
                        </a:rPr>
                        <a:t>finstagrams</a:t>
                      </a:r>
                      <a:r>
                        <a:rPr lang="en-AU" sz="2400" dirty="0">
                          <a:effectLst/>
                        </a:rPr>
                        <a:t>” or fake </a:t>
                      </a:r>
                      <a:r>
                        <a:rPr lang="en-AU" sz="2400" dirty="0" err="1">
                          <a:effectLst/>
                        </a:rPr>
                        <a:t>instagrams</a:t>
                      </a:r>
                      <a:r>
                        <a:rPr lang="en-AU" sz="2400" dirty="0">
                          <a:effectLst/>
                        </a:rPr>
                        <a:t>)</a:t>
                      </a:r>
                    </a:p>
                    <a:p>
                      <a:pPr algn="l">
                        <a:spcAft>
                          <a:spcPts val="0"/>
                        </a:spcAft>
                      </a:pPr>
                      <a:endParaRPr lang="en-AU" sz="2800" dirty="0">
                        <a:effectLst/>
                      </a:endParaRPr>
                    </a:p>
                    <a:p>
                      <a:pPr algn="l">
                        <a:spcAft>
                          <a:spcPts val="0"/>
                        </a:spcAft>
                      </a:pPr>
                      <a:r>
                        <a:rPr lang="en-AU" sz="2400" u="sng" dirty="0">
                          <a:effectLst/>
                        </a:rPr>
                        <a:t>Snapchat</a:t>
                      </a:r>
                      <a:r>
                        <a:rPr lang="en-AU" sz="2400" dirty="0">
                          <a:effectLst/>
                        </a:rPr>
                        <a:t> (picture messaging and posting publicly, disappears after being opened, and private message/picture/video sharing function) </a:t>
                      </a:r>
                      <a:endParaRPr lang="en-AU" sz="28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algn="l">
                        <a:spcAft>
                          <a:spcPts val="0"/>
                        </a:spcAft>
                      </a:pPr>
                      <a:r>
                        <a:rPr lang="en-AU" sz="2400" u="sng" dirty="0">
                          <a:effectLst/>
                        </a:rPr>
                        <a:t>Tinder</a:t>
                      </a:r>
                      <a:r>
                        <a:rPr lang="en-AU" sz="2400" dirty="0">
                          <a:effectLst/>
                        </a:rPr>
                        <a:t> (dating app to chat with people you match with, private message to communicate, meet &amp; date)</a:t>
                      </a:r>
                      <a:endParaRPr lang="en-AU" sz="2800" dirty="0">
                        <a:effectLst/>
                      </a:endParaRPr>
                    </a:p>
                    <a:p>
                      <a:pPr algn="l">
                        <a:spcAft>
                          <a:spcPts val="0"/>
                        </a:spcAft>
                      </a:pPr>
                      <a:br>
                        <a:rPr lang="en-AU" sz="2400" dirty="0">
                          <a:effectLst/>
                        </a:rPr>
                      </a:br>
                      <a:r>
                        <a:rPr lang="en-AU" sz="2400" u="sng" dirty="0">
                          <a:effectLst/>
                        </a:rPr>
                        <a:t>Blendr</a:t>
                      </a:r>
                      <a:r>
                        <a:rPr lang="en-AU" sz="2400" dirty="0">
                          <a:effectLst/>
                        </a:rPr>
                        <a:t> (dating app with private chat, GPS location to loosely locate others </a:t>
                      </a:r>
                      <a:endParaRPr lang="en-AU" sz="2800" dirty="0">
                        <a:effectLst/>
                      </a:endParaRPr>
                    </a:p>
                    <a:p>
                      <a:pPr algn="l">
                        <a:spcAft>
                          <a:spcPts val="0"/>
                        </a:spcAft>
                      </a:pPr>
                      <a:endParaRPr lang="en-AU" sz="2400" u="sng" dirty="0">
                        <a:effectLst/>
                      </a:endParaRPr>
                    </a:p>
                    <a:p>
                      <a:pPr algn="l">
                        <a:spcAft>
                          <a:spcPts val="0"/>
                        </a:spcAft>
                      </a:pPr>
                      <a:r>
                        <a:rPr lang="en-AU" sz="2400" u="sng" dirty="0">
                          <a:effectLst/>
                        </a:rPr>
                        <a:t>WhatsApp </a:t>
                      </a:r>
                      <a:r>
                        <a:rPr lang="en-AU" sz="2400" dirty="0">
                          <a:effectLst/>
                        </a:rPr>
                        <a:t>(encrypted messaging app where service providers do not keep copies of messages on their servers and only the two people communicating can access those messages), </a:t>
                      </a:r>
                      <a:endParaRPr lang="en-AU" sz="2800" dirty="0">
                        <a:effectLst/>
                      </a:endParaRPr>
                    </a:p>
                    <a:p>
                      <a:pPr algn="l">
                        <a:spcAft>
                          <a:spcPts val="0"/>
                        </a:spcAft>
                      </a:pPr>
                      <a:r>
                        <a:rPr lang="en-AU" sz="2400" dirty="0">
                          <a:effectLst/>
                        </a:rPr>
                        <a:t>  </a:t>
                      </a:r>
                      <a:endParaRPr lang="en-AU" sz="2800" dirty="0">
                        <a:effectLst/>
                      </a:endParaRPr>
                    </a:p>
                    <a:p>
                      <a:pPr algn="l">
                        <a:spcAft>
                          <a:spcPts val="0"/>
                        </a:spcAft>
                      </a:pPr>
                      <a:r>
                        <a:rPr lang="en-AU" sz="2400" u="sng" dirty="0">
                          <a:effectLst/>
                        </a:rPr>
                        <a:t>KIK </a:t>
                      </a:r>
                      <a:r>
                        <a:rPr lang="en-AU" sz="2400" dirty="0">
                          <a:effectLst/>
                        </a:rPr>
                        <a:t>(messaging app that is not connected to a phone number, messages are not saved on a server for access outside of the chat) </a:t>
                      </a:r>
                      <a:endParaRPr lang="en-AU" sz="28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algn="l">
                        <a:spcAft>
                          <a:spcPts val="0"/>
                        </a:spcAft>
                      </a:pPr>
                      <a:r>
                        <a:rPr lang="en-AU" sz="2400" u="sng" dirty="0">
                          <a:effectLst/>
                        </a:rPr>
                        <a:t>Chat roulette</a:t>
                      </a:r>
                      <a:r>
                        <a:rPr lang="en-AU" sz="2400" dirty="0">
                          <a:effectLst/>
                        </a:rPr>
                        <a:t> (webcam with strangers individually, users can rotate through multiple strangers and web cam with a private chat box under the webcam screen)</a:t>
                      </a:r>
                    </a:p>
                    <a:p>
                      <a:pPr algn="l">
                        <a:spcAft>
                          <a:spcPts val="0"/>
                        </a:spcAft>
                      </a:pPr>
                      <a:endParaRPr lang="en-AU" sz="2800" dirty="0">
                        <a:effectLst/>
                      </a:endParaRPr>
                    </a:p>
                    <a:p>
                      <a:pPr algn="l">
                        <a:spcAft>
                          <a:spcPts val="0"/>
                        </a:spcAft>
                      </a:pPr>
                      <a:r>
                        <a:rPr lang="en-AU" sz="2400" u="sng" dirty="0" err="1">
                          <a:effectLst/>
                        </a:rPr>
                        <a:t>Omegle</a:t>
                      </a:r>
                      <a:r>
                        <a:rPr lang="en-AU" sz="2400" dirty="0">
                          <a:effectLst/>
                        </a:rPr>
                        <a:t> (webcam with strangers individually, users can rotate through multiple strangers and web cam with a private chat box under the webcam screen) </a:t>
                      </a:r>
                      <a:endParaRPr lang="en-AU" sz="28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algn="l">
                        <a:spcAft>
                          <a:spcPts val="0"/>
                        </a:spcAft>
                      </a:pPr>
                      <a:r>
                        <a:rPr lang="en-AU" sz="2400" u="sng" dirty="0">
                          <a:effectLst/>
                        </a:rPr>
                        <a:t>City guide </a:t>
                      </a:r>
                      <a:r>
                        <a:rPr lang="en-AU" sz="2400" u="none" dirty="0">
                          <a:effectLst/>
                        </a:rPr>
                        <a:t>(classifieds, escort site with advertisement)</a:t>
                      </a:r>
                    </a:p>
                    <a:p>
                      <a:pPr algn="l">
                        <a:spcAft>
                          <a:spcPts val="0"/>
                        </a:spcAft>
                      </a:pPr>
                      <a:br>
                        <a:rPr lang="en-AU" sz="2400" dirty="0">
                          <a:effectLst/>
                        </a:rPr>
                      </a:br>
                      <a:r>
                        <a:rPr lang="en-AU" sz="2400" u="sng" dirty="0" err="1">
                          <a:effectLst/>
                        </a:rPr>
                        <a:t>Skipthegames</a:t>
                      </a:r>
                      <a:r>
                        <a:rPr lang="en-AU" sz="2400" dirty="0">
                          <a:effectLst/>
                        </a:rPr>
                        <a:t> (escort site with individuals advertising services),</a:t>
                      </a:r>
                    </a:p>
                    <a:p>
                      <a:pPr algn="l">
                        <a:spcAft>
                          <a:spcPts val="0"/>
                        </a:spcAft>
                      </a:pPr>
                      <a:endParaRPr lang="en-AU" sz="2400" dirty="0">
                        <a:effectLst/>
                      </a:endParaRPr>
                    </a:p>
                    <a:p>
                      <a:pPr algn="l">
                        <a:spcAft>
                          <a:spcPts val="0"/>
                        </a:spcAft>
                      </a:pPr>
                      <a:r>
                        <a:rPr lang="en-AU" sz="2400" u="sng" dirty="0" err="1">
                          <a:effectLst/>
                        </a:rPr>
                        <a:t>Bedpage</a:t>
                      </a:r>
                      <a:r>
                        <a:rPr lang="en-AU" sz="2400" dirty="0">
                          <a:effectLst/>
                        </a:rPr>
                        <a:t> (new website after </a:t>
                      </a:r>
                      <a:r>
                        <a:rPr lang="en-AU" sz="2400" dirty="0" err="1">
                          <a:effectLst/>
                        </a:rPr>
                        <a:t>backpage</a:t>
                      </a:r>
                      <a:r>
                        <a:rPr lang="en-AU" sz="2400" dirty="0">
                          <a:effectLst/>
                        </a:rPr>
                        <a:t> shut down, classifieds, escort site with individual advertisement of services)</a:t>
                      </a:r>
                    </a:p>
                    <a:p>
                      <a:pPr algn="l">
                        <a:spcAft>
                          <a:spcPts val="0"/>
                        </a:spcAft>
                      </a:pPr>
                      <a:endParaRPr lang="en-AU" sz="2400" dirty="0">
                        <a:effectLst/>
                      </a:endParaRPr>
                    </a:p>
                    <a:p>
                      <a:pPr algn="l">
                        <a:spcAft>
                          <a:spcPts val="0"/>
                        </a:spcAft>
                      </a:pPr>
                      <a:r>
                        <a:rPr lang="en-AU" sz="2400" dirty="0">
                          <a:effectLst/>
                        </a:rPr>
                        <a:t> </a:t>
                      </a:r>
                      <a:r>
                        <a:rPr lang="en-AU" sz="2400" u="sng" dirty="0" err="1">
                          <a:effectLst/>
                        </a:rPr>
                        <a:t>Seekingarrangement.com</a:t>
                      </a:r>
                      <a:r>
                        <a:rPr lang="en-AU" sz="2400" u="sng" dirty="0">
                          <a:effectLst/>
                        </a:rPr>
                        <a:t> </a:t>
                      </a:r>
                      <a:r>
                        <a:rPr lang="en-AU" sz="2400" dirty="0">
                          <a:effectLst/>
                        </a:rPr>
                        <a:t>(dating, sugar daddy site, profile site similar to dating profiles with messaging) </a:t>
                      </a:r>
                    </a:p>
                    <a:p>
                      <a:pPr algn="l">
                        <a:spcAft>
                          <a:spcPts val="0"/>
                        </a:spcAft>
                      </a:pPr>
                      <a:endParaRPr lang="en-AU" sz="2400" dirty="0">
                        <a:effectLst/>
                      </a:endParaRPr>
                    </a:p>
                    <a:p>
                      <a:pPr algn="l">
                        <a:spcAft>
                          <a:spcPts val="0"/>
                        </a:spcAft>
                      </a:pPr>
                      <a:r>
                        <a:rPr lang="en-AU" sz="2400" u="sng" dirty="0">
                          <a:effectLst/>
                        </a:rPr>
                        <a:t>Sugar-</a:t>
                      </a:r>
                      <a:r>
                        <a:rPr lang="en-AU" sz="2400" u="sng" dirty="0" err="1">
                          <a:effectLst/>
                        </a:rPr>
                        <a:t>babies.com</a:t>
                      </a:r>
                      <a:r>
                        <a:rPr lang="en-AU" sz="2400" u="sng" dirty="0">
                          <a:effectLst/>
                        </a:rPr>
                        <a:t> </a:t>
                      </a:r>
                      <a:r>
                        <a:rPr lang="en-AU" sz="2400" dirty="0">
                          <a:effectLst/>
                        </a:rPr>
                        <a:t>(sugar babies advertising site with profiles for johns/sugar daddies to browse &amp; message) </a:t>
                      </a:r>
                      <a:endParaRPr lang="en-AU" sz="2800" dirty="0">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3029978826"/>
                  </a:ext>
                </a:extLst>
              </a:tr>
              <a:tr h="0">
                <a:tc>
                  <a:txBody>
                    <a:bodyPr/>
                    <a:lstStyle/>
                    <a:p>
                      <a:pPr algn="l">
                        <a:spcAft>
                          <a:spcPts val="0"/>
                        </a:spcAft>
                      </a:pPr>
                      <a:r>
                        <a:rPr lang="en-AU" sz="2400" dirty="0" err="1">
                          <a:effectLst/>
                        </a:rPr>
                        <a:t>Proceso</a:t>
                      </a:r>
                      <a:endParaRPr lang="en-AU" sz="28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algn="l">
                        <a:spcAft>
                          <a:spcPts val="0"/>
                        </a:spcAft>
                      </a:pPr>
                      <a:r>
                        <a:rPr lang="en-AU" sz="2400">
                          <a:effectLst/>
                        </a:rPr>
                        <a:t>Potential traffickers may like, comment, ask to be friends, and gather information that they can then use to recruit and groom youth with. </a:t>
                      </a:r>
                      <a:endParaRPr lang="en-AU" sz="2800">
                        <a:effectLst/>
                        <a:latin typeface="Times New Roman" panose="02020603050405020304" pitchFamily="18" charset="0"/>
                        <a:ea typeface="Times New Roman" panose="02020603050405020304" pitchFamily="18" charset="0"/>
                      </a:endParaRPr>
                    </a:p>
                  </a:txBody>
                  <a:tcPr marL="9525" marR="9525" marT="9525" marB="9525"/>
                </a:tc>
                <a:tc>
                  <a:txBody>
                    <a:bodyPr/>
                    <a:lstStyle/>
                    <a:p>
                      <a:pPr algn="l">
                        <a:spcAft>
                          <a:spcPts val="0"/>
                        </a:spcAft>
                      </a:pPr>
                      <a:r>
                        <a:rPr lang="en-AU" sz="2400" dirty="0">
                          <a:effectLst/>
                        </a:rPr>
                        <a:t>Chatting with young person, possibly after gathering information on a view and comment site. Grooming can occur on these messaging apps and sites, convincing someone to send a risky picture and then using it to extort them. </a:t>
                      </a:r>
                      <a:endParaRPr lang="en-AU" sz="28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algn="l">
                        <a:spcAft>
                          <a:spcPts val="0"/>
                        </a:spcAft>
                      </a:pPr>
                      <a:r>
                        <a:rPr lang="en-AU" sz="2400">
                          <a:effectLst/>
                        </a:rPr>
                        <a:t>Fill vulnerabilities, build trust, and get them to share more of their body in pictures. Move them from monitored page to less monitored page. </a:t>
                      </a:r>
                      <a:endParaRPr lang="en-AU" sz="2800">
                        <a:effectLst/>
                        <a:latin typeface="Times New Roman" panose="02020603050405020304" pitchFamily="18" charset="0"/>
                        <a:ea typeface="Times New Roman" panose="02020603050405020304" pitchFamily="18" charset="0"/>
                      </a:endParaRPr>
                    </a:p>
                  </a:txBody>
                  <a:tcPr marL="9525" marR="9525" marT="9525" marB="9525"/>
                </a:tc>
                <a:tc>
                  <a:txBody>
                    <a:bodyPr/>
                    <a:lstStyle/>
                    <a:p>
                      <a:pPr algn="l">
                        <a:spcAft>
                          <a:spcPts val="0"/>
                        </a:spcAft>
                      </a:pPr>
                      <a:r>
                        <a:rPr lang="en-AU" sz="2400" dirty="0">
                          <a:effectLst/>
                        </a:rPr>
                        <a:t>Move them from sharing to selling or selling pictures online of themselves. </a:t>
                      </a:r>
                      <a:endParaRPr lang="en-AU" sz="2800" dirty="0">
                        <a:effectLst/>
                        <a:latin typeface="Times New Roman" panose="02020603050405020304" pitchFamily="18" charset="0"/>
                        <a:ea typeface="Times New Roman" panose="02020603050405020304" pitchFamily="18" charset="0"/>
                      </a:endParaRPr>
                    </a:p>
                  </a:txBody>
                  <a:tcPr marL="9525" marR="9525" marT="9525" marB="9525"/>
                </a:tc>
                <a:extLst>
                  <a:ext uri="{0D108BD9-81ED-4DB2-BD59-A6C34878D82A}">
                    <a16:rowId xmlns:a16="http://schemas.microsoft.com/office/drawing/2014/main" val="4195470026"/>
                  </a:ext>
                </a:extLst>
              </a:tr>
            </a:tbl>
          </a:graphicData>
        </a:graphic>
      </p:graphicFrame>
      <p:pic>
        <p:nvPicPr>
          <p:cNvPr id="1025" name="Picture 6" descr="page10image3712431984">
            <a:extLst>
              <a:ext uri="{FF2B5EF4-FFF2-40B4-BE49-F238E27FC236}">
                <a16:creationId xmlns:a16="http://schemas.microsoft.com/office/drawing/2014/main" id="{5A3283CB-12C5-1C40-B1B1-ECE4D3EF28F2}"/>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35013" y="6267450"/>
            <a:ext cx="1828800" cy="127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0CE91EA-233C-5C48-A86C-B1F1D92651CD}"/>
              </a:ext>
            </a:extLst>
          </p:cNvPr>
          <p:cNvSpPr txBox="1"/>
          <p:nvPr/>
        </p:nvSpPr>
        <p:spPr>
          <a:xfrm>
            <a:off x="700034" y="11770630"/>
            <a:ext cx="16673565" cy="1631216"/>
          </a:xfrm>
          <a:prstGeom prst="rect">
            <a:avLst/>
          </a:prstGeom>
          <a:noFill/>
        </p:spPr>
        <p:txBody>
          <a:bodyPr wrap="square" rtlCol="0">
            <a:spAutoFit/>
          </a:bodyPr>
          <a:lstStyle/>
          <a:p>
            <a:r>
              <a:rPr lang="en-AU" sz="3200" dirty="0">
                <a:solidFill>
                  <a:schemeClr val="tx2"/>
                </a:solidFill>
              </a:rPr>
              <a:t>Fuente: Ryan Kunz, Meredith Baughman, Rebecca Yarnell and Celia Williamson, ‘</a:t>
            </a:r>
            <a:r>
              <a:rPr lang="en-AU" sz="3200" u="sng" dirty="0">
                <a:solidFill>
                  <a:schemeClr val="tx2"/>
                </a:solidFill>
                <a:hlinkClick r:id="rId2">
                  <a:extLst>
                    <a:ext uri="{A12FA001-AC4F-418D-AE19-62706E023703}">
                      <ahyp:hlinkClr xmlns:ahyp="http://schemas.microsoft.com/office/drawing/2018/hyperlinkcolor" val="tx"/>
                    </a:ext>
                  </a:extLst>
                </a:hlinkClick>
              </a:rPr>
              <a:t>Social Media and Sex Trafficking Process’</a:t>
            </a:r>
            <a:r>
              <a:rPr lang="en-AU" sz="3200" dirty="0">
                <a:solidFill>
                  <a:schemeClr val="tx2"/>
                </a:solidFill>
              </a:rPr>
              <a:t>, University of Toledo (</a:t>
            </a:r>
            <a:r>
              <a:rPr lang="en-AU" sz="3200" dirty="0" err="1">
                <a:solidFill>
                  <a:schemeClr val="tx2"/>
                </a:solidFill>
              </a:rPr>
              <a:t>Traducción</a:t>
            </a:r>
            <a:r>
              <a:rPr lang="en-AU" sz="3200" dirty="0">
                <a:solidFill>
                  <a:schemeClr val="tx2"/>
                </a:solidFill>
              </a:rPr>
              <a:t> no </a:t>
            </a:r>
            <a:r>
              <a:rPr lang="en-AU" sz="3200" dirty="0" err="1">
                <a:solidFill>
                  <a:schemeClr val="tx2"/>
                </a:solidFill>
              </a:rPr>
              <a:t>oficial</a:t>
            </a:r>
            <a:r>
              <a:rPr lang="en-AU" sz="3200" dirty="0">
                <a:solidFill>
                  <a:schemeClr val="tx2"/>
                </a:solidFill>
              </a:rPr>
              <a:t>)</a:t>
            </a:r>
          </a:p>
          <a:p>
            <a:endParaRPr lang="en-US" dirty="0"/>
          </a:p>
        </p:txBody>
      </p:sp>
    </p:spTree>
    <p:extLst>
      <p:ext uri="{BB962C8B-B14F-4D97-AF65-F5344CB8AC3E}">
        <p14:creationId xmlns:p14="http://schemas.microsoft.com/office/powerpoint/2010/main" val="914129246"/>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br>
              <a:rPr lang="fr-FR" dirty="0">
                <a:solidFill>
                  <a:srgbClr val="A40D33"/>
                </a:solidFill>
              </a:rPr>
            </a:br>
            <a:br>
              <a:rPr lang="fr-FR" dirty="0">
                <a:solidFill>
                  <a:srgbClr val="A40D33"/>
                </a:solidFill>
              </a:rPr>
            </a:br>
            <a:r>
              <a:rPr lang="fr-FR" dirty="0">
                <a:solidFill>
                  <a:srgbClr val="A40D33"/>
                </a:solidFill>
              </a:rPr>
              <a:t>CONTROL</a:t>
            </a:r>
            <a:endParaRPr lang="en-US" dirty="0"/>
          </a:p>
        </p:txBody>
      </p:sp>
      <p:sp>
        <p:nvSpPr>
          <p:cNvPr id="3" name="Espace réservé du contenu 2"/>
          <p:cNvSpPr>
            <a:spLocks noGrp="1"/>
          </p:cNvSpPr>
          <p:nvPr>
            <p:ph idx="1"/>
          </p:nvPr>
        </p:nvSpPr>
        <p:spPr>
          <a:xfrm>
            <a:off x="735106" y="3153311"/>
            <a:ext cx="22872459" cy="9185521"/>
          </a:xfrm>
        </p:spPr>
        <p:txBody>
          <a:bodyPr>
            <a:normAutofit fontScale="92500" lnSpcReduction="10000"/>
          </a:bodyPr>
          <a:lstStyle/>
          <a:p>
            <a:pPr marL="0" indent="0">
              <a:buNone/>
            </a:pPr>
            <a:r>
              <a:rPr lang="es-ES" dirty="0"/>
              <a:t>El control puede tomar varias formas, entre ellas coaccionar, atraer físicamente y transportar a las víctimas fuera de su hogar, controlar sus finanzas y chantajear. La tecnología permite tanto el control físico como el virtual.</a:t>
            </a:r>
          </a:p>
          <a:p>
            <a:r>
              <a:rPr lang="es-ES" dirty="0"/>
              <a:t>Monitorear a las víctimas a través del examen manual de registros telefónicos o el acceso a aplicaciones telefónicas a través de la nube o mediante la implementación de software espía.</a:t>
            </a:r>
          </a:p>
          <a:p>
            <a:r>
              <a:rPr lang="es-ES" dirty="0"/>
              <a:t>Se puede rastrear a las victimas utilizando aplicaciones de seguimiento de ubicación en sus teléfonos móviles</a:t>
            </a:r>
          </a:p>
          <a:p>
            <a:r>
              <a:rPr lang="es-ES" dirty="0"/>
              <a:t>Los tratantes pueden usar el fraude, las amenazas y el engaño para obtener información comprometedora sobre la víctima (como imágenes o videos) como medio para obtener control.</a:t>
            </a:r>
          </a:p>
          <a:p>
            <a:r>
              <a:rPr lang="es-ES" dirty="0"/>
              <a:t>Los tratantes pueden secuestrar las redes sociales de las víctimas y agregar contenido que sugiere consentimiento a la explotación, junto con contenido sexualmente gráfico para dañar la reputación y la credibilidad de la víctima como denunciante.</a:t>
            </a:r>
          </a:p>
          <a:p>
            <a:r>
              <a:rPr lang="es-ES" dirty="0"/>
              <a:t>Los tratantes también pueden enviar comunicaciones amenazadoras a las víctimas que logran escapar, en un intento por mantener o recuperar el control.</a:t>
            </a:r>
          </a:p>
        </p:txBody>
      </p:sp>
      <p:sp>
        <p:nvSpPr>
          <p:cNvPr id="4" name="Titre 1">
            <a:extLst>
              <a:ext uri="{FF2B5EF4-FFF2-40B4-BE49-F238E27FC236}">
                <a16:creationId xmlns:a16="http://schemas.microsoft.com/office/drawing/2014/main" id="{F32B6093-39CF-5D4A-AF2D-EB847E194135}"/>
              </a:ext>
            </a:extLst>
          </p:cNvPr>
          <p:cNvSpPr txBox="1">
            <a:spLocks/>
          </p:cNvSpPr>
          <p:nvPr/>
        </p:nvSpPr>
        <p:spPr>
          <a:xfrm>
            <a:off x="887506" y="654585"/>
            <a:ext cx="22872458" cy="2651126"/>
          </a:xfrm>
          <a:prstGeom prst="rect">
            <a:avLst/>
          </a:prstGeom>
        </p:spPr>
        <p:txBody>
          <a:bodyPr vert="horz" lIns="182843" tIns="91422" rIns="182843" bIns="91422" rtlCol="0" anchor="ctr">
            <a:normAutofit/>
          </a:bodyPr>
          <a:lstStyle>
            <a:lvl1pPr marL="0" indent="0" algn="ctr" defTabSz="1828434" rtl="0" eaLnBrk="1" latinLnBrk="0" hangingPunct="1">
              <a:lnSpc>
                <a:spcPct val="90000"/>
              </a:lnSpc>
              <a:spcBef>
                <a:spcPct val="0"/>
              </a:spcBef>
              <a:buFont typeface="Arial"/>
              <a:buNone/>
              <a:defRPr lang="en-US" sz="6000" b="1" kern="1200">
                <a:solidFill>
                  <a:srgbClr val="468078"/>
                </a:solidFill>
                <a:latin typeface="Eurostile"/>
                <a:ea typeface="+mj-ea"/>
                <a:cs typeface="Eurostile"/>
              </a:defRPr>
            </a:lvl1pPr>
          </a:lstStyle>
          <a:p>
            <a:r>
              <a:rPr lang="es-ES" dirty="0"/>
              <a:t>USO DE LA TECNOLOGÍA QUE FACILITA LA TRATA DE PERSONAS</a:t>
            </a:r>
          </a:p>
        </p:txBody>
      </p:sp>
    </p:spTree>
    <p:extLst>
      <p:ext uri="{BB962C8B-B14F-4D97-AF65-F5344CB8AC3E}">
        <p14:creationId xmlns:p14="http://schemas.microsoft.com/office/powerpoint/2010/main" val="1039710192"/>
      </p:ext>
    </p:extLst>
  </p:cSld>
  <p:clrMapOvr>
    <a:masterClrMapping/>
  </p:clrMapOvr>
  <mc:AlternateContent xmlns:mc="http://schemas.openxmlformats.org/markup-compatibility/2006" xmlns:p14="http://schemas.microsoft.com/office/powerpoint/2010/main">
    <mc:Choice Requires="p14">
      <p:transition spd="med" p14:dur="700" advTm="2000">
        <p:fade/>
      </p:transition>
    </mc:Choice>
    <mc:Fallback xmlns="">
      <p:transition spd="med" advTm="2000">
        <p:fade/>
      </p:transition>
    </mc:Fallback>
  </mc:AlternateContent>
</p:sld>
</file>

<file path=ppt/theme/theme1.xml><?xml version="1.0" encoding="utf-8"?>
<a:theme xmlns:a="http://schemas.openxmlformats.org/drawingml/2006/main" name="Default Theme">
  <a:themeElements>
    <a:clrScheme name="Ruby - Coloured 3 Light 1">
      <a:dk1>
        <a:srgbClr val="7E7E7E"/>
      </a:dk1>
      <a:lt1>
        <a:srgbClr val="FFFFFF"/>
      </a:lt1>
      <a:dk2>
        <a:srgbClr val="888888"/>
      </a:dk2>
      <a:lt2>
        <a:srgbClr val="FFFFFF"/>
      </a:lt2>
      <a:accent1>
        <a:srgbClr val="C42A13"/>
      </a:accent1>
      <a:accent2>
        <a:srgbClr val="F9711C"/>
      </a:accent2>
      <a:accent3>
        <a:srgbClr val="92AF27"/>
      </a:accent3>
      <a:accent4>
        <a:srgbClr val="38B28A"/>
      </a:accent4>
      <a:accent5>
        <a:srgbClr val="16749F"/>
      </a:accent5>
      <a:accent6>
        <a:srgbClr val="041B31"/>
      </a:accent6>
      <a:hlink>
        <a:srgbClr val="F33B48"/>
      </a:hlink>
      <a:folHlink>
        <a:srgbClr val="FFC000"/>
      </a:folHlink>
    </a:clrScheme>
    <a:fontScheme name="Custom 1">
      <a:majorFont>
        <a:latin typeface="Eurostile"/>
        <a:ea typeface=""/>
        <a:cs typeface=""/>
      </a:majorFont>
      <a:minorFont>
        <a:latin typeface="Apex New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Grid.thmx</Template>
  <TotalTime>1193</TotalTime>
  <Words>2685</Words>
  <Application>Microsoft Office PowerPoint</Application>
  <PresentationFormat>Personalizado</PresentationFormat>
  <Paragraphs>221</Paragraphs>
  <Slides>23</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23</vt:i4>
      </vt:variant>
    </vt:vector>
  </HeadingPairs>
  <TitlesOfParts>
    <vt:vector size="34" baseType="lpstr">
      <vt:lpstr>Apex</vt:lpstr>
      <vt:lpstr>Apex New Book</vt:lpstr>
      <vt:lpstr>Arial</vt:lpstr>
      <vt:lpstr>Calibri</vt:lpstr>
      <vt:lpstr>Eurostile</vt:lpstr>
      <vt:lpstr>LaTo light</vt:lpstr>
      <vt:lpstr>Raleway</vt:lpstr>
      <vt:lpstr>Raleway Light</vt:lpstr>
      <vt:lpstr>Times New Roman</vt:lpstr>
      <vt:lpstr>Wingdings</vt:lpstr>
      <vt:lpstr>Default Theme</vt:lpstr>
      <vt:lpstr>E4J Modulo 14</vt:lpstr>
      <vt:lpstr>OBJETIVOS DE APRENDIZAJE</vt:lpstr>
      <vt:lpstr>Componentes clave del módulo </vt:lpstr>
      <vt:lpstr>Términos básicos</vt:lpstr>
      <vt:lpstr>Términos básicos</vt:lpstr>
      <vt:lpstr>TECNOLOGÍA QUE FACILITA LA TRATA DE PERSONAS</vt:lpstr>
      <vt:lpstr>  RECLUTAMIENTO</vt:lpstr>
      <vt:lpstr>Presentación de PowerPoint</vt:lpstr>
      <vt:lpstr>  CONTROL</vt:lpstr>
      <vt:lpstr>     EXPLOTACIÓN  </vt:lpstr>
      <vt:lpstr>    GANANCIAS </vt:lpstr>
      <vt:lpstr>USO DE LA TECNOLOGÍA QUE FACILITA EL TRÁFICO ILÍCITO DE MIGRANTES</vt:lpstr>
      <vt:lpstr>USO DE LA TECNOLOGÍA QUE FACILITA EL TRÁFICO ILÍCITO DE MIGRANTES</vt:lpstr>
      <vt:lpstr>USO DE LA TECNOLOGÍA QUE FACILITA EL TRÁFICO ILÍCITO DE MIGRANTES</vt:lpstr>
      <vt:lpstr>EL USO DE LA TECNOLOGIA PARA PREVENIR Y COMBATIR LA TRATA DE PERSONAS TRÁFICO ILÍCITO DE MIGRANTES</vt:lpstr>
      <vt:lpstr>EL USO DE LA TECNOLOGIA PARA PREVENIR Y COMBATIR LA TRATA DE PERSONAS TRÁFICO ILÍCITO DE MIGRANTES</vt:lpstr>
      <vt:lpstr>EL USO DE LA TECNOLOGIA PARA PREVENIR Y COMBATIR LA TRATA DE PERSONAS TRÁFICO ILÍCITO DE MIGRANTES</vt:lpstr>
      <vt:lpstr>EL USO DE LA TECNOLOGIA PARA PREVENIR Y COMBATIR LA TRATA DE PERSONAS TRÁFICO ILÍCITO DE MIGRANTES</vt:lpstr>
      <vt:lpstr>EL USO DE LA TECNOLOGIA PARA PREVENIR Y COMBATIR LA TRATA DE PERSONAS TRÁFICO ILÍCITO DE MIGRANTES</vt:lpstr>
      <vt:lpstr>PROBLEMAS DE PRIVACIDAD Y DATOS</vt:lpstr>
      <vt:lpstr>TENDENCIAS EMERGENTES</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Manuel Lopez</dc:creator>
  <cp:lastModifiedBy>carolina appel</cp:lastModifiedBy>
  <cp:revision>1993</cp:revision>
  <cp:lastPrinted>2017-08-13T19:43:17Z</cp:lastPrinted>
  <dcterms:created xsi:type="dcterms:W3CDTF">2014-11-12T21:47:38Z</dcterms:created>
  <dcterms:modified xsi:type="dcterms:W3CDTF">2020-08-31T15:34:32Z</dcterms:modified>
</cp:coreProperties>
</file>