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96" r:id="rId3"/>
    <p:sldId id="317" r:id="rId4"/>
    <p:sldId id="297" r:id="rId5"/>
    <p:sldId id="259" r:id="rId6"/>
    <p:sldId id="298" r:id="rId7"/>
    <p:sldId id="299" r:id="rId8"/>
    <p:sldId id="300" r:id="rId9"/>
    <p:sldId id="260" r:id="rId10"/>
    <p:sldId id="261" r:id="rId11"/>
    <p:sldId id="262" r:id="rId12"/>
    <p:sldId id="301" r:id="rId13"/>
    <p:sldId id="302" r:id="rId14"/>
    <p:sldId id="303" r:id="rId15"/>
    <p:sldId id="266" r:id="rId16"/>
    <p:sldId id="304" r:id="rId17"/>
    <p:sldId id="268" r:id="rId18"/>
    <p:sldId id="305" r:id="rId19"/>
    <p:sldId id="318" r:id="rId20"/>
    <p:sldId id="308" r:id="rId21"/>
    <p:sldId id="309" r:id="rId22"/>
    <p:sldId id="310" r:id="rId23"/>
    <p:sldId id="311" r:id="rId24"/>
    <p:sldId id="312" r:id="rId25"/>
    <p:sldId id="313" r:id="rId26"/>
    <p:sldId id="319" r:id="rId27"/>
    <p:sldId id="277" r:id="rId28"/>
    <p:sldId id="278" r:id="rId29"/>
    <p:sldId id="279" r:id="rId30"/>
    <p:sldId id="280" r:id="rId31"/>
    <p:sldId id="282" r:id="rId32"/>
    <p:sldId id="315" r:id="rId33"/>
    <p:sldId id="287" r:id="rId34"/>
    <p:sldId id="288" r:id="rId35"/>
    <p:sldId id="316" r:id="rId36"/>
    <p:sldId id="293" r:id="rId37"/>
    <p:sldId id="294" r:id="rId38"/>
    <p:sldId id="270" r:id="rId39"/>
    <p:sldId id="295" r:id="rId40"/>
    <p:sldId id="320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0B1BD4-32A0-4A2E-8152-28587C700AF8}" type="doc">
      <dgm:prSet loTypeId="urn:microsoft.com/office/officeart/2005/8/layout/list1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05DC13A5-74DE-4F46-857C-C020BCF9E2B4}">
      <dgm:prSet phldrT="[Text]"/>
      <dgm:spPr/>
      <dgm:t>
        <a:bodyPr/>
        <a:lstStyle/>
        <a:p>
          <a:r>
            <a:rPr lang="en-US" b="1" dirty="0" smtClean="0"/>
            <a:t>COUNTRIES WITH OST</a:t>
          </a:r>
          <a:endParaRPr lang="en-GB" b="1" dirty="0"/>
        </a:p>
      </dgm:t>
    </dgm:pt>
    <dgm:pt modelId="{E116A615-411C-4605-873D-2A784710997E}" type="parTrans" cxnId="{2D80A3B9-75A2-443E-834D-FFF834A3F7E8}">
      <dgm:prSet/>
      <dgm:spPr/>
      <dgm:t>
        <a:bodyPr/>
        <a:lstStyle/>
        <a:p>
          <a:endParaRPr lang="en-GB"/>
        </a:p>
      </dgm:t>
    </dgm:pt>
    <dgm:pt modelId="{E7635D82-D1F4-4FA1-BA10-697D1FD00AB5}" type="sibTrans" cxnId="{2D80A3B9-75A2-443E-834D-FFF834A3F7E8}">
      <dgm:prSet/>
      <dgm:spPr/>
      <dgm:t>
        <a:bodyPr/>
        <a:lstStyle/>
        <a:p>
          <a:endParaRPr lang="en-GB"/>
        </a:p>
      </dgm:t>
    </dgm:pt>
    <dgm:pt modelId="{14ACB1B1-C1AD-4C16-8844-B313256F69A8}">
      <dgm:prSet phldrT="[Text]"/>
      <dgm:spPr/>
      <dgm:t>
        <a:bodyPr/>
        <a:lstStyle/>
        <a:p>
          <a:r>
            <a:rPr lang="en-US" b="1" dirty="0" smtClean="0"/>
            <a:t>Bangladesh </a:t>
          </a:r>
          <a:r>
            <a:rPr lang="en-US" dirty="0" smtClean="0"/>
            <a:t>– Methadone </a:t>
          </a:r>
          <a:endParaRPr lang="en-GB" dirty="0"/>
        </a:p>
      </dgm:t>
    </dgm:pt>
    <dgm:pt modelId="{8A8E823C-77F1-4E46-8F4A-6B2D59179088}" type="parTrans" cxnId="{4F686080-5AFB-421A-B429-02F57791AE6F}">
      <dgm:prSet/>
      <dgm:spPr/>
      <dgm:t>
        <a:bodyPr/>
        <a:lstStyle/>
        <a:p>
          <a:endParaRPr lang="en-GB"/>
        </a:p>
      </dgm:t>
    </dgm:pt>
    <dgm:pt modelId="{51B14227-07A6-40B3-A2C3-8671802AB7A6}" type="sibTrans" cxnId="{4F686080-5AFB-421A-B429-02F57791AE6F}">
      <dgm:prSet/>
      <dgm:spPr/>
      <dgm:t>
        <a:bodyPr/>
        <a:lstStyle/>
        <a:p>
          <a:endParaRPr lang="en-GB"/>
        </a:p>
      </dgm:t>
    </dgm:pt>
    <dgm:pt modelId="{B511F7EE-8FC4-41D5-B8D3-B25B92528B52}">
      <dgm:prSet phldrT="[Text]"/>
      <dgm:spPr/>
      <dgm:t>
        <a:bodyPr/>
        <a:lstStyle/>
        <a:p>
          <a:r>
            <a:rPr lang="en-US" b="1" dirty="0" smtClean="0"/>
            <a:t>COUNTRIES WITHOUT OST</a:t>
          </a:r>
          <a:endParaRPr lang="en-GB" b="1" dirty="0"/>
        </a:p>
      </dgm:t>
    </dgm:pt>
    <dgm:pt modelId="{A21E5D45-28A3-4C25-8B89-62F78E26CA42}" type="parTrans" cxnId="{26AA071E-4E97-4886-B534-5B8B77455855}">
      <dgm:prSet/>
      <dgm:spPr/>
      <dgm:t>
        <a:bodyPr/>
        <a:lstStyle/>
        <a:p>
          <a:endParaRPr lang="en-GB"/>
        </a:p>
      </dgm:t>
    </dgm:pt>
    <dgm:pt modelId="{14D55BC4-0CF1-417D-B9E2-6154ED3DCD7C}" type="sibTrans" cxnId="{26AA071E-4E97-4886-B534-5B8B77455855}">
      <dgm:prSet/>
      <dgm:spPr/>
      <dgm:t>
        <a:bodyPr/>
        <a:lstStyle/>
        <a:p>
          <a:endParaRPr lang="en-GB"/>
        </a:p>
      </dgm:t>
    </dgm:pt>
    <dgm:pt modelId="{68321FF7-409E-46FE-9DB4-1CDAD8FF4A60}">
      <dgm:prSet phldrT="[Text]"/>
      <dgm:spPr/>
      <dgm:t>
        <a:bodyPr/>
        <a:lstStyle/>
        <a:p>
          <a:r>
            <a:rPr lang="en-US" b="1" dirty="0" smtClean="0"/>
            <a:t>Bhutan</a:t>
          </a:r>
          <a:endParaRPr lang="en-GB" b="1" dirty="0"/>
        </a:p>
      </dgm:t>
    </dgm:pt>
    <dgm:pt modelId="{7B592B73-5D6E-40BA-A128-694940C47F64}" type="parTrans" cxnId="{3E435BBF-2F13-4A6D-802F-7F311E8FE835}">
      <dgm:prSet/>
      <dgm:spPr/>
      <dgm:t>
        <a:bodyPr/>
        <a:lstStyle/>
        <a:p>
          <a:endParaRPr lang="en-GB"/>
        </a:p>
      </dgm:t>
    </dgm:pt>
    <dgm:pt modelId="{BD1D6B11-A346-4DA4-A43D-41DA647F1228}" type="sibTrans" cxnId="{3E435BBF-2F13-4A6D-802F-7F311E8FE835}">
      <dgm:prSet/>
      <dgm:spPr/>
      <dgm:t>
        <a:bodyPr/>
        <a:lstStyle/>
        <a:p>
          <a:endParaRPr lang="en-GB"/>
        </a:p>
      </dgm:t>
    </dgm:pt>
    <dgm:pt modelId="{BC6F7F95-397C-4C65-970C-1A75866F6002}">
      <dgm:prSet phldrT="[Text]"/>
      <dgm:spPr/>
      <dgm:t>
        <a:bodyPr/>
        <a:lstStyle/>
        <a:p>
          <a:r>
            <a:rPr lang="en-US" b="1" dirty="0" smtClean="0"/>
            <a:t>India </a:t>
          </a:r>
          <a:r>
            <a:rPr lang="en-US" dirty="0" smtClean="0"/>
            <a:t>– Methadone, Buprenorphine</a:t>
          </a:r>
          <a:endParaRPr lang="en-GB" dirty="0"/>
        </a:p>
      </dgm:t>
    </dgm:pt>
    <dgm:pt modelId="{F6FBB6C2-B8F3-4CD7-8A15-06E45981CBF0}" type="parTrans" cxnId="{457F8F1C-5B89-403D-98E4-C9EC5E52C8FD}">
      <dgm:prSet/>
      <dgm:spPr/>
      <dgm:t>
        <a:bodyPr/>
        <a:lstStyle/>
        <a:p>
          <a:endParaRPr lang="en-GB"/>
        </a:p>
      </dgm:t>
    </dgm:pt>
    <dgm:pt modelId="{A35927D7-39BC-4556-8F3E-E612191B569D}" type="sibTrans" cxnId="{457F8F1C-5B89-403D-98E4-C9EC5E52C8FD}">
      <dgm:prSet/>
      <dgm:spPr/>
      <dgm:t>
        <a:bodyPr/>
        <a:lstStyle/>
        <a:p>
          <a:endParaRPr lang="en-GB"/>
        </a:p>
      </dgm:t>
    </dgm:pt>
    <dgm:pt modelId="{ED85D0CB-3A27-46EB-A77F-5902C6526FDB}">
      <dgm:prSet phldrT="[Text]"/>
      <dgm:spPr/>
      <dgm:t>
        <a:bodyPr/>
        <a:lstStyle/>
        <a:p>
          <a:r>
            <a:rPr lang="en-US" b="1" dirty="0" smtClean="0"/>
            <a:t>Maldives </a:t>
          </a:r>
          <a:r>
            <a:rPr lang="en-US" dirty="0" smtClean="0"/>
            <a:t>– Methadone </a:t>
          </a:r>
          <a:endParaRPr lang="en-GB" dirty="0"/>
        </a:p>
      </dgm:t>
    </dgm:pt>
    <dgm:pt modelId="{E2510FA3-03DD-4891-8E5C-3E92F6022B0E}" type="parTrans" cxnId="{B66D05EF-E961-41EF-A925-789C0462A9CA}">
      <dgm:prSet/>
      <dgm:spPr/>
      <dgm:t>
        <a:bodyPr/>
        <a:lstStyle/>
        <a:p>
          <a:endParaRPr lang="en-GB"/>
        </a:p>
      </dgm:t>
    </dgm:pt>
    <dgm:pt modelId="{87EF6A0F-A1AF-4EBD-BFF5-F579467D8BC4}" type="sibTrans" cxnId="{B66D05EF-E961-41EF-A925-789C0462A9CA}">
      <dgm:prSet/>
      <dgm:spPr/>
      <dgm:t>
        <a:bodyPr/>
        <a:lstStyle/>
        <a:p>
          <a:endParaRPr lang="en-GB"/>
        </a:p>
      </dgm:t>
    </dgm:pt>
    <dgm:pt modelId="{22E3DB0C-7A99-4287-8563-A07E4E636F3E}">
      <dgm:prSet phldrT="[Text]"/>
      <dgm:spPr/>
      <dgm:t>
        <a:bodyPr/>
        <a:lstStyle/>
        <a:p>
          <a:r>
            <a:rPr lang="en-US" b="1" dirty="0" smtClean="0"/>
            <a:t>Nepal </a:t>
          </a:r>
          <a:r>
            <a:rPr lang="en-US" dirty="0" smtClean="0"/>
            <a:t>– Methadone, Buprenorphine</a:t>
          </a:r>
          <a:endParaRPr lang="en-GB" dirty="0"/>
        </a:p>
      </dgm:t>
    </dgm:pt>
    <dgm:pt modelId="{18573DC0-E499-4600-B340-79BD9B92A150}" type="parTrans" cxnId="{496507B3-F76F-4379-A3F7-0CB7E04DB9F7}">
      <dgm:prSet/>
      <dgm:spPr/>
      <dgm:t>
        <a:bodyPr/>
        <a:lstStyle/>
        <a:p>
          <a:endParaRPr lang="en-GB"/>
        </a:p>
      </dgm:t>
    </dgm:pt>
    <dgm:pt modelId="{3E226774-AE3C-45C0-9276-3CC188A8E265}" type="sibTrans" cxnId="{496507B3-F76F-4379-A3F7-0CB7E04DB9F7}">
      <dgm:prSet/>
      <dgm:spPr/>
      <dgm:t>
        <a:bodyPr/>
        <a:lstStyle/>
        <a:p>
          <a:endParaRPr lang="en-GB"/>
        </a:p>
      </dgm:t>
    </dgm:pt>
    <dgm:pt modelId="{EBF05FB1-60EF-4E5C-9DFF-0E4920AF367D}">
      <dgm:prSet phldrT="[Text]"/>
      <dgm:spPr/>
      <dgm:t>
        <a:bodyPr/>
        <a:lstStyle/>
        <a:p>
          <a:r>
            <a:rPr lang="en-US" b="1" dirty="0" smtClean="0"/>
            <a:t>Pakistan</a:t>
          </a:r>
          <a:endParaRPr lang="en-GB" b="1" dirty="0"/>
        </a:p>
      </dgm:t>
    </dgm:pt>
    <dgm:pt modelId="{CC91575F-7122-46CA-9376-BE26678FB173}" type="parTrans" cxnId="{9CDF4E93-CDD7-437F-9784-C975A31C3C3D}">
      <dgm:prSet/>
      <dgm:spPr/>
      <dgm:t>
        <a:bodyPr/>
        <a:lstStyle/>
        <a:p>
          <a:endParaRPr lang="en-GB"/>
        </a:p>
      </dgm:t>
    </dgm:pt>
    <dgm:pt modelId="{E48CC7EF-19EF-44B8-966D-5B9CDF69199D}" type="sibTrans" cxnId="{9CDF4E93-CDD7-437F-9784-C975A31C3C3D}">
      <dgm:prSet/>
      <dgm:spPr/>
      <dgm:t>
        <a:bodyPr/>
        <a:lstStyle/>
        <a:p>
          <a:endParaRPr lang="en-GB"/>
        </a:p>
      </dgm:t>
    </dgm:pt>
    <dgm:pt modelId="{FC567400-8DA5-4996-8691-0DB933C33717}">
      <dgm:prSet phldrT="[Text]"/>
      <dgm:spPr/>
      <dgm:t>
        <a:bodyPr/>
        <a:lstStyle/>
        <a:p>
          <a:r>
            <a:rPr lang="en-US" b="1" dirty="0" smtClean="0"/>
            <a:t>Sri Lanka</a:t>
          </a:r>
          <a:endParaRPr lang="en-GB" b="1" dirty="0"/>
        </a:p>
      </dgm:t>
    </dgm:pt>
    <dgm:pt modelId="{8E543746-F012-42BA-86A0-78F56DDF5655}" type="parTrans" cxnId="{0BAFF335-0982-4BB0-B47A-21B12125E38F}">
      <dgm:prSet/>
      <dgm:spPr/>
      <dgm:t>
        <a:bodyPr/>
        <a:lstStyle/>
        <a:p>
          <a:endParaRPr lang="en-GB"/>
        </a:p>
      </dgm:t>
    </dgm:pt>
    <dgm:pt modelId="{5C3E0517-83D5-4956-A2AE-CCFCFF0586B8}" type="sibTrans" cxnId="{0BAFF335-0982-4BB0-B47A-21B12125E38F}">
      <dgm:prSet/>
      <dgm:spPr/>
      <dgm:t>
        <a:bodyPr/>
        <a:lstStyle/>
        <a:p>
          <a:endParaRPr lang="en-GB"/>
        </a:p>
      </dgm:t>
    </dgm:pt>
    <dgm:pt modelId="{6844FA00-66CA-4DA7-94CB-22632CCE15B3}" type="pres">
      <dgm:prSet presAssocID="{190B1BD4-32A0-4A2E-8152-28587C700AF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35F5B6D-460D-4E0F-AC1C-4E37A24767E8}" type="pres">
      <dgm:prSet presAssocID="{05DC13A5-74DE-4F46-857C-C020BCF9E2B4}" presName="parentLin" presStyleCnt="0"/>
      <dgm:spPr/>
    </dgm:pt>
    <dgm:pt modelId="{2D8D66C6-43DE-4D95-9E8D-1E6636F61215}" type="pres">
      <dgm:prSet presAssocID="{05DC13A5-74DE-4F46-857C-C020BCF9E2B4}" presName="parentLeftMargin" presStyleLbl="node1" presStyleIdx="0" presStyleCnt="2"/>
      <dgm:spPr/>
      <dgm:t>
        <a:bodyPr/>
        <a:lstStyle/>
        <a:p>
          <a:endParaRPr lang="en-GB"/>
        </a:p>
      </dgm:t>
    </dgm:pt>
    <dgm:pt modelId="{514A3896-F6B3-49C6-BE0A-DDC93AEC56A9}" type="pres">
      <dgm:prSet presAssocID="{05DC13A5-74DE-4F46-857C-C020BCF9E2B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1DF32CF-E2C7-40F0-A4F7-7CD4A79BEC16}" type="pres">
      <dgm:prSet presAssocID="{05DC13A5-74DE-4F46-857C-C020BCF9E2B4}" presName="negativeSpace" presStyleCnt="0"/>
      <dgm:spPr/>
    </dgm:pt>
    <dgm:pt modelId="{A153A65F-50D1-4CD4-BC31-7AC81083F730}" type="pres">
      <dgm:prSet presAssocID="{05DC13A5-74DE-4F46-857C-C020BCF9E2B4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CB5B823-7A91-4DB1-9D00-DB7ECF316D2F}" type="pres">
      <dgm:prSet presAssocID="{E7635D82-D1F4-4FA1-BA10-697D1FD00AB5}" presName="spaceBetweenRectangles" presStyleCnt="0"/>
      <dgm:spPr/>
    </dgm:pt>
    <dgm:pt modelId="{B3C92D47-A075-451F-A84F-56EE0D36319B}" type="pres">
      <dgm:prSet presAssocID="{B511F7EE-8FC4-41D5-B8D3-B25B92528B52}" presName="parentLin" presStyleCnt="0"/>
      <dgm:spPr/>
    </dgm:pt>
    <dgm:pt modelId="{E3D4ED70-28C4-4A15-99AA-348014616858}" type="pres">
      <dgm:prSet presAssocID="{B511F7EE-8FC4-41D5-B8D3-B25B92528B52}" presName="parentLeftMargin" presStyleLbl="node1" presStyleIdx="0" presStyleCnt="2"/>
      <dgm:spPr/>
      <dgm:t>
        <a:bodyPr/>
        <a:lstStyle/>
        <a:p>
          <a:endParaRPr lang="en-GB"/>
        </a:p>
      </dgm:t>
    </dgm:pt>
    <dgm:pt modelId="{9507B29B-FB7E-4078-8DF0-8B3E0427C15C}" type="pres">
      <dgm:prSet presAssocID="{B511F7EE-8FC4-41D5-B8D3-B25B92528B5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32173B-AE9A-44A1-B758-C3219924C01D}" type="pres">
      <dgm:prSet presAssocID="{B511F7EE-8FC4-41D5-B8D3-B25B92528B52}" presName="negativeSpace" presStyleCnt="0"/>
      <dgm:spPr/>
    </dgm:pt>
    <dgm:pt modelId="{17721004-DB16-472D-ADA4-987CEA08734C}" type="pres">
      <dgm:prSet presAssocID="{B511F7EE-8FC4-41D5-B8D3-B25B92528B52}" presName="childText" presStyleLbl="conFgAcc1" presStyleIdx="1" presStyleCnt="2" custLinFactNeighborY="3443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B99EDC8-999D-46E9-97F0-4CD9DAF0AD38}" type="presOf" srcId="{ED85D0CB-3A27-46EB-A77F-5902C6526FDB}" destId="{A153A65F-50D1-4CD4-BC31-7AC81083F730}" srcOrd="0" destOrd="2" presId="urn:microsoft.com/office/officeart/2005/8/layout/list1"/>
    <dgm:cxn modelId="{68D48222-DB2D-41CD-976A-22E11D1D4746}" type="presOf" srcId="{05DC13A5-74DE-4F46-857C-C020BCF9E2B4}" destId="{2D8D66C6-43DE-4D95-9E8D-1E6636F61215}" srcOrd="0" destOrd="0" presId="urn:microsoft.com/office/officeart/2005/8/layout/list1"/>
    <dgm:cxn modelId="{297D30DE-C797-4235-8465-6C30E32E717D}" type="presOf" srcId="{22E3DB0C-7A99-4287-8563-A07E4E636F3E}" destId="{A153A65F-50D1-4CD4-BC31-7AC81083F730}" srcOrd="0" destOrd="3" presId="urn:microsoft.com/office/officeart/2005/8/layout/list1"/>
    <dgm:cxn modelId="{457F8F1C-5B89-403D-98E4-C9EC5E52C8FD}" srcId="{05DC13A5-74DE-4F46-857C-C020BCF9E2B4}" destId="{BC6F7F95-397C-4C65-970C-1A75866F6002}" srcOrd="1" destOrd="0" parTransId="{F6FBB6C2-B8F3-4CD7-8A15-06E45981CBF0}" sibTransId="{A35927D7-39BC-4556-8F3E-E612191B569D}"/>
    <dgm:cxn modelId="{0010C85F-4916-4BD8-BF16-848911E14267}" type="presOf" srcId="{190B1BD4-32A0-4A2E-8152-28587C700AF8}" destId="{6844FA00-66CA-4DA7-94CB-22632CCE15B3}" srcOrd="0" destOrd="0" presId="urn:microsoft.com/office/officeart/2005/8/layout/list1"/>
    <dgm:cxn modelId="{72BED4A1-6C62-4F25-B59F-1652538BB8C8}" type="presOf" srcId="{FC567400-8DA5-4996-8691-0DB933C33717}" destId="{17721004-DB16-472D-ADA4-987CEA08734C}" srcOrd="0" destOrd="2" presId="urn:microsoft.com/office/officeart/2005/8/layout/list1"/>
    <dgm:cxn modelId="{AB701034-180B-47D7-9651-D34CC0DC9C74}" type="presOf" srcId="{BC6F7F95-397C-4C65-970C-1A75866F6002}" destId="{A153A65F-50D1-4CD4-BC31-7AC81083F730}" srcOrd="0" destOrd="1" presId="urn:microsoft.com/office/officeart/2005/8/layout/list1"/>
    <dgm:cxn modelId="{4F686080-5AFB-421A-B429-02F57791AE6F}" srcId="{05DC13A5-74DE-4F46-857C-C020BCF9E2B4}" destId="{14ACB1B1-C1AD-4C16-8844-B313256F69A8}" srcOrd="0" destOrd="0" parTransId="{8A8E823C-77F1-4E46-8F4A-6B2D59179088}" sibTransId="{51B14227-07A6-40B3-A2C3-8671802AB7A6}"/>
    <dgm:cxn modelId="{496507B3-F76F-4379-A3F7-0CB7E04DB9F7}" srcId="{05DC13A5-74DE-4F46-857C-C020BCF9E2B4}" destId="{22E3DB0C-7A99-4287-8563-A07E4E636F3E}" srcOrd="3" destOrd="0" parTransId="{18573DC0-E499-4600-B340-79BD9B92A150}" sibTransId="{3E226774-AE3C-45C0-9276-3CC188A8E265}"/>
    <dgm:cxn modelId="{2D80A3B9-75A2-443E-834D-FFF834A3F7E8}" srcId="{190B1BD4-32A0-4A2E-8152-28587C700AF8}" destId="{05DC13A5-74DE-4F46-857C-C020BCF9E2B4}" srcOrd="0" destOrd="0" parTransId="{E116A615-411C-4605-873D-2A784710997E}" sibTransId="{E7635D82-D1F4-4FA1-BA10-697D1FD00AB5}"/>
    <dgm:cxn modelId="{26AA071E-4E97-4886-B534-5B8B77455855}" srcId="{190B1BD4-32A0-4A2E-8152-28587C700AF8}" destId="{B511F7EE-8FC4-41D5-B8D3-B25B92528B52}" srcOrd="1" destOrd="0" parTransId="{A21E5D45-28A3-4C25-8B89-62F78E26CA42}" sibTransId="{14D55BC4-0CF1-417D-B9E2-6154ED3DCD7C}"/>
    <dgm:cxn modelId="{48BBAF60-5E74-4A3A-9CD9-2D74C8F0802A}" type="presOf" srcId="{05DC13A5-74DE-4F46-857C-C020BCF9E2B4}" destId="{514A3896-F6B3-49C6-BE0A-DDC93AEC56A9}" srcOrd="1" destOrd="0" presId="urn:microsoft.com/office/officeart/2005/8/layout/list1"/>
    <dgm:cxn modelId="{54E8F534-20BA-4045-A67D-086CE6F9424C}" type="presOf" srcId="{B511F7EE-8FC4-41D5-B8D3-B25B92528B52}" destId="{E3D4ED70-28C4-4A15-99AA-348014616858}" srcOrd="0" destOrd="0" presId="urn:microsoft.com/office/officeart/2005/8/layout/list1"/>
    <dgm:cxn modelId="{9CDF4E93-CDD7-437F-9784-C975A31C3C3D}" srcId="{B511F7EE-8FC4-41D5-B8D3-B25B92528B52}" destId="{EBF05FB1-60EF-4E5C-9DFF-0E4920AF367D}" srcOrd="1" destOrd="0" parTransId="{CC91575F-7122-46CA-9376-BE26678FB173}" sibTransId="{E48CC7EF-19EF-44B8-966D-5B9CDF69199D}"/>
    <dgm:cxn modelId="{B19F9162-8D26-455F-B71A-3990358B1A1C}" type="presOf" srcId="{EBF05FB1-60EF-4E5C-9DFF-0E4920AF367D}" destId="{17721004-DB16-472D-ADA4-987CEA08734C}" srcOrd="0" destOrd="1" presId="urn:microsoft.com/office/officeart/2005/8/layout/list1"/>
    <dgm:cxn modelId="{3E435BBF-2F13-4A6D-802F-7F311E8FE835}" srcId="{B511F7EE-8FC4-41D5-B8D3-B25B92528B52}" destId="{68321FF7-409E-46FE-9DB4-1CDAD8FF4A60}" srcOrd="0" destOrd="0" parTransId="{7B592B73-5D6E-40BA-A128-694940C47F64}" sibTransId="{BD1D6B11-A346-4DA4-A43D-41DA647F1228}"/>
    <dgm:cxn modelId="{43873BA2-05E4-4869-ACE9-922EBFB9AD70}" type="presOf" srcId="{14ACB1B1-C1AD-4C16-8844-B313256F69A8}" destId="{A153A65F-50D1-4CD4-BC31-7AC81083F730}" srcOrd="0" destOrd="0" presId="urn:microsoft.com/office/officeart/2005/8/layout/list1"/>
    <dgm:cxn modelId="{E4C7C2F9-C4FE-4222-B70F-88AF99DF32F0}" type="presOf" srcId="{68321FF7-409E-46FE-9DB4-1CDAD8FF4A60}" destId="{17721004-DB16-472D-ADA4-987CEA08734C}" srcOrd="0" destOrd="0" presId="urn:microsoft.com/office/officeart/2005/8/layout/list1"/>
    <dgm:cxn modelId="{0BAFF335-0982-4BB0-B47A-21B12125E38F}" srcId="{B511F7EE-8FC4-41D5-B8D3-B25B92528B52}" destId="{FC567400-8DA5-4996-8691-0DB933C33717}" srcOrd="2" destOrd="0" parTransId="{8E543746-F012-42BA-86A0-78F56DDF5655}" sibTransId="{5C3E0517-83D5-4956-A2AE-CCFCFF0586B8}"/>
    <dgm:cxn modelId="{B66D05EF-E961-41EF-A925-789C0462A9CA}" srcId="{05DC13A5-74DE-4F46-857C-C020BCF9E2B4}" destId="{ED85D0CB-3A27-46EB-A77F-5902C6526FDB}" srcOrd="2" destOrd="0" parTransId="{E2510FA3-03DD-4891-8E5C-3E92F6022B0E}" sibTransId="{87EF6A0F-A1AF-4EBD-BFF5-F579467D8BC4}"/>
    <dgm:cxn modelId="{BFFF9208-52D1-44DA-AC85-185750BC4838}" type="presOf" srcId="{B511F7EE-8FC4-41D5-B8D3-B25B92528B52}" destId="{9507B29B-FB7E-4078-8DF0-8B3E0427C15C}" srcOrd="1" destOrd="0" presId="urn:microsoft.com/office/officeart/2005/8/layout/list1"/>
    <dgm:cxn modelId="{23E87340-FB34-4FA1-9B56-21834D074C8E}" type="presParOf" srcId="{6844FA00-66CA-4DA7-94CB-22632CCE15B3}" destId="{435F5B6D-460D-4E0F-AC1C-4E37A24767E8}" srcOrd="0" destOrd="0" presId="urn:microsoft.com/office/officeart/2005/8/layout/list1"/>
    <dgm:cxn modelId="{9CD8AB00-07EB-4F00-9012-6174F190062E}" type="presParOf" srcId="{435F5B6D-460D-4E0F-AC1C-4E37A24767E8}" destId="{2D8D66C6-43DE-4D95-9E8D-1E6636F61215}" srcOrd="0" destOrd="0" presId="urn:microsoft.com/office/officeart/2005/8/layout/list1"/>
    <dgm:cxn modelId="{982E6999-0579-44FC-8E6C-B8432E6A4BC8}" type="presParOf" srcId="{435F5B6D-460D-4E0F-AC1C-4E37A24767E8}" destId="{514A3896-F6B3-49C6-BE0A-DDC93AEC56A9}" srcOrd="1" destOrd="0" presId="urn:microsoft.com/office/officeart/2005/8/layout/list1"/>
    <dgm:cxn modelId="{C446BCAE-4E06-404F-A091-5B5456E67007}" type="presParOf" srcId="{6844FA00-66CA-4DA7-94CB-22632CCE15B3}" destId="{41DF32CF-E2C7-40F0-A4F7-7CD4A79BEC16}" srcOrd="1" destOrd="0" presId="urn:microsoft.com/office/officeart/2005/8/layout/list1"/>
    <dgm:cxn modelId="{5ECE0E57-36BA-4D77-B591-5C9C691CB787}" type="presParOf" srcId="{6844FA00-66CA-4DA7-94CB-22632CCE15B3}" destId="{A153A65F-50D1-4CD4-BC31-7AC81083F730}" srcOrd="2" destOrd="0" presId="urn:microsoft.com/office/officeart/2005/8/layout/list1"/>
    <dgm:cxn modelId="{719A405D-58FE-4633-B3DB-1AD8C4EE8C9F}" type="presParOf" srcId="{6844FA00-66CA-4DA7-94CB-22632CCE15B3}" destId="{7CB5B823-7A91-4DB1-9D00-DB7ECF316D2F}" srcOrd="3" destOrd="0" presId="urn:microsoft.com/office/officeart/2005/8/layout/list1"/>
    <dgm:cxn modelId="{852E31AF-A3AD-41ED-A87D-834279CE10C7}" type="presParOf" srcId="{6844FA00-66CA-4DA7-94CB-22632CCE15B3}" destId="{B3C92D47-A075-451F-A84F-56EE0D36319B}" srcOrd="4" destOrd="0" presId="urn:microsoft.com/office/officeart/2005/8/layout/list1"/>
    <dgm:cxn modelId="{A5F86B22-B45E-425E-98F1-B0745D655F93}" type="presParOf" srcId="{B3C92D47-A075-451F-A84F-56EE0D36319B}" destId="{E3D4ED70-28C4-4A15-99AA-348014616858}" srcOrd="0" destOrd="0" presId="urn:microsoft.com/office/officeart/2005/8/layout/list1"/>
    <dgm:cxn modelId="{141A23F6-3760-45C6-8E55-8888135B8441}" type="presParOf" srcId="{B3C92D47-A075-451F-A84F-56EE0D36319B}" destId="{9507B29B-FB7E-4078-8DF0-8B3E0427C15C}" srcOrd="1" destOrd="0" presId="urn:microsoft.com/office/officeart/2005/8/layout/list1"/>
    <dgm:cxn modelId="{29D5868A-BACC-49DA-9AE2-1B22BA031145}" type="presParOf" srcId="{6844FA00-66CA-4DA7-94CB-22632CCE15B3}" destId="{FA32173B-AE9A-44A1-B758-C3219924C01D}" srcOrd="5" destOrd="0" presId="urn:microsoft.com/office/officeart/2005/8/layout/list1"/>
    <dgm:cxn modelId="{7E213DC5-F6D9-40E4-B4BB-A71CE66C44B7}" type="presParOf" srcId="{6844FA00-66CA-4DA7-94CB-22632CCE15B3}" destId="{17721004-DB16-472D-ADA4-987CEA08734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BDF63F-5AE9-4D75-A20A-70BDC7B84C7E}" type="doc">
      <dgm:prSet loTypeId="urn:microsoft.com/office/officeart/2005/8/layout/cycle2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3C7E469-87FF-4169-AD59-F811E27A8033}">
      <dgm:prSet phldrT="[Text]" custT="1"/>
      <dgm:spPr/>
      <dgm:t>
        <a:bodyPr/>
        <a:lstStyle/>
        <a:p>
          <a:r>
            <a:rPr lang="en-US" sz="1800" dirty="0" smtClean="0"/>
            <a:t>Procurement </a:t>
          </a:r>
          <a:endParaRPr lang="en-US" sz="1800" dirty="0"/>
        </a:p>
      </dgm:t>
    </dgm:pt>
    <dgm:pt modelId="{4B87F749-CFA1-4F13-8879-7C29C0C798E3}" type="parTrans" cxnId="{24CE8608-C556-4FEF-ABF6-AD5E5717BFC2}">
      <dgm:prSet/>
      <dgm:spPr/>
      <dgm:t>
        <a:bodyPr/>
        <a:lstStyle/>
        <a:p>
          <a:endParaRPr lang="en-US"/>
        </a:p>
      </dgm:t>
    </dgm:pt>
    <dgm:pt modelId="{A9893884-47F9-4CE7-99C5-42B00E6FFE09}" type="sibTrans" cxnId="{24CE8608-C556-4FEF-ABF6-AD5E5717BFC2}">
      <dgm:prSet/>
      <dgm:spPr/>
      <dgm:t>
        <a:bodyPr/>
        <a:lstStyle/>
        <a:p>
          <a:endParaRPr lang="en-US"/>
        </a:p>
      </dgm:t>
    </dgm:pt>
    <dgm:pt modelId="{A4B538AE-46A8-4B0C-A6EB-8F772AA1DE77}">
      <dgm:prSet phldrT="[Text]" custT="1"/>
      <dgm:spPr/>
      <dgm:t>
        <a:bodyPr/>
        <a:lstStyle/>
        <a:p>
          <a:r>
            <a:rPr lang="en-US" sz="2000" dirty="0" smtClean="0"/>
            <a:t>Supply </a:t>
          </a:r>
          <a:endParaRPr lang="en-US" sz="2000" dirty="0"/>
        </a:p>
      </dgm:t>
    </dgm:pt>
    <dgm:pt modelId="{264135DD-C0DC-4599-96A2-CB0F1E9722E3}" type="parTrans" cxnId="{B2B2A69C-8BD0-422D-B14B-E3841E77FCE0}">
      <dgm:prSet/>
      <dgm:spPr/>
      <dgm:t>
        <a:bodyPr/>
        <a:lstStyle/>
        <a:p>
          <a:endParaRPr lang="en-US"/>
        </a:p>
      </dgm:t>
    </dgm:pt>
    <dgm:pt modelId="{FE42DB37-F51D-4E6D-AADC-184A6B2049CD}" type="sibTrans" cxnId="{B2B2A69C-8BD0-422D-B14B-E3841E77FCE0}">
      <dgm:prSet/>
      <dgm:spPr/>
      <dgm:t>
        <a:bodyPr/>
        <a:lstStyle/>
        <a:p>
          <a:endParaRPr lang="en-US"/>
        </a:p>
      </dgm:t>
    </dgm:pt>
    <dgm:pt modelId="{082A2281-03FD-427F-9E03-493D67E56B71}">
      <dgm:prSet phldrT="[Text]" custT="1"/>
      <dgm:spPr/>
      <dgm:t>
        <a:bodyPr/>
        <a:lstStyle/>
        <a:p>
          <a:r>
            <a:rPr lang="en-US" sz="1800" dirty="0" smtClean="0"/>
            <a:t>Stock management</a:t>
          </a:r>
          <a:endParaRPr lang="en-US" sz="1800" dirty="0"/>
        </a:p>
      </dgm:t>
    </dgm:pt>
    <dgm:pt modelId="{8B002D72-3DF1-4391-A8E5-B2F19245BC98}" type="parTrans" cxnId="{9A958846-F8BC-4179-9E77-E8176352264F}">
      <dgm:prSet/>
      <dgm:spPr/>
      <dgm:t>
        <a:bodyPr/>
        <a:lstStyle/>
        <a:p>
          <a:endParaRPr lang="en-US"/>
        </a:p>
      </dgm:t>
    </dgm:pt>
    <dgm:pt modelId="{3BC4A169-F8BA-45FC-8F48-8D8FBBF11649}" type="sibTrans" cxnId="{9A958846-F8BC-4179-9E77-E8176352264F}">
      <dgm:prSet/>
      <dgm:spPr/>
      <dgm:t>
        <a:bodyPr/>
        <a:lstStyle/>
        <a:p>
          <a:endParaRPr lang="en-US"/>
        </a:p>
      </dgm:t>
    </dgm:pt>
    <dgm:pt modelId="{9C366EDE-F53C-48DC-9E9F-7646F1AF4CB7}">
      <dgm:prSet phldrT="[Text]" custT="1"/>
      <dgm:spPr/>
      <dgm:t>
        <a:bodyPr/>
        <a:lstStyle/>
        <a:p>
          <a:r>
            <a:rPr lang="en-US" sz="1800" dirty="0" smtClean="0"/>
            <a:t>Replenishment of stocks</a:t>
          </a:r>
          <a:endParaRPr lang="en-US" sz="1800" dirty="0"/>
        </a:p>
      </dgm:t>
    </dgm:pt>
    <dgm:pt modelId="{3334A196-ADF6-4102-9B40-CE6533EAC204}" type="parTrans" cxnId="{B987D6C4-19AE-4E12-8780-31F99B0E3EC3}">
      <dgm:prSet/>
      <dgm:spPr/>
      <dgm:t>
        <a:bodyPr/>
        <a:lstStyle/>
        <a:p>
          <a:endParaRPr lang="en-US"/>
        </a:p>
      </dgm:t>
    </dgm:pt>
    <dgm:pt modelId="{90366D2A-C90A-4D97-ACB7-9735CDABCF6F}" type="sibTrans" cxnId="{B987D6C4-19AE-4E12-8780-31F99B0E3EC3}">
      <dgm:prSet/>
      <dgm:spPr/>
      <dgm:t>
        <a:bodyPr/>
        <a:lstStyle/>
        <a:p>
          <a:endParaRPr lang="en-US"/>
        </a:p>
      </dgm:t>
    </dgm:pt>
    <dgm:pt modelId="{B56A8A3B-FBEC-4A9A-B3CD-7BA51C30829B}" type="pres">
      <dgm:prSet presAssocID="{92BDF63F-5AE9-4D75-A20A-70BDC7B84C7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453CD5-4CE0-436F-A5E4-9CFAB8B7AACD}" type="pres">
      <dgm:prSet presAssocID="{63C7E469-87FF-4169-AD59-F811E27A8033}" presName="node" presStyleLbl="node1" presStyleIdx="0" presStyleCnt="4" custScaleX="122354" custScaleY="1070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2B7236-F18C-4A4F-B220-E33733ABED5A}" type="pres">
      <dgm:prSet presAssocID="{A9893884-47F9-4CE7-99C5-42B00E6FFE09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AF87008-CBF5-4279-876D-F2B22C033D4B}" type="pres">
      <dgm:prSet presAssocID="{A9893884-47F9-4CE7-99C5-42B00E6FFE09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5A65EA8-EFF7-4CBC-A943-6F1346E0069F}" type="pres">
      <dgm:prSet presAssocID="{A4B538AE-46A8-4B0C-A6EB-8F772AA1DE7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7994C1-4B1A-4298-BEE5-BB9078F4E3A5}" type="pres">
      <dgm:prSet presAssocID="{FE42DB37-F51D-4E6D-AADC-184A6B2049CD}" presName="sibTrans" presStyleLbl="sibTrans2D1" presStyleIdx="1" presStyleCnt="4"/>
      <dgm:spPr/>
      <dgm:t>
        <a:bodyPr/>
        <a:lstStyle/>
        <a:p>
          <a:endParaRPr lang="en-US"/>
        </a:p>
      </dgm:t>
    </dgm:pt>
    <dgm:pt modelId="{49F7ED4C-A2BC-4638-8468-096D1DF76F3E}" type="pres">
      <dgm:prSet presAssocID="{FE42DB37-F51D-4E6D-AADC-184A6B2049CD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38146E14-2632-42CD-A87B-01D8675010EF}" type="pres">
      <dgm:prSet presAssocID="{082A2281-03FD-427F-9E03-493D67E56B71}" presName="node" presStyleLbl="node1" presStyleIdx="2" presStyleCnt="4" custScaleX="113443" custScaleY="1136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6F563C-E2FD-4B6F-B312-F431CB0EDCE6}" type="pres">
      <dgm:prSet presAssocID="{3BC4A169-F8BA-45FC-8F48-8D8FBBF1164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893E093C-72CF-4A4F-A131-6C9A26C6207A}" type="pres">
      <dgm:prSet presAssocID="{3BC4A169-F8BA-45FC-8F48-8D8FBBF1164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5D19353A-CF11-4D02-BFA8-2E10A532C5DC}" type="pres">
      <dgm:prSet presAssocID="{9C366EDE-F53C-48DC-9E9F-7646F1AF4CB7}" presName="node" presStyleLbl="node1" presStyleIdx="3" presStyleCnt="4" custScaleX="131614" custScaleY="1131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CF09D3-8145-48CA-994A-EFD87F3FB23A}" type="pres">
      <dgm:prSet presAssocID="{90366D2A-C90A-4D97-ACB7-9735CDABCF6F}" presName="sibTrans" presStyleLbl="sibTrans2D1" presStyleIdx="3" presStyleCnt="4"/>
      <dgm:spPr/>
      <dgm:t>
        <a:bodyPr/>
        <a:lstStyle/>
        <a:p>
          <a:endParaRPr lang="en-US"/>
        </a:p>
      </dgm:t>
    </dgm:pt>
    <dgm:pt modelId="{9C2EABD8-CD9B-44F7-93CF-97D1E031DA71}" type="pres">
      <dgm:prSet presAssocID="{90366D2A-C90A-4D97-ACB7-9735CDABCF6F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B691F7D2-AF60-41F7-9959-D20C206C6133}" type="presOf" srcId="{90366D2A-C90A-4D97-ACB7-9735CDABCF6F}" destId="{9C2EABD8-CD9B-44F7-93CF-97D1E031DA71}" srcOrd="1" destOrd="0" presId="urn:microsoft.com/office/officeart/2005/8/layout/cycle2"/>
    <dgm:cxn modelId="{C453DA54-56AE-425B-8AB1-CA049731CC31}" type="presOf" srcId="{63C7E469-87FF-4169-AD59-F811E27A8033}" destId="{D6453CD5-4CE0-436F-A5E4-9CFAB8B7AACD}" srcOrd="0" destOrd="0" presId="urn:microsoft.com/office/officeart/2005/8/layout/cycle2"/>
    <dgm:cxn modelId="{E7CDF945-0FBB-4AC6-B18D-868A94DEC60D}" type="presOf" srcId="{FE42DB37-F51D-4E6D-AADC-184A6B2049CD}" destId="{DC7994C1-4B1A-4298-BEE5-BB9078F4E3A5}" srcOrd="0" destOrd="0" presId="urn:microsoft.com/office/officeart/2005/8/layout/cycle2"/>
    <dgm:cxn modelId="{AC45888B-92DE-44BC-B3F3-718F4A4B558C}" type="presOf" srcId="{A9893884-47F9-4CE7-99C5-42B00E6FFE09}" destId="{FAF87008-CBF5-4279-876D-F2B22C033D4B}" srcOrd="1" destOrd="0" presId="urn:microsoft.com/office/officeart/2005/8/layout/cycle2"/>
    <dgm:cxn modelId="{B2B2A69C-8BD0-422D-B14B-E3841E77FCE0}" srcId="{92BDF63F-5AE9-4D75-A20A-70BDC7B84C7E}" destId="{A4B538AE-46A8-4B0C-A6EB-8F772AA1DE77}" srcOrd="1" destOrd="0" parTransId="{264135DD-C0DC-4599-96A2-CB0F1E9722E3}" sibTransId="{FE42DB37-F51D-4E6D-AADC-184A6B2049CD}"/>
    <dgm:cxn modelId="{0BC22789-274C-4A1E-B817-C6E35BACB399}" type="presOf" srcId="{3BC4A169-F8BA-45FC-8F48-8D8FBBF11649}" destId="{893E093C-72CF-4A4F-A131-6C9A26C6207A}" srcOrd="1" destOrd="0" presId="urn:microsoft.com/office/officeart/2005/8/layout/cycle2"/>
    <dgm:cxn modelId="{DDAF41B8-3D90-4D9F-8B9D-7E46823A38D1}" type="presOf" srcId="{FE42DB37-F51D-4E6D-AADC-184A6B2049CD}" destId="{49F7ED4C-A2BC-4638-8468-096D1DF76F3E}" srcOrd="1" destOrd="0" presId="urn:microsoft.com/office/officeart/2005/8/layout/cycle2"/>
    <dgm:cxn modelId="{24CE8608-C556-4FEF-ABF6-AD5E5717BFC2}" srcId="{92BDF63F-5AE9-4D75-A20A-70BDC7B84C7E}" destId="{63C7E469-87FF-4169-AD59-F811E27A8033}" srcOrd="0" destOrd="0" parTransId="{4B87F749-CFA1-4F13-8879-7C29C0C798E3}" sibTransId="{A9893884-47F9-4CE7-99C5-42B00E6FFE09}"/>
    <dgm:cxn modelId="{9A958846-F8BC-4179-9E77-E8176352264F}" srcId="{92BDF63F-5AE9-4D75-A20A-70BDC7B84C7E}" destId="{082A2281-03FD-427F-9E03-493D67E56B71}" srcOrd="2" destOrd="0" parTransId="{8B002D72-3DF1-4391-A8E5-B2F19245BC98}" sibTransId="{3BC4A169-F8BA-45FC-8F48-8D8FBBF11649}"/>
    <dgm:cxn modelId="{DF4A6273-7D71-4E16-BF63-DB2370ABE471}" type="presOf" srcId="{A9893884-47F9-4CE7-99C5-42B00E6FFE09}" destId="{BB2B7236-F18C-4A4F-B220-E33733ABED5A}" srcOrd="0" destOrd="0" presId="urn:microsoft.com/office/officeart/2005/8/layout/cycle2"/>
    <dgm:cxn modelId="{7F80CCCC-9C6F-4EFE-90A3-EAB1BB27BD9B}" type="presOf" srcId="{082A2281-03FD-427F-9E03-493D67E56B71}" destId="{38146E14-2632-42CD-A87B-01D8675010EF}" srcOrd="0" destOrd="0" presId="urn:microsoft.com/office/officeart/2005/8/layout/cycle2"/>
    <dgm:cxn modelId="{98E26417-4236-484E-8B90-4F5139352B5F}" type="presOf" srcId="{A4B538AE-46A8-4B0C-A6EB-8F772AA1DE77}" destId="{25A65EA8-EFF7-4CBC-A943-6F1346E0069F}" srcOrd="0" destOrd="0" presId="urn:microsoft.com/office/officeart/2005/8/layout/cycle2"/>
    <dgm:cxn modelId="{B987D6C4-19AE-4E12-8780-31F99B0E3EC3}" srcId="{92BDF63F-5AE9-4D75-A20A-70BDC7B84C7E}" destId="{9C366EDE-F53C-48DC-9E9F-7646F1AF4CB7}" srcOrd="3" destOrd="0" parTransId="{3334A196-ADF6-4102-9B40-CE6533EAC204}" sibTransId="{90366D2A-C90A-4D97-ACB7-9735CDABCF6F}"/>
    <dgm:cxn modelId="{A768B8CB-3A49-4896-A433-2A467A462264}" type="presOf" srcId="{90366D2A-C90A-4D97-ACB7-9735CDABCF6F}" destId="{D1CF09D3-8145-48CA-994A-EFD87F3FB23A}" srcOrd="0" destOrd="0" presId="urn:microsoft.com/office/officeart/2005/8/layout/cycle2"/>
    <dgm:cxn modelId="{AD5000C4-EB96-4616-AFF1-A72D0C9ECFF3}" type="presOf" srcId="{3BC4A169-F8BA-45FC-8F48-8D8FBBF11649}" destId="{1C6F563C-E2FD-4B6F-B312-F431CB0EDCE6}" srcOrd="0" destOrd="0" presId="urn:microsoft.com/office/officeart/2005/8/layout/cycle2"/>
    <dgm:cxn modelId="{583F3C0A-B46E-4471-A62E-A819289C63D3}" type="presOf" srcId="{9C366EDE-F53C-48DC-9E9F-7646F1AF4CB7}" destId="{5D19353A-CF11-4D02-BFA8-2E10A532C5DC}" srcOrd="0" destOrd="0" presId="urn:microsoft.com/office/officeart/2005/8/layout/cycle2"/>
    <dgm:cxn modelId="{6D4BA654-2574-400F-92DB-A43E34D8D20D}" type="presOf" srcId="{92BDF63F-5AE9-4D75-A20A-70BDC7B84C7E}" destId="{B56A8A3B-FBEC-4A9A-B3CD-7BA51C30829B}" srcOrd="0" destOrd="0" presId="urn:microsoft.com/office/officeart/2005/8/layout/cycle2"/>
    <dgm:cxn modelId="{2A5FBBE0-B4DA-4264-B96E-D230A5C2C8C9}" type="presParOf" srcId="{B56A8A3B-FBEC-4A9A-B3CD-7BA51C30829B}" destId="{D6453CD5-4CE0-436F-A5E4-9CFAB8B7AACD}" srcOrd="0" destOrd="0" presId="urn:microsoft.com/office/officeart/2005/8/layout/cycle2"/>
    <dgm:cxn modelId="{51418DAB-CB04-486D-8340-F2C8862EAD05}" type="presParOf" srcId="{B56A8A3B-FBEC-4A9A-B3CD-7BA51C30829B}" destId="{BB2B7236-F18C-4A4F-B220-E33733ABED5A}" srcOrd="1" destOrd="0" presId="urn:microsoft.com/office/officeart/2005/8/layout/cycle2"/>
    <dgm:cxn modelId="{7EC8348A-EAF6-4941-B4B1-DAC7E5E338C3}" type="presParOf" srcId="{BB2B7236-F18C-4A4F-B220-E33733ABED5A}" destId="{FAF87008-CBF5-4279-876D-F2B22C033D4B}" srcOrd="0" destOrd="0" presId="urn:microsoft.com/office/officeart/2005/8/layout/cycle2"/>
    <dgm:cxn modelId="{A5A25442-5280-472A-8FF6-6BBBC0126324}" type="presParOf" srcId="{B56A8A3B-FBEC-4A9A-B3CD-7BA51C30829B}" destId="{25A65EA8-EFF7-4CBC-A943-6F1346E0069F}" srcOrd="2" destOrd="0" presId="urn:microsoft.com/office/officeart/2005/8/layout/cycle2"/>
    <dgm:cxn modelId="{4D2941E2-3ACB-4D03-83D1-15C48AA86074}" type="presParOf" srcId="{B56A8A3B-FBEC-4A9A-B3CD-7BA51C30829B}" destId="{DC7994C1-4B1A-4298-BEE5-BB9078F4E3A5}" srcOrd="3" destOrd="0" presId="urn:microsoft.com/office/officeart/2005/8/layout/cycle2"/>
    <dgm:cxn modelId="{E2FBE2B8-9D95-4D20-A8E1-6354338E05EF}" type="presParOf" srcId="{DC7994C1-4B1A-4298-BEE5-BB9078F4E3A5}" destId="{49F7ED4C-A2BC-4638-8468-096D1DF76F3E}" srcOrd="0" destOrd="0" presId="urn:microsoft.com/office/officeart/2005/8/layout/cycle2"/>
    <dgm:cxn modelId="{944A5485-0CF9-442D-B441-9807463A0800}" type="presParOf" srcId="{B56A8A3B-FBEC-4A9A-B3CD-7BA51C30829B}" destId="{38146E14-2632-42CD-A87B-01D8675010EF}" srcOrd="4" destOrd="0" presId="urn:microsoft.com/office/officeart/2005/8/layout/cycle2"/>
    <dgm:cxn modelId="{98400C9F-4754-49F6-A443-93A117A74E2B}" type="presParOf" srcId="{B56A8A3B-FBEC-4A9A-B3CD-7BA51C30829B}" destId="{1C6F563C-E2FD-4B6F-B312-F431CB0EDCE6}" srcOrd="5" destOrd="0" presId="urn:microsoft.com/office/officeart/2005/8/layout/cycle2"/>
    <dgm:cxn modelId="{0215DDC4-B5A0-409A-AF89-115F7EDE8A95}" type="presParOf" srcId="{1C6F563C-E2FD-4B6F-B312-F431CB0EDCE6}" destId="{893E093C-72CF-4A4F-A131-6C9A26C6207A}" srcOrd="0" destOrd="0" presId="urn:microsoft.com/office/officeart/2005/8/layout/cycle2"/>
    <dgm:cxn modelId="{754B4CE5-D643-4D72-83A8-BFAEA56E8A34}" type="presParOf" srcId="{B56A8A3B-FBEC-4A9A-B3CD-7BA51C30829B}" destId="{5D19353A-CF11-4D02-BFA8-2E10A532C5DC}" srcOrd="6" destOrd="0" presId="urn:microsoft.com/office/officeart/2005/8/layout/cycle2"/>
    <dgm:cxn modelId="{250B450D-3426-4E33-A26F-0F73E18504FD}" type="presParOf" srcId="{B56A8A3B-FBEC-4A9A-B3CD-7BA51C30829B}" destId="{D1CF09D3-8145-48CA-994A-EFD87F3FB23A}" srcOrd="7" destOrd="0" presId="urn:microsoft.com/office/officeart/2005/8/layout/cycle2"/>
    <dgm:cxn modelId="{C1910BA3-6443-423C-B5E4-359CCB931D18}" type="presParOf" srcId="{D1CF09D3-8145-48CA-994A-EFD87F3FB23A}" destId="{9C2EABD8-CD9B-44F7-93CF-97D1E031DA7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7559D8-B355-4C76-8CAF-BA97D420DC3F}" type="doc">
      <dgm:prSet loTypeId="urn:microsoft.com/office/officeart/2005/8/layout/process2" loCatId="process" qsTypeId="urn:microsoft.com/office/officeart/2005/8/quickstyle/simple1" qsCatId="simple" csTypeId="urn:microsoft.com/office/officeart/2005/8/colors/accent0_2" csCatId="mainScheme" phldr="1"/>
      <dgm:spPr/>
    </dgm:pt>
    <dgm:pt modelId="{0798E025-F5E2-4579-A254-5EFF4F3D5EC3}">
      <dgm:prSet phldrT="[Text]" custT="1"/>
      <dgm:spPr/>
      <dgm:t>
        <a:bodyPr/>
        <a:lstStyle/>
        <a:p>
          <a:r>
            <a:rPr lang="en-US" sz="3200" b="1" dirty="0" smtClean="0"/>
            <a:t>Vendor </a:t>
          </a:r>
          <a:endParaRPr lang="en-US" sz="3200" b="1" dirty="0"/>
        </a:p>
      </dgm:t>
    </dgm:pt>
    <dgm:pt modelId="{07F1ED22-78B0-4670-9ED4-C5994BB0C079}" type="parTrans" cxnId="{48C9CDEB-5138-441F-A49D-A1DADC2120C4}">
      <dgm:prSet/>
      <dgm:spPr/>
      <dgm:t>
        <a:bodyPr/>
        <a:lstStyle/>
        <a:p>
          <a:endParaRPr lang="en-US" b="1"/>
        </a:p>
      </dgm:t>
    </dgm:pt>
    <dgm:pt modelId="{2008062D-F795-4548-A95C-7F07F8AFD498}" type="sibTrans" cxnId="{48C9CDEB-5138-441F-A49D-A1DADC2120C4}">
      <dgm:prSet/>
      <dgm:spPr/>
      <dgm:t>
        <a:bodyPr/>
        <a:lstStyle/>
        <a:p>
          <a:endParaRPr lang="en-US" b="1"/>
        </a:p>
      </dgm:t>
    </dgm:pt>
    <dgm:pt modelId="{863F45CA-3225-4D59-AA54-46EF059191D3}">
      <dgm:prSet phldrT="[Text]" custT="1"/>
      <dgm:spPr/>
      <dgm:t>
        <a:bodyPr/>
        <a:lstStyle/>
        <a:p>
          <a:r>
            <a:rPr lang="en-US" sz="3200" b="1" dirty="0" smtClean="0"/>
            <a:t>Clinic </a:t>
          </a:r>
          <a:endParaRPr lang="en-US" sz="3200" b="1" dirty="0"/>
        </a:p>
      </dgm:t>
    </dgm:pt>
    <dgm:pt modelId="{37FFBC3F-A575-4AF6-9888-CB81F0EC6325}" type="parTrans" cxnId="{AF5FFB30-98F7-407A-AD29-CC43B0790698}">
      <dgm:prSet/>
      <dgm:spPr/>
      <dgm:t>
        <a:bodyPr/>
        <a:lstStyle/>
        <a:p>
          <a:endParaRPr lang="en-US" b="1"/>
        </a:p>
      </dgm:t>
    </dgm:pt>
    <dgm:pt modelId="{50E3F9EE-4DB2-49D4-8549-90EE7CE69587}" type="sibTrans" cxnId="{AF5FFB30-98F7-407A-AD29-CC43B0790698}">
      <dgm:prSet/>
      <dgm:spPr/>
      <dgm:t>
        <a:bodyPr/>
        <a:lstStyle/>
        <a:p>
          <a:endParaRPr lang="en-US" b="1"/>
        </a:p>
      </dgm:t>
    </dgm:pt>
    <dgm:pt modelId="{18D1C520-6B25-47A3-988B-A46F50530BEE}">
      <dgm:prSet phldrT="[Text]" custT="1"/>
      <dgm:spPr/>
      <dgm:t>
        <a:bodyPr/>
        <a:lstStyle/>
        <a:p>
          <a:r>
            <a:rPr lang="en-US" sz="3200" b="1" dirty="0" smtClean="0"/>
            <a:t>Patient </a:t>
          </a:r>
          <a:endParaRPr lang="en-US" sz="3200" b="1" dirty="0"/>
        </a:p>
      </dgm:t>
    </dgm:pt>
    <dgm:pt modelId="{03DFB543-49BA-471D-9244-3C82A1D14534}" type="parTrans" cxnId="{33C0FAD1-798F-4FBC-96B7-695D0634A54F}">
      <dgm:prSet/>
      <dgm:spPr/>
      <dgm:t>
        <a:bodyPr/>
        <a:lstStyle/>
        <a:p>
          <a:endParaRPr lang="en-US" b="1"/>
        </a:p>
      </dgm:t>
    </dgm:pt>
    <dgm:pt modelId="{58092D4A-E94C-49AA-9E0B-A845B8BBC490}" type="sibTrans" cxnId="{33C0FAD1-798F-4FBC-96B7-695D0634A54F}">
      <dgm:prSet/>
      <dgm:spPr/>
      <dgm:t>
        <a:bodyPr/>
        <a:lstStyle/>
        <a:p>
          <a:endParaRPr lang="en-US" b="1"/>
        </a:p>
      </dgm:t>
    </dgm:pt>
    <dgm:pt modelId="{6C109BD1-E142-4851-84E4-42D2B0D1AA3A}" type="pres">
      <dgm:prSet presAssocID="{0B7559D8-B355-4C76-8CAF-BA97D420DC3F}" presName="linearFlow" presStyleCnt="0">
        <dgm:presLayoutVars>
          <dgm:resizeHandles val="exact"/>
        </dgm:presLayoutVars>
      </dgm:prSet>
      <dgm:spPr/>
    </dgm:pt>
    <dgm:pt modelId="{943F0BAE-9759-4B0B-8586-D5752B51B0A8}" type="pres">
      <dgm:prSet presAssocID="{0798E025-F5E2-4579-A254-5EFF4F3D5EC3}" presName="node" presStyleLbl="node1" presStyleIdx="0" presStyleCnt="3" custScaleX="61214" custScaleY="290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264B3E-1B3F-45F1-B864-80C123108AA9}" type="pres">
      <dgm:prSet presAssocID="{2008062D-F795-4548-A95C-7F07F8AFD49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95E9C276-CCEB-47E9-A662-095DF455E37B}" type="pres">
      <dgm:prSet presAssocID="{2008062D-F795-4548-A95C-7F07F8AFD498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50320445-E29A-4E55-9AD0-145D0C861C55}" type="pres">
      <dgm:prSet presAssocID="{863F45CA-3225-4D59-AA54-46EF059191D3}" presName="node" presStyleLbl="node1" presStyleIdx="1" presStyleCnt="3" custScaleX="61214" custScaleY="333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22D96D-13DB-45CB-84A4-10DEF90CC80E}" type="pres">
      <dgm:prSet presAssocID="{50E3F9EE-4DB2-49D4-8549-90EE7CE69587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43A3250-228A-4CC2-A629-B4BE4E944638}" type="pres">
      <dgm:prSet presAssocID="{50E3F9EE-4DB2-49D4-8549-90EE7CE69587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88B9FA12-4B95-4076-AE96-750C15731E95}" type="pres">
      <dgm:prSet presAssocID="{18D1C520-6B25-47A3-988B-A46F50530BEE}" presName="node" presStyleLbl="node1" presStyleIdx="2" presStyleCnt="3" custScaleX="64020" custScaleY="394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3E4A22-8D78-49AB-A2EB-67082723BC7A}" type="presOf" srcId="{2008062D-F795-4548-A95C-7F07F8AFD498}" destId="{FE264B3E-1B3F-45F1-B864-80C123108AA9}" srcOrd="0" destOrd="0" presId="urn:microsoft.com/office/officeart/2005/8/layout/process2"/>
    <dgm:cxn modelId="{797474C6-859D-46C7-BA25-55420BD7DBFB}" type="presOf" srcId="{50E3F9EE-4DB2-49D4-8549-90EE7CE69587}" destId="{243A3250-228A-4CC2-A629-B4BE4E944638}" srcOrd="1" destOrd="0" presId="urn:microsoft.com/office/officeart/2005/8/layout/process2"/>
    <dgm:cxn modelId="{64C94D9E-3CD4-444D-9BDC-AD8F7C681616}" type="presOf" srcId="{0B7559D8-B355-4C76-8CAF-BA97D420DC3F}" destId="{6C109BD1-E142-4851-84E4-42D2B0D1AA3A}" srcOrd="0" destOrd="0" presId="urn:microsoft.com/office/officeart/2005/8/layout/process2"/>
    <dgm:cxn modelId="{74808E52-2E94-4F36-8D8B-57569046EF58}" type="presOf" srcId="{2008062D-F795-4548-A95C-7F07F8AFD498}" destId="{95E9C276-CCEB-47E9-A662-095DF455E37B}" srcOrd="1" destOrd="0" presId="urn:microsoft.com/office/officeart/2005/8/layout/process2"/>
    <dgm:cxn modelId="{643B8C74-483F-490B-B9AA-846169375E92}" type="presOf" srcId="{863F45CA-3225-4D59-AA54-46EF059191D3}" destId="{50320445-E29A-4E55-9AD0-145D0C861C55}" srcOrd="0" destOrd="0" presId="urn:microsoft.com/office/officeart/2005/8/layout/process2"/>
    <dgm:cxn modelId="{D8B3FCE4-7A86-457A-A2F6-685533AB098E}" type="presOf" srcId="{50E3F9EE-4DB2-49D4-8549-90EE7CE69587}" destId="{E922D96D-13DB-45CB-84A4-10DEF90CC80E}" srcOrd="0" destOrd="0" presId="urn:microsoft.com/office/officeart/2005/8/layout/process2"/>
    <dgm:cxn modelId="{48C9CDEB-5138-441F-A49D-A1DADC2120C4}" srcId="{0B7559D8-B355-4C76-8CAF-BA97D420DC3F}" destId="{0798E025-F5E2-4579-A254-5EFF4F3D5EC3}" srcOrd="0" destOrd="0" parTransId="{07F1ED22-78B0-4670-9ED4-C5994BB0C079}" sibTransId="{2008062D-F795-4548-A95C-7F07F8AFD498}"/>
    <dgm:cxn modelId="{76992D3F-3895-474F-931C-C10C73B1A7A1}" type="presOf" srcId="{0798E025-F5E2-4579-A254-5EFF4F3D5EC3}" destId="{943F0BAE-9759-4B0B-8586-D5752B51B0A8}" srcOrd="0" destOrd="0" presId="urn:microsoft.com/office/officeart/2005/8/layout/process2"/>
    <dgm:cxn modelId="{188A5BC9-247A-4DC1-97C1-B5665F68C65D}" type="presOf" srcId="{18D1C520-6B25-47A3-988B-A46F50530BEE}" destId="{88B9FA12-4B95-4076-AE96-750C15731E95}" srcOrd="0" destOrd="0" presId="urn:microsoft.com/office/officeart/2005/8/layout/process2"/>
    <dgm:cxn modelId="{33C0FAD1-798F-4FBC-96B7-695D0634A54F}" srcId="{0B7559D8-B355-4C76-8CAF-BA97D420DC3F}" destId="{18D1C520-6B25-47A3-988B-A46F50530BEE}" srcOrd="2" destOrd="0" parTransId="{03DFB543-49BA-471D-9244-3C82A1D14534}" sibTransId="{58092D4A-E94C-49AA-9E0B-A845B8BBC490}"/>
    <dgm:cxn modelId="{AF5FFB30-98F7-407A-AD29-CC43B0790698}" srcId="{0B7559D8-B355-4C76-8CAF-BA97D420DC3F}" destId="{863F45CA-3225-4D59-AA54-46EF059191D3}" srcOrd="1" destOrd="0" parTransId="{37FFBC3F-A575-4AF6-9888-CB81F0EC6325}" sibTransId="{50E3F9EE-4DB2-49D4-8549-90EE7CE69587}"/>
    <dgm:cxn modelId="{39908AAF-0BF5-45B1-8A02-A75445C40AD8}" type="presParOf" srcId="{6C109BD1-E142-4851-84E4-42D2B0D1AA3A}" destId="{943F0BAE-9759-4B0B-8586-D5752B51B0A8}" srcOrd="0" destOrd="0" presId="urn:microsoft.com/office/officeart/2005/8/layout/process2"/>
    <dgm:cxn modelId="{E9F04EDF-C110-4547-B0D0-C4FCD4AEBE49}" type="presParOf" srcId="{6C109BD1-E142-4851-84E4-42D2B0D1AA3A}" destId="{FE264B3E-1B3F-45F1-B864-80C123108AA9}" srcOrd="1" destOrd="0" presId="urn:microsoft.com/office/officeart/2005/8/layout/process2"/>
    <dgm:cxn modelId="{E630F089-C529-4250-85FA-8C75616B73FB}" type="presParOf" srcId="{FE264B3E-1B3F-45F1-B864-80C123108AA9}" destId="{95E9C276-CCEB-47E9-A662-095DF455E37B}" srcOrd="0" destOrd="0" presId="urn:microsoft.com/office/officeart/2005/8/layout/process2"/>
    <dgm:cxn modelId="{FE1B9F36-A5A6-4CF1-9E31-FE408E98D280}" type="presParOf" srcId="{6C109BD1-E142-4851-84E4-42D2B0D1AA3A}" destId="{50320445-E29A-4E55-9AD0-145D0C861C55}" srcOrd="2" destOrd="0" presId="urn:microsoft.com/office/officeart/2005/8/layout/process2"/>
    <dgm:cxn modelId="{B4E6B8D3-8F34-413E-B3FA-64240F92CDB8}" type="presParOf" srcId="{6C109BD1-E142-4851-84E4-42D2B0D1AA3A}" destId="{E922D96D-13DB-45CB-84A4-10DEF90CC80E}" srcOrd="3" destOrd="0" presId="urn:microsoft.com/office/officeart/2005/8/layout/process2"/>
    <dgm:cxn modelId="{EBF5C8E9-59CC-41A7-A2A4-592885884ED3}" type="presParOf" srcId="{E922D96D-13DB-45CB-84A4-10DEF90CC80E}" destId="{243A3250-228A-4CC2-A629-B4BE4E944638}" srcOrd="0" destOrd="0" presId="urn:microsoft.com/office/officeart/2005/8/layout/process2"/>
    <dgm:cxn modelId="{BF8DB381-3483-4A92-B558-078EBAA257C8}" type="presParOf" srcId="{6C109BD1-E142-4851-84E4-42D2B0D1AA3A}" destId="{88B9FA12-4B95-4076-AE96-750C15731E95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7559D8-B355-4C76-8CAF-BA97D420DC3F}" type="doc">
      <dgm:prSet loTypeId="urn:microsoft.com/office/officeart/2005/8/layout/process2" loCatId="process" qsTypeId="urn:microsoft.com/office/officeart/2005/8/quickstyle/simple1" qsCatId="simple" csTypeId="urn:microsoft.com/office/officeart/2005/8/colors/accent0_2" csCatId="mainScheme" phldr="1"/>
      <dgm:spPr/>
    </dgm:pt>
    <dgm:pt modelId="{0798E025-F5E2-4579-A254-5EFF4F3D5EC3}">
      <dgm:prSet phldrT="[Text]"/>
      <dgm:spPr/>
      <dgm:t>
        <a:bodyPr/>
        <a:lstStyle/>
        <a:p>
          <a:r>
            <a:rPr lang="en-US" b="1" dirty="0" smtClean="0"/>
            <a:t>Vendor </a:t>
          </a:r>
          <a:endParaRPr lang="en-US" b="1" dirty="0"/>
        </a:p>
      </dgm:t>
    </dgm:pt>
    <dgm:pt modelId="{07F1ED22-78B0-4670-9ED4-C5994BB0C079}" type="parTrans" cxnId="{48C9CDEB-5138-441F-A49D-A1DADC2120C4}">
      <dgm:prSet/>
      <dgm:spPr/>
      <dgm:t>
        <a:bodyPr/>
        <a:lstStyle/>
        <a:p>
          <a:endParaRPr lang="en-US" b="1"/>
        </a:p>
      </dgm:t>
    </dgm:pt>
    <dgm:pt modelId="{2008062D-F795-4548-A95C-7F07F8AFD498}" type="sibTrans" cxnId="{48C9CDEB-5138-441F-A49D-A1DADC2120C4}">
      <dgm:prSet/>
      <dgm:spPr/>
      <dgm:t>
        <a:bodyPr/>
        <a:lstStyle/>
        <a:p>
          <a:endParaRPr lang="en-US" b="1"/>
        </a:p>
      </dgm:t>
    </dgm:pt>
    <dgm:pt modelId="{863F45CA-3225-4D59-AA54-46EF059191D3}">
      <dgm:prSet phldrT="[Text]"/>
      <dgm:spPr/>
      <dgm:t>
        <a:bodyPr/>
        <a:lstStyle/>
        <a:p>
          <a:r>
            <a:rPr lang="en-US" b="1" dirty="0" smtClean="0"/>
            <a:t>Clinic </a:t>
          </a:r>
          <a:endParaRPr lang="en-US" b="1" dirty="0"/>
        </a:p>
      </dgm:t>
    </dgm:pt>
    <dgm:pt modelId="{37FFBC3F-A575-4AF6-9888-CB81F0EC6325}" type="parTrans" cxnId="{AF5FFB30-98F7-407A-AD29-CC43B0790698}">
      <dgm:prSet/>
      <dgm:spPr/>
      <dgm:t>
        <a:bodyPr/>
        <a:lstStyle/>
        <a:p>
          <a:endParaRPr lang="en-US" b="1"/>
        </a:p>
      </dgm:t>
    </dgm:pt>
    <dgm:pt modelId="{50E3F9EE-4DB2-49D4-8549-90EE7CE69587}" type="sibTrans" cxnId="{AF5FFB30-98F7-407A-AD29-CC43B0790698}">
      <dgm:prSet/>
      <dgm:spPr/>
      <dgm:t>
        <a:bodyPr/>
        <a:lstStyle/>
        <a:p>
          <a:endParaRPr lang="en-US" b="1"/>
        </a:p>
      </dgm:t>
    </dgm:pt>
    <dgm:pt modelId="{18D1C520-6B25-47A3-988B-A46F50530BEE}">
      <dgm:prSet phldrT="[Text]"/>
      <dgm:spPr/>
      <dgm:t>
        <a:bodyPr/>
        <a:lstStyle/>
        <a:p>
          <a:r>
            <a:rPr lang="en-US" b="1" dirty="0" smtClean="0"/>
            <a:t>Patient </a:t>
          </a:r>
          <a:endParaRPr lang="en-US" b="1" dirty="0"/>
        </a:p>
      </dgm:t>
    </dgm:pt>
    <dgm:pt modelId="{03DFB543-49BA-471D-9244-3C82A1D14534}" type="parTrans" cxnId="{33C0FAD1-798F-4FBC-96B7-695D0634A54F}">
      <dgm:prSet/>
      <dgm:spPr/>
      <dgm:t>
        <a:bodyPr/>
        <a:lstStyle/>
        <a:p>
          <a:endParaRPr lang="en-US" b="1"/>
        </a:p>
      </dgm:t>
    </dgm:pt>
    <dgm:pt modelId="{58092D4A-E94C-49AA-9E0B-A845B8BBC490}" type="sibTrans" cxnId="{33C0FAD1-798F-4FBC-96B7-695D0634A54F}">
      <dgm:prSet/>
      <dgm:spPr/>
      <dgm:t>
        <a:bodyPr/>
        <a:lstStyle/>
        <a:p>
          <a:endParaRPr lang="en-US" b="1"/>
        </a:p>
      </dgm:t>
    </dgm:pt>
    <dgm:pt modelId="{7BF69CB2-825C-4656-99F9-CC6DE7A569A1}">
      <dgm:prSet phldrT="[Text]"/>
      <dgm:spPr/>
      <dgm:t>
        <a:bodyPr/>
        <a:lstStyle/>
        <a:p>
          <a:r>
            <a:rPr lang="en-US" b="1" dirty="0" smtClean="0"/>
            <a:t>Central stock</a:t>
          </a:r>
          <a:endParaRPr lang="en-US" b="1" dirty="0"/>
        </a:p>
      </dgm:t>
    </dgm:pt>
    <dgm:pt modelId="{CE5CF814-E06A-41FD-AE4B-FCED703EE50D}" type="parTrans" cxnId="{1357C2B5-1919-4A77-BD1E-405CDE56DD18}">
      <dgm:prSet/>
      <dgm:spPr/>
      <dgm:t>
        <a:bodyPr/>
        <a:lstStyle/>
        <a:p>
          <a:endParaRPr lang="en-US" b="1"/>
        </a:p>
      </dgm:t>
    </dgm:pt>
    <dgm:pt modelId="{8A021DD7-3BD0-4C79-A99A-1FDCC41DEBE3}" type="sibTrans" cxnId="{1357C2B5-1919-4A77-BD1E-405CDE56DD18}">
      <dgm:prSet/>
      <dgm:spPr/>
      <dgm:t>
        <a:bodyPr/>
        <a:lstStyle/>
        <a:p>
          <a:endParaRPr lang="en-US" b="1"/>
        </a:p>
      </dgm:t>
    </dgm:pt>
    <dgm:pt modelId="{6C109BD1-E142-4851-84E4-42D2B0D1AA3A}" type="pres">
      <dgm:prSet presAssocID="{0B7559D8-B355-4C76-8CAF-BA97D420DC3F}" presName="linearFlow" presStyleCnt="0">
        <dgm:presLayoutVars>
          <dgm:resizeHandles val="exact"/>
        </dgm:presLayoutVars>
      </dgm:prSet>
      <dgm:spPr/>
    </dgm:pt>
    <dgm:pt modelId="{943F0BAE-9759-4B0B-8586-D5752B51B0A8}" type="pres">
      <dgm:prSet presAssocID="{0798E025-F5E2-4579-A254-5EFF4F3D5EC3}" presName="node" presStyleLbl="node1" presStyleIdx="0" presStyleCnt="4" custScaleX="162485" custScaleY="67257" custLinFactNeighborY="-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264B3E-1B3F-45F1-B864-80C123108AA9}" type="pres">
      <dgm:prSet presAssocID="{2008062D-F795-4548-A95C-7F07F8AFD498}" presName="sibTrans" presStyleLbl="sibTrans2D1" presStyleIdx="0" presStyleCnt="3"/>
      <dgm:spPr/>
      <dgm:t>
        <a:bodyPr/>
        <a:lstStyle/>
        <a:p>
          <a:endParaRPr lang="en-US"/>
        </a:p>
      </dgm:t>
    </dgm:pt>
    <dgm:pt modelId="{95E9C276-CCEB-47E9-A662-095DF455E37B}" type="pres">
      <dgm:prSet presAssocID="{2008062D-F795-4548-A95C-7F07F8AFD498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32686ACE-9D57-4C6A-8015-351550027738}" type="pres">
      <dgm:prSet presAssocID="{7BF69CB2-825C-4656-99F9-CC6DE7A569A1}" presName="node" presStyleLbl="node1" presStyleIdx="1" presStyleCnt="4" custScaleX="162485" custScaleY="647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7EDDCD-581C-4227-BE84-7B9FEFD9A1A5}" type="pres">
      <dgm:prSet presAssocID="{8A021DD7-3BD0-4C79-A99A-1FDCC41DEBE3}" presName="sibTrans" presStyleLbl="sibTrans2D1" presStyleIdx="1" presStyleCnt="3"/>
      <dgm:spPr/>
      <dgm:t>
        <a:bodyPr/>
        <a:lstStyle/>
        <a:p>
          <a:endParaRPr lang="en-US"/>
        </a:p>
      </dgm:t>
    </dgm:pt>
    <dgm:pt modelId="{5ECC60E0-F7BC-45E1-AD6D-AF6AF5AB23CD}" type="pres">
      <dgm:prSet presAssocID="{8A021DD7-3BD0-4C79-A99A-1FDCC41DEBE3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50320445-E29A-4E55-9AD0-145D0C861C55}" type="pres">
      <dgm:prSet presAssocID="{863F45CA-3225-4D59-AA54-46EF059191D3}" presName="node" presStyleLbl="node1" presStyleIdx="2" presStyleCnt="4" custScaleX="172043" custScaleY="635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22D96D-13DB-45CB-84A4-10DEF90CC80E}" type="pres">
      <dgm:prSet presAssocID="{50E3F9EE-4DB2-49D4-8549-90EE7CE6958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243A3250-228A-4CC2-A629-B4BE4E944638}" type="pres">
      <dgm:prSet presAssocID="{50E3F9EE-4DB2-49D4-8549-90EE7CE69587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88B9FA12-4B95-4076-AE96-750C15731E95}" type="pres">
      <dgm:prSet presAssocID="{18D1C520-6B25-47A3-988B-A46F50530BEE}" presName="node" presStyleLbl="node1" presStyleIdx="3" presStyleCnt="4" custScaleX="162485" custScaleY="611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7A7581-FEA4-4B55-863C-5A65533CDFA1}" type="presOf" srcId="{50E3F9EE-4DB2-49D4-8549-90EE7CE69587}" destId="{243A3250-228A-4CC2-A629-B4BE4E944638}" srcOrd="1" destOrd="0" presId="urn:microsoft.com/office/officeart/2005/8/layout/process2"/>
    <dgm:cxn modelId="{131B2782-3A2B-4D36-964F-B3ED38E5CD04}" type="presOf" srcId="{18D1C520-6B25-47A3-988B-A46F50530BEE}" destId="{88B9FA12-4B95-4076-AE96-750C15731E95}" srcOrd="0" destOrd="0" presId="urn:microsoft.com/office/officeart/2005/8/layout/process2"/>
    <dgm:cxn modelId="{F6C08712-CE90-4008-BC22-E7A469E21F3C}" type="presOf" srcId="{50E3F9EE-4DB2-49D4-8549-90EE7CE69587}" destId="{E922D96D-13DB-45CB-84A4-10DEF90CC80E}" srcOrd="0" destOrd="0" presId="urn:microsoft.com/office/officeart/2005/8/layout/process2"/>
    <dgm:cxn modelId="{48C9CDEB-5138-441F-A49D-A1DADC2120C4}" srcId="{0B7559D8-B355-4C76-8CAF-BA97D420DC3F}" destId="{0798E025-F5E2-4579-A254-5EFF4F3D5EC3}" srcOrd="0" destOrd="0" parTransId="{07F1ED22-78B0-4670-9ED4-C5994BB0C079}" sibTransId="{2008062D-F795-4548-A95C-7F07F8AFD498}"/>
    <dgm:cxn modelId="{68F3FFA7-DB9B-4A6C-9F93-340950ED6F38}" type="presOf" srcId="{0798E025-F5E2-4579-A254-5EFF4F3D5EC3}" destId="{943F0BAE-9759-4B0B-8586-D5752B51B0A8}" srcOrd="0" destOrd="0" presId="urn:microsoft.com/office/officeart/2005/8/layout/process2"/>
    <dgm:cxn modelId="{35DC124C-BD35-4AA3-AE21-063E527BF91A}" type="presOf" srcId="{863F45CA-3225-4D59-AA54-46EF059191D3}" destId="{50320445-E29A-4E55-9AD0-145D0C861C55}" srcOrd="0" destOrd="0" presId="urn:microsoft.com/office/officeart/2005/8/layout/process2"/>
    <dgm:cxn modelId="{A47B36DD-D849-48BD-8E38-0532CE0F0B23}" type="presOf" srcId="{8A021DD7-3BD0-4C79-A99A-1FDCC41DEBE3}" destId="{157EDDCD-581C-4227-BE84-7B9FEFD9A1A5}" srcOrd="0" destOrd="0" presId="urn:microsoft.com/office/officeart/2005/8/layout/process2"/>
    <dgm:cxn modelId="{33C0FAD1-798F-4FBC-96B7-695D0634A54F}" srcId="{0B7559D8-B355-4C76-8CAF-BA97D420DC3F}" destId="{18D1C520-6B25-47A3-988B-A46F50530BEE}" srcOrd="3" destOrd="0" parTransId="{03DFB543-49BA-471D-9244-3C82A1D14534}" sibTransId="{58092D4A-E94C-49AA-9E0B-A845B8BBC490}"/>
    <dgm:cxn modelId="{AF5FFB30-98F7-407A-AD29-CC43B0790698}" srcId="{0B7559D8-B355-4C76-8CAF-BA97D420DC3F}" destId="{863F45CA-3225-4D59-AA54-46EF059191D3}" srcOrd="2" destOrd="0" parTransId="{37FFBC3F-A575-4AF6-9888-CB81F0EC6325}" sibTransId="{50E3F9EE-4DB2-49D4-8549-90EE7CE69587}"/>
    <dgm:cxn modelId="{11C27003-7078-4738-8571-359EDC66D1BE}" type="presOf" srcId="{0B7559D8-B355-4C76-8CAF-BA97D420DC3F}" destId="{6C109BD1-E142-4851-84E4-42D2B0D1AA3A}" srcOrd="0" destOrd="0" presId="urn:microsoft.com/office/officeart/2005/8/layout/process2"/>
    <dgm:cxn modelId="{1357C2B5-1919-4A77-BD1E-405CDE56DD18}" srcId="{0B7559D8-B355-4C76-8CAF-BA97D420DC3F}" destId="{7BF69CB2-825C-4656-99F9-CC6DE7A569A1}" srcOrd="1" destOrd="0" parTransId="{CE5CF814-E06A-41FD-AE4B-FCED703EE50D}" sibTransId="{8A021DD7-3BD0-4C79-A99A-1FDCC41DEBE3}"/>
    <dgm:cxn modelId="{3E9BC055-48E2-4487-A945-19477FDAAC53}" type="presOf" srcId="{8A021DD7-3BD0-4C79-A99A-1FDCC41DEBE3}" destId="{5ECC60E0-F7BC-45E1-AD6D-AF6AF5AB23CD}" srcOrd="1" destOrd="0" presId="urn:microsoft.com/office/officeart/2005/8/layout/process2"/>
    <dgm:cxn modelId="{B396AE3B-781E-439A-94BB-89FDE0BD8C43}" type="presOf" srcId="{2008062D-F795-4548-A95C-7F07F8AFD498}" destId="{FE264B3E-1B3F-45F1-B864-80C123108AA9}" srcOrd="0" destOrd="0" presId="urn:microsoft.com/office/officeart/2005/8/layout/process2"/>
    <dgm:cxn modelId="{664FFDBB-DFC6-491C-A747-D4406AC91523}" type="presOf" srcId="{2008062D-F795-4548-A95C-7F07F8AFD498}" destId="{95E9C276-CCEB-47E9-A662-095DF455E37B}" srcOrd="1" destOrd="0" presId="urn:microsoft.com/office/officeart/2005/8/layout/process2"/>
    <dgm:cxn modelId="{77D72E0A-8BAD-4EE9-8560-1EB2D0846755}" type="presOf" srcId="{7BF69CB2-825C-4656-99F9-CC6DE7A569A1}" destId="{32686ACE-9D57-4C6A-8015-351550027738}" srcOrd="0" destOrd="0" presId="urn:microsoft.com/office/officeart/2005/8/layout/process2"/>
    <dgm:cxn modelId="{B6621F0E-B60B-4DCA-8FED-BA0D621DAB24}" type="presParOf" srcId="{6C109BD1-E142-4851-84E4-42D2B0D1AA3A}" destId="{943F0BAE-9759-4B0B-8586-D5752B51B0A8}" srcOrd="0" destOrd="0" presId="urn:microsoft.com/office/officeart/2005/8/layout/process2"/>
    <dgm:cxn modelId="{FFFC152F-8C4C-4710-9E1C-F614FF033B40}" type="presParOf" srcId="{6C109BD1-E142-4851-84E4-42D2B0D1AA3A}" destId="{FE264B3E-1B3F-45F1-B864-80C123108AA9}" srcOrd="1" destOrd="0" presId="urn:microsoft.com/office/officeart/2005/8/layout/process2"/>
    <dgm:cxn modelId="{CC9A49C6-07B7-4910-A027-D19D7D762292}" type="presParOf" srcId="{FE264B3E-1B3F-45F1-B864-80C123108AA9}" destId="{95E9C276-CCEB-47E9-A662-095DF455E37B}" srcOrd="0" destOrd="0" presId="urn:microsoft.com/office/officeart/2005/8/layout/process2"/>
    <dgm:cxn modelId="{3E509D06-3C81-4756-811D-0368DC1CE412}" type="presParOf" srcId="{6C109BD1-E142-4851-84E4-42D2B0D1AA3A}" destId="{32686ACE-9D57-4C6A-8015-351550027738}" srcOrd="2" destOrd="0" presId="urn:microsoft.com/office/officeart/2005/8/layout/process2"/>
    <dgm:cxn modelId="{9262B79D-14A6-4953-98E4-76A9FC49EB8C}" type="presParOf" srcId="{6C109BD1-E142-4851-84E4-42D2B0D1AA3A}" destId="{157EDDCD-581C-4227-BE84-7B9FEFD9A1A5}" srcOrd="3" destOrd="0" presId="urn:microsoft.com/office/officeart/2005/8/layout/process2"/>
    <dgm:cxn modelId="{EAFD91E4-7CE8-48D1-9BDC-8B1214AC5E47}" type="presParOf" srcId="{157EDDCD-581C-4227-BE84-7B9FEFD9A1A5}" destId="{5ECC60E0-F7BC-45E1-AD6D-AF6AF5AB23CD}" srcOrd="0" destOrd="0" presId="urn:microsoft.com/office/officeart/2005/8/layout/process2"/>
    <dgm:cxn modelId="{DA024D97-563E-4E77-BB39-8E1D0FB3C506}" type="presParOf" srcId="{6C109BD1-E142-4851-84E4-42D2B0D1AA3A}" destId="{50320445-E29A-4E55-9AD0-145D0C861C55}" srcOrd="4" destOrd="0" presId="urn:microsoft.com/office/officeart/2005/8/layout/process2"/>
    <dgm:cxn modelId="{0F075885-7470-4073-A876-BC043F9F6F29}" type="presParOf" srcId="{6C109BD1-E142-4851-84E4-42D2B0D1AA3A}" destId="{E922D96D-13DB-45CB-84A4-10DEF90CC80E}" srcOrd="5" destOrd="0" presId="urn:microsoft.com/office/officeart/2005/8/layout/process2"/>
    <dgm:cxn modelId="{E63C4DC2-84EC-4E33-B0B4-F8593D60C1AC}" type="presParOf" srcId="{E922D96D-13DB-45CB-84A4-10DEF90CC80E}" destId="{243A3250-228A-4CC2-A629-B4BE4E944638}" srcOrd="0" destOrd="0" presId="urn:microsoft.com/office/officeart/2005/8/layout/process2"/>
    <dgm:cxn modelId="{D8D97E4C-26EF-49B5-BB7F-42E4338B47C9}" type="presParOf" srcId="{6C109BD1-E142-4851-84E4-42D2B0D1AA3A}" destId="{88B9FA12-4B95-4076-AE96-750C15731E95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66F80A-4DFF-435A-A64F-9A656785F524}" type="doc">
      <dgm:prSet loTypeId="urn:microsoft.com/office/officeart/2005/8/layout/process5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E483B8A-85B6-4A60-83F0-661306FC0B01}">
      <dgm:prSet phldrT="[Text]"/>
      <dgm:spPr/>
      <dgm:t>
        <a:bodyPr/>
        <a:lstStyle/>
        <a:p>
          <a:r>
            <a:rPr lang="en-US" b="1" u="sng" smtClean="0">
              <a:ea typeface="Arial Unicode MS" pitchFamily="34" charset="-128"/>
              <a:cs typeface="Arial Unicode MS" pitchFamily="34" charset="-128"/>
            </a:rPr>
            <a:t>Central stock register</a:t>
          </a:r>
          <a:endParaRPr lang="en-US" dirty="0"/>
        </a:p>
      </dgm:t>
    </dgm:pt>
    <dgm:pt modelId="{BD5D721C-BCE6-4A14-8702-069299742316}" type="parTrans" cxnId="{48082EBC-1998-4A24-8E2C-FE7129EFBB87}">
      <dgm:prSet/>
      <dgm:spPr/>
      <dgm:t>
        <a:bodyPr/>
        <a:lstStyle/>
        <a:p>
          <a:endParaRPr lang="en-US"/>
        </a:p>
      </dgm:t>
    </dgm:pt>
    <dgm:pt modelId="{D54A2435-0DEB-4A28-A0C3-EFB853EDDA5E}" type="sibTrans" cxnId="{48082EBC-1998-4A24-8E2C-FE7129EFBB87}">
      <dgm:prSet/>
      <dgm:spPr/>
      <dgm:t>
        <a:bodyPr/>
        <a:lstStyle/>
        <a:p>
          <a:endParaRPr lang="en-US"/>
        </a:p>
      </dgm:t>
    </dgm:pt>
    <dgm:pt modelId="{5F8B4007-E587-45DD-B6F3-BE1F77A75BFB}">
      <dgm:prSet phldrT="[Text]"/>
      <dgm:spPr/>
      <dgm:t>
        <a:bodyPr/>
        <a:lstStyle/>
        <a:p>
          <a:r>
            <a:rPr lang="en-US" b="1" u="sng" smtClean="0">
              <a:ea typeface="Arial Unicode MS" pitchFamily="34" charset="-128"/>
              <a:cs typeface="Arial Unicode MS" pitchFamily="34" charset="-128"/>
            </a:rPr>
            <a:t>Clinic stock register</a:t>
          </a:r>
          <a:endParaRPr lang="en-US" dirty="0"/>
        </a:p>
      </dgm:t>
    </dgm:pt>
    <dgm:pt modelId="{724C01EB-7A48-4A7F-8263-F3E2AE09F9A7}" type="parTrans" cxnId="{098249EC-1ABC-40D0-B61A-6011FBE3A471}">
      <dgm:prSet/>
      <dgm:spPr/>
      <dgm:t>
        <a:bodyPr/>
        <a:lstStyle/>
        <a:p>
          <a:endParaRPr lang="en-US"/>
        </a:p>
      </dgm:t>
    </dgm:pt>
    <dgm:pt modelId="{23D22EBB-2AD5-4B13-A173-B5C9FF777287}" type="sibTrans" cxnId="{098249EC-1ABC-40D0-B61A-6011FBE3A471}">
      <dgm:prSet/>
      <dgm:spPr/>
      <dgm:t>
        <a:bodyPr/>
        <a:lstStyle/>
        <a:p>
          <a:endParaRPr lang="en-US"/>
        </a:p>
      </dgm:t>
    </dgm:pt>
    <dgm:pt modelId="{1D4CBC19-E718-4DC6-9C52-19D79FEAE755}">
      <dgm:prSet phldrT="[Text]"/>
      <dgm:spPr/>
      <dgm:t>
        <a:bodyPr/>
        <a:lstStyle/>
        <a:p>
          <a:r>
            <a:rPr lang="en-US" b="1" u="sng" smtClean="0">
              <a:ea typeface="Arial Unicode MS" pitchFamily="34" charset="-128"/>
              <a:cs typeface="Arial Unicode MS" pitchFamily="34" charset="-128"/>
            </a:rPr>
            <a:t>Daily stock register</a:t>
          </a:r>
          <a:endParaRPr lang="en-US" dirty="0"/>
        </a:p>
      </dgm:t>
    </dgm:pt>
    <dgm:pt modelId="{F12AD4A3-9B10-4644-9504-C7BFF6BE3A79}" type="parTrans" cxnId="{79BF7C35-6C28-4A7F-A6BC-CADD2842F5F8}">
      <dgm:prSet/>
      <dgm:spPr/>
      <dgm:t>
        <a:bodyPr/>
        <a:lstStyle/>
        <a:p>
          <a:endParaRPr lang="en-US"/>
        </a:p>
      </dgm:t>
    </dgm:pt>
    <dgm:pt modelId="{4C355C01-78EC-4277-9CA1-B2D1D9B1DB33}" type="sibTrans" cxnId="{79BF7C35-6C28-4A7F-A6BC-CADD2842F5F8}">
      <dgm:prSet/>
      <dgm:spPr/>
      <dgm:t>
        <a:bodyPr/>
        <a:lstStyle/>
        <a:p>
          <a:endParaRPr lang="en-US"/>
        </a:p>
      </dgm:t>
    </dgm:pt>
    <dgm:pt modelId="{3BB9BD7D-83EA-4932-9231-CED8A25635AC}">
      <dgm:prSet phldrT="[Text]"/>
      <dgm:spPr/>
      <dgm:t>
        <a:bodyPr/>
        <a:lstStyle/>
        <a:p>
          <a:r>
            <a:rPr lang="en-US" b="1" u="sng" smtClean="0">
              <a:ea typeface="Arial Unicode MS" pitchFamily="34" charset="-128"/>
              <a:cs typeface="Arial Unicode MS" pitchFamily="34" charset="-128"/>
            </a:rPr>
            <a:t>Dispensing register</a:t>
          </a:r>
          <a:endParaRPr lang="en-US" dirty="0"/>
        </a:p>
      </dgm:t>
    </dgm:pt>
    <dgm:pt modelId="{656664A6-88AA-4E8C-8056-B0F1B84719AC}" type="parTrans" cxnId="{B3F7D944-7CAE-472F-AA23-DECE4C0DCDCE}">
      <dgm:prSet/>
      <dgm:spPr/>
      <dgm:t>
        <a:bodyPr/>
        <a:lstStyle/>
        <a:p>
          <a:endParaRPr lang="en-US"/>
        </a:p>
      </dgm:t>
    </dgm:pt>
    <dgm:pt modelId="{A09FE7F0-A2C9-44FB-AF6B-E45BFE312EF4}" type="sibTrans" cxnId="{B3F7D944-7CAE-472F-AA23-DECE4C0DCDCE}">
      <dgm:prSet/>
      <dgm:spPr/>
      <dgm:t>
        <a:bodyPr/>
        <a:lstStyle/>
        <a:p>
          <a:endParaRPr lang="en-US"/>
        </a:p>
      </dgm:t>
    </dgm:pt>
    <dgm:pt modelId="{1B291BB7-2540-4E3C-BEFC-83082D218C47}">
      <dgm:prSet/>
      <dgm:spPr/>
      <dgm:t>
        <a:bodyPr/>
        <a:lstStyle/>
        <a:p>
          <a:r>
            <a:rPr lang="en-US" b="1" dirty="0" smtClean="0">
              <a:ea typeface="Arial Unicode MS" pitchFamily="34" charset="-128"/>
              <a:cs typeface="Arial Unicode MS" pitchFamily="34" charset="-128"/>
            </a:rPr>
            <a:t>Inventory of the stock to be maintained</a:t>
          </a:r>
          <a:endParaRPr lang="en-US" b="1" dirty="0">
            <a:ea typeface="Arial Unicode MS" pitchFamily="34" charset="-128"/>
            <a:cs typeface="Arial Unicode MS" pitchFamily="34" charset="-128"/>
          </a:endParaRPr>
        </a:p>
      </dgm:t>
    </dgm:pt>
    <dgm:pt modelId="{8AD6AEEC-EBCD-4D82-A117-9B7C23041657}" type="parTrans" cxnId="{6A788D33-C57B-4DE1-94D6-0B0EE9949EE2}">
      <dgm:prSet/>
      <dgm:spPr/>
      <dgm:t>
        <a:bodyPr/>
        <a:lstStyle/>
        <a:p>
          <a:endParaRPr lang="en-US"/>
        </a:p>
      </dgm:t>
    </dgm:pt>
    <dgm:pt modelId="{B25B3720-C40D-46EC-AF02-7F2483036CB0}" type="sibTrans" cxnId="{6A788D33-C57B-4DE1-94D6-0B0EE9949EE2}">
      <dgm:prSet/>
      <dgm:spPr/>
      <dgm:t>
        <a:bodyPr/>
        <a:lstStyle/>
        <a:p>
          <a:endParaRPr lang="en-US"/>
        </a:p>
      </dgm:t>
    </dgm:pt>
    <dgm:pt modelId="{42F8A146-6FC1-4B3D-B3DF-12720CC339A4}">
      <dgm:prSet/>
      <dgm:spPr/>
      <dgm:t>
        <a:bodyPr/>
        <a:lstStyle/>
        <a:p>
          <a:r>
            <a:rPr lang="en-US" b="1" dirty="0" smtClean="0">
              <a:ea typeface="Arial Unicode MS" pitchFamily="34" charset="-128"/>
              <a:cs typeface="Arial Unicode MS" pitchFamily="34" charset="-128"/>
            </a:rPr>
            <a:t>Signed by the officer supplying the stock to clinic</a:t>
          </a:r>
          <a:endParaRPr lang="en-US" b="1" dirty="0">
            <a:ea typeface="Arial Unicode MS" pitchFamily="34" charset="-128"/>
            <a:cs typeface="Arial Unicode MS" pitchFamily="34" charset="-128"/>
          </a:endParaRPr>
        </a:p>
      </dgm:t>
    </dgm:pt>
    <dgm:pt modelId="{D005E035-B69F-4617-AF1B-F349F9B1339D}" type="parTrans" cxnId="{9EB5AB9F-6554-4B9C-884D-DCB070A10F86}">
      <dgm:prSet/>
      <dgm:spPr/>
      <dgm:t>
        <a:bodyPr/>
        <a:lstStyle/>
        <a:p>
          <a:endParaRPr lang="en-US"/>
        </a:p>
      </dgm:t>
    </dgm:pt>
    <dgm:pt modelId="{1B1FE984-BE0D-42E6-AEA6-08DCF7D4D9BF}" type="sibTrans" cxnId="{9EB5AB9F-6554-4B9C-884D-DCB070A10F86}">
      <dgm:prSet/>
      <dgm:spPr/>
      <dgm:t>
        <a:bodyPr/>
        <a:lstStyle/>
        <a:p>
          <a:endParaRPr lang="en-US"/>
        </a:p>
      </dgm:t>
    </dgm:pt>
    <dgm:pt modelId="{1F9840C1-1F1F-4788-96C7-6CF65A6412F2}">
      <dgm:prSet/>
      <dgm:spPr/>
      <dgm:t>
        <a:bodyPr/>
        <a:lstStyle/>
        <a:p>
          <a:r>
            <a:rPr lang="en-US" b="1" dirty="0" smtClean="0">
              <a:ea typeface="Arial Unicode MS" pitchFamily="34" charset="-128"/>
              <a:cs typeface="Arial Unicode MS" pitchFamily="34" charset="-128"/>
            </a:rPr>
            <a:t>Inventory of the stock to be maintained</a:t>
          </a:r>
          <a:endParaRPr lang="en-US" b="1" dirty="0">
            <a:ea typeface="Arial Unicode MS" pitchFamily="34" charset="-128"/>
            <a:cs typeface="Arial Unicode MS" pitchFamily="34" charset="-128"/>
          </a:endParaRPr>
        </a:p>
      </dgm:t>
    </dgm:pt>
    <dgm:pt modelId="{3E7C89E6-40A6-4A5A-92B4-4983F2FE97E8}" type="parTrans" cxnId="{4F323778-3D19-4EB4-B8B3-80C6143486A7}">
      <dgm:prSet/>
      <dgm:spPr/>
      <dgm:t>
        <a:bodyPr/>
        <a:lstStyle/>
        <a:p>
          <a:endParaRPr lang="en-US"/>
        </a:p>
      </dgm:t>
    </dgm:pt>
    <dgm:pt modelId="{30B608B6-8307-4D1B-A273-C640DFA99B3C}" type="sibTrans" cxnId="{4F323778-3D19-4EB4-B8B3-80C6143486A7}">
      <dgm:prSet/>
      <dgm:spPr/>
      <dgm:t>
        <a:bodyPr/>
        <a:lstStyle/>
        <a:p>
          <a:endParaRPr lang="en-US"/>
        </a:p>
      </dgm:t>
    </dgm:pt>
    <dgm:pt modelId="{C49D5BE9-478D-4540-9B21-0275092A4C68}">
      <dgm:prSet/>
      <dgm:spPr/>
      <dgm:t>
        <a:bodyPr/>
        <a:lstStyle/>
        <a:p>
          <a:r>
            <a:rPr lang="en-US" b="1" dirty="0" smtClean="0">
              <a:ea typeface="Arial Unicode MS" pitchFamily="34" charset="-128"/>
              <a:cs typeface="Arial Unicode MS" pitchFamily="34" charset="-128"/>
            </a:rPr>
            <a:t>Signed by the officer receiving the stock in clinic</a:t>
          </a:r>
          <a:endParaRPr lang="en-US" b="1" dirty="0">
            <a:ea typeface="Arial Unicode MS" pitchFamily="34" charset="-128"/>
            <a:cs typeface="Arial Unicode MS" pitchFamily="34" charset="-128"/>
          </a:endParaRPr>
        </a:p>
      </dgm:t>
    </dgm:pt>
    <dgm:pt modelId="{ECAD06FF-A354-4755-8852-023B59E48F59}" type="parTrans" cxnId="{AB5A110B-AE3B-4DB6-8775-228B0EC95CF7}">
      <dgm:prSet/>
      <dgm:spPr/>
      <dgm:t>
        <a:bodyPr/>
        <a:lstStyle/>
        <a:p>
          <a:endParaRPr lang="en-US"/>
        </a:p>
      </dgm:t>
    </dgm:pt>
    <dgm:pt modelId="{881123C7-8438-41DF-A7E0-1364531BD6E5}" type="sibTrans" cxnId="{AB5A110B-AE3B-4DB6-8775-228B0EC95CF7}">
      <dgm:prSet/>
      <dgm:spPr/>
      <dgm:t>
        <a:bodyPr/>
        <a:lstStyle/>
        <a:p>
          <a:endParaRPr lang="en-US"/>
        </a:p>
      </dgm:t>
    </dgm:pt>
    <dgm:pt modelId="{EF0CDFA3-6DAE-4689-84E5-59AD5EF9CCE7}">
      <dgm:prSet/>
      <dgm:spPr/>
      <dgm:t>
        <a:bodyPr/>
        <a:lstStyle/>
        <a:p>
          <a:r>
            <a:rPr lang="en-US" b="1" dirty="0" smtClean="0">
              <a:ea typeface="Arial Unicode MS" pitchFamily="34" charset="-128"/>
              <a:cs typeface="Arial Unicode MS" pitchFamily="34" charset="-128"/>
            </a:rPr>
            <a:t>Information on the daily stock transaction being made</a:t>
          </a:r>
          <a:endParaRPr lang="en-US" b="1" dirty="0">
            <a:ea typeface="Arial Unicode MS" pitchFamily="34" charset="-128"/>
            <a:cs typeface="Arial Unicode MS" pitchFamily="34" charset="-128"/>
          </a:endParaRPr>
        </a:p>
      </dgm:t>
    </dgm:pt>
    <dgm:pt modelId="{56E7DB9B-393B-40B2-9AB8-8C53EE647461}" type="parTrans" cxnId="{03C9E4DA-E58A-47DB-8A92-AD4E9D019761}">
      <dgm:prSet/>
      <dgm:spPr/>
      <dgm:t>
        <a:bodyPr/>
        <a:lstStyle/>
        <a:p>
          <a:endParaRPr lang="en-US"/>
        </a:p>
      </dgm:t>
    </dgm:pt>
    <dgm:pt modelId="{DCBBA4F9-3262-4932-9A24-8C906CEC0C1F}" type="sibTrans" cxnId="{03C9E4DA-E58A-47DB-8A92-AD4E9D019761}">
      <dgm:prSet/>
      <dgm:spPr/>
      <dgm:t>
        <a:bodyPr/>
        <a:lstStyle/>
        <a:p>
          <a:endParaRPr lang="en-US"/>
        </a:p>
      </dgm:t>
    </dgm:pt>
    <dgm:pt modelId="{8101E53C-61FB-4901-880D-9C26041B5D75}">
      <dgm:prSet/>
      <dgm:spPr/>
      <dgm:t>
        <a:bodyPr/>
        <a:lstStyle/>
        <a:p>
          <a:r>
            <a:rPr lang="en-US" b="1" dirty="0" smtClean="0">
              <a:ea typeface="Arial Unicode MS" pitchFamily="34" charset="-128"/>
              <a:cs typeface="Arial Unicode MS" pitchFamily="34" charset="-128"/>
            </a:rPr>
            <a:t>Total quantity of methadone dispensed in the clinic in the given day</a:t>
          </a:r>
          <a:endParaRPr lang="en-US" b="1" dirty="0">
            <a:ea typeface="Arial Unicode MS" pitchFamily="34" charset="-128"/>
            <a:cs typeface="Arial Unicode MS" pitchFamily="34" charset="-128"/>
          </a:endParaRPr>
        </a:p>
      </dgm:t>
    </dgm:pt>
    <dgm:pt modelId="{90593BD3-25C0-4DA5-9FF0-DC6DBD68B062}" type="parTrans" cxnId="{311B8598-4F64-47C2-B6F8-790198B0271E}">
      <dgm:prSet/>
      <dgm:spPr/>
      <dgm:t>
        <a:bodyPr/>
        <a:lstStyle/>
        <a:p>
          <a:endParaRPr lang="en-US"/>
        </a:p>
      </dgm:t>
    </dgm:pt>
    <dgm:pt modelId="{1D0A45C2-57BC-4E93-939B-5D320119314B}" type="sibTrans" cxnId="{311B8598-4F64-47C2-B6F8-790198B0271E}">
      <dgm:prSet/>
      <dgm:spPr/>
      <dgm:t>
        <a:bodyPr/>
        <a:lstStyle/>
        <a:p>
          <a:endParaRPr lang="en-US"/>
        </a:p>
      </dgm:t>
    </dgm:pt>
    <dgm:pt modelId="{C9DFBF2D-3D79-4FE0-B06E-7C94982E3F2A}" type="pres">
      <dgm:prSet presAssocID="{DE66F80A-4DFF-435A-A64F-9A656785F52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FBDBE4-2B8A-488C-9E23-4B9107BB2D7D}" type="pres">
      <dgm:prSet presAssocID="{3E483B8A-85B6-4A60-83F0-661306FC0B0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C287A4-1ECB-4F70-986B-722D2B3A4632}" type="pres">
      <dgm:prSet presAssocID="{D54A2435-0DEB-4A28-A0C3-EFB853EDDA5E}" presName="sibTrans" presStyleLbl="sibTrans2D1" presStyleIdx="0" presStyleCnt="3"/>
      <dgm:spPr/>
      <dgm:t>
        <a:bodyPr/>
        <a:lstStyle/>
        <a:p>
          <a:endParaRPr lang="en-US"/>
        </a:p>
      </dgm:t>
    </dgm:pt>
    <dgm:pt modelId="{87194AA1-6CE4-4686-824A-C99F4A7E0B7B}" type="pres">
      <dgm:prSet presAssocID="{D54A2435-0DEB-4A28-A0C3-EFB853EDDA5E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41677F7F-2D55-433A-B488-E415AE6D8EFC}" type="pres">
      <dgm:prSet presAssocID="{5F8B4007-E587-45DD-B6F3-BE1F77A75BF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A85E1B-00B5-4DDF-8FCC-FE6BD2910F5A}" type="pres">
      <dgm:prSet presAssocID="{23D22EBB-2AD5-4B13-A173-B5C9FF777287}" presName="sibTrans" presStyleLbl="sibTrans2D1" presStyleIdx="1" presStyleCnt="3"/>
      <dgm:spPr/>
      <dgm:t>
        <a:bodyPr/>
        <a:lstStyle/>
        <a:p>
          <a:endParaRPr lang="en-US"/>
        </a:p>
      </dgm:t>
    </dgm:pt>
    <dgm:pt modelId="{7182BD5D-60CC-41DE-AECB-C4CDD818883F}" type="pres">
      <dgm:prSet presAssocID="{23D22EBB-2AD5-4B13-A173-B5C9FF777287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CB7C706E-17BC-4720-A32F-7A705C5E129C}" type="pres">
      <dgm:prSet presAssocID="{1D4CBC19-E718-4DC6-9C52-19D79FEAE75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1F874-013B-4899-91C6-5A1C9A102BE7}" type="pres">
      <dgm:prSet presAssocID="{4C355C01-78EC-4277-9CA1-B2D1D9B1DB33}" presName="sibTrans" presStyleLbl="sibTrans2D1" presStyleIdx="2" presStyleCnt="3"/>
      <dgm:spPr/>
      <dgm:t>
        <a:bodyPr/>
        <a:lstStyle/>
        <a:p>
          <a:endParaRPr lang="en-US"/>
        </a:p>
      </dgm:t>
    </dgm:pt>
    <dgm:pt modelId="{BDD04472-44BE-446E-943F-6A21CEF7E50E}" type="pres">
      <dgm:prSet presAssocID="{4C355C01-78EC-4277-9CA1-B2D1D9B1DB33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2873B1A6-3DD1-4B2F-98B1-A65F5D1B1E83}" type="pres">
      <dgm:prSet presAssocID="{3BB9BD7D-83EA-4932-9231-CED8A25635A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5A110B-AE3B-4DB6-8775-228B0EC95CF7}" srcId="{5F8B4007-E587-45DD-B6F3-BE1F77A75BFB}" destId="{C49D5BE9-478D-4540-9B21-0275092A4C68}" srcOrd="1" destOrd="0" parTransId="{ECAD06FF-A354-4755-8852-023B59E48F59}" sibTransId="{881123C7-8438-41DF-A7E0-1364531BD6E5}"/>
    <dgm:cxn modelId="{6A788D33-C57B-4DE1-94D6-0B0EE9949EE2}" srcId="{3E483B8A-85B6-4A60-83F0-661306FC0B01}" destId="{1B291BB7-2540-4E3C-BEFC-83082D218C47}" srcOrd="0" destOrd="0" parTransId="{8AD6AEEC-EBCD-4D82-A117-9B7C23041657}" sibTransId="{B25B3720-C40D-46EC-AF02-7F2483036CB0}"/>
    <dgm:cxn modelId="{FF46D0C9-3569-4EAA-966F-4D5BE871F419}" type="presOf" srcId="{23D22EBB-2AD5-4B13-A173-B5C9FF777287}" destId="{7182BD5D-60CC-41DE-AECB-C4CDD818883F}" srcOrd="1" destOrd="0" presId="urn:microsoft.com/office/officeart/2005/8/layout/process5"/>
    <dgm:cxn modelId="{60A01300-D8D4-401A-AEC5-6D6377962742}" type="presOf" srcId="{3E483B8A-85B6-4A60-83F0-661306FC0B01}" destId="{27FBDBE4-2B8A-488C-9E23-4B9107BB2D7D}" srcOrd="0" destOrd="0" presId="urn:microsoft.com/office/officeart/2005/8/layout/process5"/>
    <dgm:cxn modelId="{0BFB57D3-8785-497B-BAC7-6C3269A9D0A5}" type="presOf" srcId="{4C355C01-78EC-4277-9CA1-B2D1D9B1DB33}" destId="{8031F874-013B-4899-91C6-5A1C9A102BE7}" srcOrd="0" destOrd="0" presId="urn:microsoft.com/office/officeart/2005/8/layout/process5"/>
    <dgm:cxn modelId="{B3F7D944-7CAE-472F-AA23-DECE4C0DCDCE}" srcId="{DE66F80A-4DFF-435A-A64F-9A656785F524}" destId="{3BB9BD7D-83EA-4932-9231-CED8A25635AC}" srcOrd="3" destOrd="0" parTransId="{656664A6-88AA-4E8C-8056-B0F1B84719AC}" sibTransId="{A09FE7F0-A2C9-44FB-AF6B-E45BFE312EF4}"/>
    <dgm:cxn modelId="{4F323778-3D19-4EB4-B8B3-80C6143486A7}" srcId="{5F8B4007-E587-45DD-B6F3-BE1F77A75BFB}" destId="{1F9840C1-1F1F-4788-96C7-6CF65A6412F2}" srcOrd="0" destOrd="0" parTransId="{3E7C89E6-40A6-4A5A-92B4-4983F2FE97E8}" sibTransId="{30B608B6-8307-4D1B-A273-C640DFA99B3C}"/>
    <dgm:cxn modelId="{9EB5AB9F-6554-4B9C-884D-DCB070A10F86}" srcId="{3E483B8A-85B6-4A60-83F0-661306FC0B01}" destId="{42F8A146-6FC1-4B3D-B3DF-12720CC339A4}" srcOrd="1" destOrd="0" parTransId="{D005E035-B69F-4617-AF1B-F349F9B1339D}" sibTransId="{1B1FE984-BE0D-42E6-AEA6-08DCF7D4D9BF}"/>
    <dgm:cxn modelId="{5D2EAE8F-6E4A-4BD2-8088-EDEA17CF5223}" type="presOf" srcId="{8101E53C-61FB-4901-880D-9C26041B5D75}" destId="{2873B1A6-3DD1-4B2F-98B1-A65F5D1B1E83}" srcOrd="0" destOrd="1" presId="urn:microsoft.com/office/officeart/2005/8/layout/process5"/>
    <dgm:cxn modelId="{7E8DAF74-53AE-414F-8839-07E46C95EA54}" type="presOf" srcId="{4C355C01-78EC-4277-9CA1-B2D1D9B1DB33}" destId="{BDD04472-44BE-446E-943F-6A21CEF7E50E}" srcOrd="1" destOrd="0" presId="urn:microsoft.com/office/officeart/2005/8/layout/process5"/>
    <dgm:cxn modelId="{9DFD9C88-507D-445E-8833-A268C3676F48}" type="presOf" srcId="{3BB9BD7D-83EA-4932-9231-CED8A25635AC}" destId="{2873B1A6-3DD1-4B2F-98B1-A65F5D1B1E83}" srcOrd="0" destOrd="0" presId="urn:microsoft.com/office/officeart/2005/8/layout/process5"/>
    <dgm:cxn modelId="{2622C7C1-0D6A-4EF4-A6A4-040B8E7B9E19}" type="presOf" srcId="{EF0CDFA3-6DAE-4689-84E5-59AD5EF9CCE7}" destId="{CB7C706E-17BC-4720-A32F-7A705C5E129C}" srcOrd="0" destOrd="1" presId="urn:microsoft.com/office/officeart/2005/8/layout/process5"/>
    <dgm:cxn modelId="{738EEC9D-80E4-4DF6-BEFF-88B400409A83}" type="presOf" srcId="{42F8A146-6FC1-4B3D-B3DF-12720CC339A4}" destId="{27FBDBE4-2B8A-488C-9E23-4B9107BB2D7D}" srcOrd="0" destOrd="2" presId="urn:microsoft.com/office/officeart/2005/8/layout/process5"/>
    <dgm:cxn modelId="{098249EC-1ABC-40D0-B61A-6011FBE3A471}" srcId="{DE66F80A-4DFF-435A-A64F-9A656785F524}" destId="{5F8B4007-E587-45DD-B6F3-BE1F77A75BFB}" srcOrd="1" destOrd="0" parTransId="{724C01EB-7A48-4A7F-8263-F3E2AE09F9A7}" sibTransId="{23D22EBB-2AD5-4B13-A173-B5C9FF777287}"/>
    <dgm:cxn modelId="{D7970AA9-CB41-48F5-95BF-2904FC1D2320}" type="presOf" srcId="{5F8B4007-E587-45DD-B6F3-BE1F77A75BFB}" destId="{41677F7F-2D55-433A-B488-E415AE6D8EFC}" srcOrd="0" destOrd="0" presId="urn:microsoft.com/office/officeart/2005/8/layout/process5"/>
    <dgm:cxn modelId="{48082EBC-1998-4A24-8E2C-FE7129EFBB87}" srcId="{DE66F80A-4DFF-435A-A64F-9A656785F524}" destId="{3E483B8A-85B6-4A60-83F0-661306FC0B01}" srcOrd="0" destOrd="0" parTransId="{BD5D721C-BCE6-4A14-8702-069299742316}" sibTransId="{D54A2435-0DEB-4A28-A0C3-EFB853EDDA5E}"/>
    <dgm:cxn modelId="{03C9E4DA-E58A-47DB-8A92-AD4E9D019761}" srcId="{1D4CBC19-E718-4DC6-9C52-19D79FEAE755}" destId="{EF0CDFA3-6DAE-4689-84E5-59AD5EF9CCE7}" srcOrd="0" destOrd="0" parTransId="{56E7DB9B-393B-40B2-9AB8-8C53EE647461}" sibTransId="{DCBBA4F9-3262-4932-9A24-8C906CEC0C1F}"/>
    <dgm:cxn modelId="{4D353368-8DAE-4D36-8CA4-97A87CEDC157}" type="presOf" srcId="{1B291BB7-2540-4E3C-BEFC-83082D218C47}" destId="{27FBDBE4-2B8A-488C-9E23-4B9107BB2D7D}" srcOrd="0" destOrd="1" presId="urn:microsoft.com/office/officeart/2005/8/layout/process5"/>
    <dgm:cxn modelId="{00BA34A3-F691-4408-A946-F25C21B17F24}" type="presOf" srcId="{D54A2435-0DEB-4A28-A0C3-EFB853EDDA5E}" destId="{87194AA1-6CE4-4686-824A-C99F4A7E0B7B}" srcOrd="1" destOrd="0" presId="urn:microsoft.com/office/officeart/2005/8/layout/process5"/>
    <dgm:cxn modelId="{A66B867A-EB61-4136-8E91-74612B54A9F7}" type="presOf" srcId="{C49D5BE9-478D-4540-9B21-0275092A4C68}" destId="{41677F7F-2D55-433A-B488-E415AE6D8EFC}" srcOrd="0" destOrd="2" presId="urn:microsoft.com/office/officeart/2005/8/layout/process5"/>
    <dgm:cxn modelId="{6B13DF5F-308A-4C7D-9770-7579B1512CFB}" type="presOf" srcId="{1D4CBC19-E718-4DC6-9C52-19D79FEAE755}" destId="{CB7C706E-17BC-4720-A32F-7A705C5E129C}" srcOrd="0" destOrd="0" presId="urn:microsoft.com/office/officeart/2005/8/layout/process5"/>
    <dgm:cxn modelId="{79BF7C35-6C28-4A7F-A6BC-CADD2842F5F8}" srcId="{DE66F80A-4DFF-435A-A64F-9A656785F524}" destId="{1D4CBC19-E718-4DC6-9C52-19D79FEAE755}" srcOrd="2" destOrd="0" parTransId="{F12AD4A3-9B10-4644-9504-C7BFF6BE3A79}" sibTransId="{4C355C01-78EC-4277-9CA1-B2D1D9B1DB33}"/>
    <dgm:cxn modelId="{311B8598-4F64-47C2-B6F8-790198B0271E}" srcId="{3BB9BD7D-83EA-4932-9231-CED8A25635AC}" destId="{8101E53C-61FB-4901-880D-9C26041B5D75}" srcOrd="0" destOrd="0" parTransId="{90593BD3-25C0-4DA5-9FF0-DC6DBD68B062}" sibTransId="{1D0A45C2-57BC-4E93-939B-5D320119314B}"/>
    <dgm:cxn modelId="{5A17DB9E-7588-452F-B0EA-E74134595C0B}" type="presOf" srcId="{DE66F80A-4DFF-435A-A64F-9A656785F524}" destId="{C9DFBF2D-3D79-4FE0-B06E-7C94982E3F2A}" srcOrd="0" destOrd="0" presId="urn:microsoft.com/office/officeart/2005/8/layout/process5"/>
    <dgm:cxn modelId="{FBFA1FF9-C0CC-41A7-B119-FA3F18E56516}" type="presOf" srcId="{1F9840C1-1F1F-4788-96C7-6CF65A6412F2}" destId="{41677F7F-2D55-433A-B488-E415AE6D8EFC}" srcOrd="0" destOrd="1" presId="urn:microsoft.com/office/officeart/2005/8/layout/process5"/>
    <dgm:cxn modelId="{C7ABE8FD-DF5B-40A9-BD2D-805A44D67BF5}" type="presOf" srcId="{23D22EBB-2AD5-4B13-A173-B5C9FF777287}" destId="{1CA85E1B-00B5-4DDF-8FCC-FE6BD2910F5A}" srcOrd="0" destOrd="0" presId="urn:microsoft.com/office/officeart/2005/8/layout/process5"/>
    <dgm:cxn modelId="{39554DE2-CC3B-4BF9-BA0E-C25F1DF846DD}" type="presOf" srcId="{D54A2435-0DEB-4A28-A0C3-EFB853EDDA5E}" destId="{0FC287A4-1ECB-4F70-986B-722D2B3A4632}" srcOrd="0" destOrd="0" presId="urn:microsoft.com/office/officeart/2005/8/layout/process5"/>
    <dgm:cxn modelId="{220F6A1E-4729-42D3-993C-45E3936A72D9}" type="presParOf" srcId="{C9DFBF2D-3D79-4FE0-B06E-7C94982E3F2A}" destId="{27FBDBE4-2B8A-488C-9E23-4B9107BB2D7D}" srcOrd="0" destOrd="0" presId="urn:microsoft.com/office/officeart/2005/8/layout/process5"/>
    <dgm:cxn modelId="{D8D751CD-465E-46BB-B74E-450ECDAEF8F5}" type="presParOf" srcId="{C9DFBF2D-3D79-4FE0-B06E-7C94982E3F2A}" destId="{0FC287A4-1ECB-4F70-986B-722D2B3A4632}" srcOrd="1" destOrd="0" presId="urn:microsoft.com/office/officeart/2005/8/layout/process5"/>
    <dgm:cxn modelId="{7A374250-9904-4BC0-8F2A-3FD405B39D63}" type="presParOf" srcId="{0FC287A4-1ECB-4F70-986B-722D2B3A4632}" destId="{87194AA1-6CE4-4686-824A-C99F4A7E0B7B}" srcOrd="0" destOrd="0" presId="urn:microsoft.com/office/officeart/2005/8/layout/process5"/>
    <dgm:cxn modelId="{1AF2505E-2788-4C09-AE4F-0D9A9A1897F2}" type="presParOf" srcId="{C9DFBF2D-3D79-4FE0-B06E-7C94982E3F2A}" destId="{41677F7F-2D55-433A-B488-E415AE6D8EFC}" srcOrd="2" destOrd="0" presId="urn:microsoft.com/office/officeart/2005/8/layout/process5"/>
    <dgm:cxn modelId="{5B24C804-BD96-4BD0-9DD7-E9AF6725AEC3}" type="presParOf" srcId="{C9DFBF2D-3D79-4FE0-B06E-7C94982E3F2A}" destId="{1CA85E1B-00B5-4DDF-8FCC-FE6BD2910F5A}" srcOrd="3" destOrd="0" presId="urn:microsoft.com/office/officeart/2005/8/layout/process5"/>
    <dgm:cxn modelId="{B2A6940C-AB24-47CC-A0D9-87497552CC90}" type="presParOf" srcId="{1CA85E1B-00B5-4DDF-8FCC-FE6BD2910F5A}" destId="{7182BD5D-60CC-41DE-AECB-C4CDD818883F}" srcOrd="0" destOrd="0" presId="urn:microsoft.com/office/officeart/2005/8/layout/process5"/>
    <dgm:cxn modelId="{F5EF4257-9007-4A89-80CB-B431F89F2F61}" type="presParOf" srcId="{C9DFBF2D-3D79-4FE0-B06E-7C94982E3F2A}" destId="{CB7C706E-17BC-4720-A32F-7A705C5E129C}" srcOrd="4" destOrd="0" presId="urn:microsoft.com/office/officeart/2005/8/layout/process5"/>
    <dgm:cxn modelId="{F0ABB61A-8372-4E23-A6C6-BF96E0F93B99}" type="presParOf" srcId="{C9DFBF2D-3D79-4FE0-B06E-7C94982E3F2A}" destId="{8031F874-013B-4899-91C6-5A1C9A102BE7}" srcOrd="5" destOrd="0" presId="urn:microsoft.com/office/officeart/2005/8/layout/process5"/>
    <dgm:cxn modelId="{C883BE78-1126-4CD4-ACB5-4CBBA824437A}" type="presParOf" srcId="{8031F874-013B-4899-91C6-5A1C9A102BE7}" destId="{BDD04472-44BE-446E-943F-6A21CEF7E50E}" srcOrd="0" destOrd="0" presId="urn:microsoft.com/office/officeart/2005/8/layout/process5"/>
    <dgm:cxn modelId="{CBA8C79F-5B4D-477D-B4A5-2CAEAB85AD10}" type="presParOf" srcId="{C9DFBF2D-3D79-4FE0-B06E-7C94982E3F2A}" destId="{2873B1A6-3DD1-4B2F-98B1-A65F5D1B1E83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53A65F-50D1-4CD4-BC31-7AC81083F730}">
      <dsp:nvSpPr>
        <dsp:cNvPr id="0" name=""/>
        <dsp:cNvSpPr/>
      </dsp:nvSpPr>
      <dsp:spPr>
        <a:xfrm>
          <a:off x="0" y="446399"/>
          <a:ext cx="7696200" cy="219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11" tIns="499872" rIns="597311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Bangladesh </a:t>
          </a:r>
          <a:r>
            <a:rPr lang="en-US" sz="2400" kern="1200" dirty="0" smtClean="0"/>
            <a:t>– Methadone </a:t>
          </a:r>
          <a:endParaRPr lang="en-GB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India </a:t>
          </a:r>
          <a:r>
            <a:rPr lang="en-US" sz="2400" kern="1200" dirty="0" smtClean="0"/>
            <a:t>– Methadone, Buprenorphine</a:t>
          </a:r>
          <a:endParaRPr lang="en-GB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Maldives </a:t>
          </a:r>
          <a:r>
            <a:rPr lang="en-US" sz="2400" kern="1200" dirty="0" smtClean="0"/>
            <a:t>– Methadone </a:t>
          </a:r>
          <a:endParaRPr lang="en-GB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Nepal </a:t>
          </a:r>
          <a:r>
            <a:rPr lang="en-US" sz="2400" kern="1200" dirty="0" smtClean="0"/>
            <a:t>– Methadone, Buprenorphine</a:t>
          </a:r>
          <a:endParaRPr lang="en-GB" sz="2400" kern="1200" dirty="0"/>
        </a:p>
      </dsp:txBody>
      <dsp:txXfrm>
        <a:off x="0" y="446399"/>
        <a:ext cx="7696200" cy="2192400"/>
      </dsp:txXfrm>
    </dsp:sp>
    <dsp:sp modelId="{514A3896-F6B3-49C6-BE0A-DDC93AEC56A9}">
      <dsp:nvSpPr>
        <dsp:cNvPr id="0" name=""/>
        <dsp:cNvSpPr/>
      </dsp:nvSpPr>
      <dsp:spPr>
        <a:xfrm>
          <a:off x="384810" y="92159"/>
          <a:ext cx="5387340" cy="7084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629" tIns="0" rIns="20362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COUNTRIES WITH OST</a:t>
          </a:r>
          <a:endParaRPr lang="en-GB" sz="2400" b="1" kern="1200" dirty="0"/>
        </a:p>
      </dsp:txBody>
      <dsp:txXfrm>
        <a:off x="419395" y="126744"/>
        <a:ext cx="5318170" cy="639310"/>
      </dsp:txXfrm>
    </dsp:sp>
    <dsp:sp modelId="{17721004-DB16-472D-ADA4-987CEA08734C}">
      <dsp:nvSpPr>
        <dsp:cNvPr id="0" name=""/>
        <dsp:cNvSpPr/>
      </dsp:nvSpPr>
      <dsp:spPr>
        <a:xfrm>
          <a:off x="0" y="3214800"/>
          <a:ext cx="7696200" cy="1814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7311" tIns="499872" rIns="597311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Bhutan</a:t>
          </a:r>
          <a:endParaRPr lang="en-GB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Pakistan</a:t>
          </a:r>
          <a:endParaRPr lang="en-GB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Sri Lanka</a:t>
          </a:r>
          <a:endParaRPr lang="en-GB" sz="2400" b="1" kern="1200" dirty="0"/>
        </a:p>
      </dsp:txBody>
      <dsp:txXfrm>
        <a:off x="0" y="3214800"/>
        <a:ext cx="7696200" cy="1814400"/>
      </dsp:txXfrm>
    </dsp:sp>
    <dsp:sp modelId="{9507B29B-FB7E-4078-8DF0-8B3E0427C15C}">
      <dsp:nvSpPr>
        <dsp:cNvPr id="0" name=""/>
        <dsp:cNvSpPr/>
      </dsp:nvSpPr>
      <dsp:spPr>
        <a:xfrm>
          <a:off x="384810" y="2768399"/>
          <a:ext cx="5387340" cy="7084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629" tIns="0" rIns="20362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COUNTRIES WITHOUT OST</a:t>
          </a:r>
          <a:endParaRPr lang="en-GB" sz="2400" b="1" kern="1200" dirty="0"/>
        </a:p>
      </dsp:txBody>
      <dsp:txXfrm>
        <a:off x="419395" y="2802984"/>
        <a:ext cx="5318170" cy="639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453CD5-4CE0-436F-A5E4-9CFAB8B7AACD}">
      <dsp:nvSpPr>
        <dsp:cNvPr id="0" name=""/>
        <dsp:cNvSpPr/>
      </dsp:nvSpPr>
      <dsp:spPr>
        <a:xfrm>
          <a:off x="3028960" y="-82556"/>
          <a:ext cx="1968834" cy="172242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Procurement </a:t>
          </a:r>
          <a:endParaRPr lang="en-US" sz="1800" kern="1200" dirty="0"/>
        </a:p>
      </dsp:txBody>
      <dsp:txXfrm>
        <a:off x="3317289" y="169688"/>
        <a:ext cx="1392176" cy="1217940"/>
      </dsp:txXfrm>
    </dsp:sp>
    <dsp:sp modelId="{BB2B7236-F18C-4A4F-B220-E33733ABED5A}">
      <dsp:nvSpPr>
        <dsp:cNvPr id="0" name=""/>
        <dsp:cNvSpPr/>
      </dsp:nvSpPr>
      <dsp:spPr>
        <a:xfrm rot="2700000">
          <a:off x="4715538" y="1392803"/>
          <a:ext cx="367049" cy="54308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4731664" y="1462487"/>
        <a:ext cx="256934" cy="325849"/>
      </dsp:txXfrm>
    </dsp:sp>
    <dsp:sp modelId="{25A65EA8-EFF7-4CBC-A943-6F1346E0069F}">
      <dsp:nvSpPr>
        <dsp:cNvPr id="0" name=""/>
        <dsp:cNvSpPr/>
      </dsp:nvSpPr>
      <dsp:spPr>
        <a:xfrm>
          <a:off x="4915609" y="1680890"/>
          <a:ext cx="1609129" cy="160912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Supply </a:t>
          </a:r>
          <a:endParaRPr lang="en-US" sz="2000" kern="1200" dirty="0"/>
        </a:p>
      </dsp:txBody>
      <dsp:txXfrm>
        <a:off x="5151260" y="1916541"/>
        <a:ext cx="1137827" cy="1137827"/>
      </dsp:txXfrm>
    </dsp:sp>
    <dsp:sp modelId="{DC7994C1-4B1A-4298-BEE5-BB9078F4E3A5}">
      <dsp:nvSpPr>
        <dsp:cNvPr id="0" name=""/>
        <dsp:cNvSpPr/>
      </dsp:nvSpPr>
      <dsp:spPr>
        <a:xfrm rot="8100000">
          <a:off x="4728451" y="3021337"/>
          <a:ext cx="368600" cy="54308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4822837" y="3090857"/>
        <a:ext cx="258020" cy="325849"/>
      </dsp:txXfrm>
    </dsp:sp>
    <dsp:sp modelId="{38146E14-2632-42CD-A87B-01D8675010EF}">
      <dsp:nvSpPr>
        <dsp:cNvPr id="0" name=""/>
        <dsp:cNvSpPr/>
      </dsp:nvSpPr>
      <dsp:spPr>
        <a:xfrm>
          <a:off x="3100655" y="3277494"/>
          <a:ext cx="1825444" cy="182951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Stock management</a:t>
          </a:r>
          <a:endParaRPr lang="en-US" sz="1800" kern="1200" dirty="0"/>
        </a:p>
      </dsp:txBody>
      <dsp:txXfrm>
        <a:off x="3367985" y="3545420"/>
        <a:ext cx="1290784" cy="1293664"/>
      </dsp:txXfrm>
    </dsp:sp>
    <dsp:sp modelId="{1C6F563C-E2FD-4B6F-B312-F431CB0EDCE6}">
      <dsp:nvSpPr>
        <dsp:cNvPr id="0" name=""/>
        <dsp:cNvSpPr/>
      </dsp:nvSpPr>
      <dsp:spPr>
        <a:xfrm rot="13500000">
          <a:off x="3048781" y="3094940"/>
          <a:ext cx="277651" cy="54308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3119878" y="3233005"/>
        <a:ext cx="194356" cy="325849"/>
      </dsp:txXfrm>
    </dsp:sp>
    <dsp:sp modelId="{5D19353A-CF11-4D02-BFA8-2E10A532C5DC}">
      <dsp:nvSpPr>
        <dsp:cNvPr id="0" name=""/>
        <dsp:cNvSpPr/>
      </dsp:nvSpPr>
      <dsp:spPr>
        <a:xfrm>
          <a:off x="1247660" y="1575250"/>
          <a:ext cx="2117839" cy="182040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Replenishment of stocks</a:t>
          </a:r>
          <a:endParaRPr lang="en-US" sz="1800" kern="1200" dirty="0"/>
        </a:p>
      </dsp:txBody>
      <dsp:txXfrm>
        <a:off x="1557810" y="1841843"/>
        <a:ext cx="1497539" cy="1287222"/>
      </dsp:txXfrm>
    </dsp:sp>
    <dsp:sp modelId="{D1CF09D3-8145-48CA-994A-EFD87F3FB23A}">
      <dsp:nvSpPr>
        <dsp:cNvPr id="0" name=""/>
        <dsp:cNvSpPr/>
      </dsp:nvSpPr>
      <dsp:spPr>
        <a:xfrm rot="18900000">
          <a:off x="3037440" y="1345004"/>
          <a:ext cx="276101" cy="54308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3049570" y="1482905"/>
        <a:ext cx="193271" cy="3258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3F0BAE-9759-4B0B-8586-D5752B51B0A8}">
      <dsp:nvSpPr>
        <dsp:cNvPr id="0" name=""/>
        <dsp:cNvSpPr/>
      </dsp:nvSpPr>
      <dsp:spPr>
        <a:xfrm>
          <a:off x="45884" y="2735"/>
          <a:ext cx="3184831" cy="5922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Vendor </a:t>
          </a:r>
          <a:endParaRPr lang="en-US" sz="3200" b="1" kern="1200" dirty="0"/>
        </a:p>
      </dsp:txBody>
      <dsp:txXfrm>
        <a:off x="63231" y="20082"/>
        <a:ext cx="3150137" cy="557563"/>
      </dsp:txXfrm>
    </dsp:sp>
    <dsp:sp modelId="{FE264B3E-1B3F-45F1-B864-80C123108AA9}">
      <dsp:nvSpPr>
        <dsp:cNvPr id="0" name=""/>
        <dsp:cNvSpPr/>
      </dsp:nvSpPr>
      <dsp:spPr>
        <a:xfrm rot="5400000">
          <a:off x="1256677" y="645875"/>
          <a:ext cx="763244" cy="91589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800" b="1" kern="1200"/>
        </a:p>
      </dsp:txBody>
      <dsp:txXfrm rot="-5400000">
        <a:off x="1363532" y="722200"/>
        <a:ext cx="549535" cy="534271"/>
      </dsp:txXfrm>
    </dsp:sp>
    <dsp:sp modelId="{50320445-E29A-4E55-9AD0-145D0C861C55}">
      <dsp:nvSpPr>
        <dsp:cNvPr id="0" name=""/>
        <dsp:cNvSpPr/>
      </dsp:nvSpPr>
      <dsp:spPr>
        <a:xfrm>
          <a:off x="45884" y="1612652"/>
          <a:ext cx="3184831" cy="6779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Clinic </a:t>
          </a:r>
          <a:endParaRPr lang="en-US" sz="3200" b="1" kern="1200" dirty="0"/>
        </a:p>
      </dsp:txBody>
      <dsp:txXfrm>
        <a:off x="65741" y="1632509"/>
        <a:ext cx="3145117" cy="638250"/>
      </dsp:txXfrm>
    </dsp:sp>
    <dsp:sp modelId="{E922D96D-13DB-45CB-84A4-10DEF90CC80E}">
      <dsp:nvSpPr>
        <dsp:cNvPr id="0" name=""/>
        <dsp:cNvSpPr/>
      </dsp:nvSpPr>
      <dsp:spPr>
        <a:xfrm rot="5400000">
          <a:off x="1256677" y="2341499"/>
          <a:ext cx="763244" cy="91589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800" b="1" kern="1200"/>
        </a:p>
      </dsp:txBody>
      <dsp:txXfrm rot="-5400000">
        <a:off x="1363532" y="2417824"/>
        <a:ext cx="549535" cy="534271"/>
      </dsp:txXfrm>
    </dsp:sp>
    <dsp:sp modelId="{88B9FA12-4B95-4076-AE96-750C15731E95}">
      <dsp:nvSpPr>
        <dsp:cNvPr id="0" name=""/>
        <dsp:cNvSpPr/>
      </dsp:nvSpPr>
      <dsp:spPr>
        <a:xfrm>
          <a:off x="-27110" y="3308276"/>
          <a:ext cx="3330821" cy="80378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Patient </a:t>
          </a:r>
          <a:endParaRPr lang="en-US" sz="3200" b="1" kern="1200" dirty="0"/>
        </a:p>
      </dsp:txBody>
      <dsp:txXfrm>
        <a:off x="-3568" y="3331818"/>
        <a:ext cx="3283737" cy="7567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3F0BAE-9759-4B0B-8586-D5752B51B0A8}">
      <dsp:nvSpPr>
        <dsp:cNvPr id="0" name=""/>
        <dsp:cNvSpPr/>
      </dsp:nvSpPr>
      <dsp:spPr>
        <a:xfrm>
          <a:off x="185066" y="0"/>
          <a:ext cx="3287467" cy="7559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Vendor </a:t>
          </a:r>
          <a:endParaRPr lang="en-US" sz="2800" b="1" kern="1200" dirty="0"/>
        </a:p>
      </dsp:txBody>
      <dsp:txXfrm>
        <a:off x="207208" y="22142"/>
        <a:ext cx="3243183" cy="711701"/>
      </dsp:txXfrm>
    </dsp:sp>
    <dsp:sp modelId="{FE264B3E-1B3F-45F1-B864-80C123108AA9}">
      <dsp:nvSpPr>
        <dsp:cNvPr id="0" name=""/>
        <dsp:cNvSpPr/>
      </dsp:nvSpPr>
      <dsp:spPr>
        <a:xfrm rot="5400000">
          <a:off x="1617925" y="784245"/>
          <a:ext cx="421748" cy="50581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b="1" kern="1200"/>
        </a:p>
      </dsp:txBody>
      <dsp:txXfrm rot="-5400000">
        <a:off x="1677056" y="826276"/>
        <a:ext cx="303486" cy="295224"/>
      </dsp:txXfrm>
    </dsp:sp>
    <dsp:sp modelId="{32686ACE-9D57-4C6A-8015-351550027738}">
      <dsp:nvSpPr>
        <dsp:cNvPr id="0" name=""/>
        <dsp:cNvSpPr/>
      </dsp:nvSpPr>
      <dsp:spPr>
        <a:xfrm>
          <a:off x="185066" y="1318316"/>
          <a:ext cx="3287467" cy="7275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Central stock</a:t>
          </a:r>
          <a:endParaRPr lang="en-US" sz="2800" b="1" kern="1200" dirty="0"/>
        </a:p>
      </dsp:txBody>
      <dsp:txXfrm>
        <a:off x="206374" y="1339624"/>
        <a:ext cx="3244851" cy="684886"/>
      </dsp:txXfrm>
    </dsp:sp>
    <dsp:sp modelId="{157EDDCD-581C-4227-BE84-7B9FEFD9A1A5}">
      <dsp:nvSpPr>
        <dsp:cNvPr id="0" name=""/>
        <dsp:cNvSpPr/>
      </dsp:nvSpPr>
      <dsp:spPr>
        <a:xfrm rot="5400000">
          <a:off x="1618045" y="2073919"/>
          <a:ext cx="421509" cy="50581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b="1" kern="1200"/>
        </a:p>
      </dsp:txBody>
      <dsp:txXfrm rot="-5400000">
        <a:off x="1677057" y="2116070"/>
        <a:ext cx="303486" cy="295056"/>
      </dsp:txXfrm>
    </dsp:sp>
    <dsp:sp modelId="{50320445-E29A-4E55-9AD0-145D0C861C55}">
      <dsp:nvSpPr>
        <dsp:cNvPr id="0" name=""/>
        <dsp:cNvSpPr/>
      </dsp:nvSpPr>
      <dsp:spPr>
        <a:xfrm>
          <a:off x="88375" y="2607830"/>
          <a:ext cx="3480849" cy="7142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Clinic </a:t>
          </a:r>
          <a:endParaRPr lang="en-US" sz="2800" b="1" kern="1200" dirty="0"/>
        </a:p>
      </dsp:txBody>
      <dsp:txXfrm>
        <a:off x="109295" y="2628750"/>
        <a:ext cx="3439009" cy="672432"/>
      </dsp:txXfrm>
    </dsp:sp>
    <dsp:sp modelId="{E922D96D-13DB-45CB-84A4-10DEF90CC80E}">
      <dsp:nvSpPr>
        <dsp:cNvPr id="0" name=""/>
        <dsp:cNvSpPr/>
      </dsp:nvSpPr>
      <dsp:spPr>
        <a:xfrm rot="5400000">
          <a:off x="1618045" y="3350203"/>
          <a:ext cx="421509" cy="50581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b="1" kern="1200"/>
        </a:p>
      </dsp:txBody>
      <dsp:txXfrm rot="-5400000">
        <a:off x="1677057" y="3392354"/>
        <a:ext cx="303486" cy="295056"/>
      </dsp:txXfrm>
    </dsp:sp>
    <dsp:sp modelId="{88B9FA12-4B95-4076-AE96-750C15731E95}">
      <dsp:nvSpPr>
        <dsp:cNvPr id="0" name=""/>
        <dsp:cNvSpPr/>
      </dsp:nvSpPr>
      <dsp:spPr>
        <a:xfrm>
          <a:off x="185066" y="3884115"/>
          <a:ext cx="3287467" cy="6875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Patient </a:t>
          </a:r>
          <a:endParaRPr lang="en-US" sz="2800" b="1" kern="1200" dirty="0"/>
        </a:p>
      </dsp:txBody>
      <dsp:txXfrm>
        <a:off x="205204" y="3904253"/>
        <a:ext cx="3247191" cy="6472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FBDBE4-2B8A-488C-9E23-4B9107BB2D7D}">
      <dsp:nvSpPr>
        <dsp:cNvPr id="0" name=""/>
        <dsp:cNvSpPr/>
      </dsp:nvSpPr>
      <dsp:spPr>
        <a:xfrm>
          <a:off x="459090" y="1260"/>
          <a:ext cx="3078174" cy="18469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u="sng" kern="1200" smtClean="0">
              <a:ea typeface="Arial Unicode MS" pitchFamily="34" charset="-128"/>
              <a:cs typeface="Arial Unicode MS" pitchFamily="34" charset="-128"/>
            </a:rPr>
            <a:t>Central stock register</a:t>
          </a: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ea typeface="Arial Unicode MS" pitchFamily="34" charset="-128"/>
              <a:cs typeface="Arial Unicode MS" pitchFamily="34" charset="-128"/>
            </a:rPr>
            <a:t>Inventory of the stock to be maintained</a:t>
          </a:r>
          <a:endParaRPr lang="en-US" sz="1800" b="1" kern="1200" dirty="0">
            <a:ea typeface="Arial Unicode MS" pitchFamily="34" charset="-128"/>
            <a:cs typeface="Arial Unicode MS" pitchFamily="34" charset="-128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ea typeface="Arial Unicode MS" pitchFamily="34" charset="-128"/>
              <a:cs typeface="Arial Unicode MS" pitchFamily="34" charset="-128"/>
            </a:rPr>
            <a:t>Signed by the officer supplying the stock to clinic</a:t>
          </a:r>
          <a:endParaRPr lang="en-US" sz="1800" b="1" kern="1200" dirty="0">
            <a:ea typeface="Arial Unicode MS" pitchFamily="34" charset="-128"/>
            <a:cs typeface="Arial Unicode MS" pitchFamily="34" charset="-128"/>
          </a:endParaRPr>
        </a:p>
      </dsp:txBody>
      <dsp:txXfrm>
        <a:off x="513184" y="55354"/>
        <a:ext cx="2969986" cy="1738716"/>
      </dsp:txXfrm>
    </dsp:sp>
    <dsp:sp modelId="{0FC287A4-1ECB-4F70-986B-722D2B3A4632}">
      <dsp:nvSpPr>
        <dsp:cNvPr id="0" name=""/>
        <dsp:cNvSpPr/>
      </dsp:nvSpPr>
      <dsp:spPr>
        <a:xfrm>
          <a:off x="3808144" y="543018"/>
          <a:ext cx="652573" cy="763387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3808144" y="695695"/>
        <a:ext cx="456801" cy="458033"/>
      </dsp:txXfrm>
    </dsp:sp>
    <dsp:sp modelId="{41677F7F-2D55-433A-B488-E415AE6D8EFC}">
      <dsp:nvSpPr>
        <dsp:cNvPr id="0" name=""/>
        <dsp:cNvSpPr/>
      </dsp:nvSpPr>
      <dsp:spPr>
        <a:xfrm>
          <a:off x="4768534" y="1260"/>
          <a:ext cx="3078174" cy="18469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u="sng" kern="1200" smtClean="0">
              <a:ea typeface="Arial Unicode MS" pitchFamily="34" charset="-128"/>
              <a:cs typeface="Arial Unicode MS" pitchFamily="34" charset="-128"/>
            </a:rPr>
            <a:t>Clinic stock register</a:t>
          </a: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ea typeface="Arial Unicode MS" pitchFamily="34" charset="-128"/>
              <a:cs typeface="Arial Unicode MS" pitchFamily="34" charset="-128"/>
            </a:rPr>
            <a:t>Inventory of the stock to be maintained</a:t>
          </a:r>
          <a:endParaRPr lang="en-US" sz="1800" b="1" kern="1200" dirty="0">
            <a:ea typeface="Arial Unicode MS" pitchFamily="34" charset="-128"/>
            <a:cs typeface="Arial Unicode MS" pitchFamily="34" charset="-128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ea typeface="Arial Unicode MS" pitchFamily="34" charset="-128"/>
              <a:cs typeface="Arial Unicode MS" pitchFamily="34" charset="-128"/>
            </a:rPr>
            <a:t>Signed by the officer receiving the stock in clinic</a:t>
          </a:r>
          <a:endParaRPr lang="en-US" sz="1800" b="1" kern="1200" dirty="0">
            <a:ea typeface="Arial Unicode MS" pitchFamily="34" charset="-128"/>
            <a:cs typeface="Arial Unicode MS" pitchFamily="34" charset="-128"/>
          </a:endParaRPr>
        </a:p>
      </dsp:txBody>
      <dsp:txXfrm>
        <a:off x="4822628" y="55354"/>
        <a:ext cx="2969986" cy="1738716"/>
      </dsp:txXfrm>
    </dsp:sp>
    <dsp:sp modelId="{1CA85E1B-00B5-4DDF-8FCC-FE6BD2910F5A}">
      <dsp:nvSpPr>
        <dsp:cNvPr id="0" name=""/>
        <dsp:cNvSpPr/>
      </dsp:nvSpPr>
      <dsp:spPr>
        <a:xfrm rot="5400000">
          <a:off x="5981335" y="2063637"/>
          <a:ext cx="652573" cy="763387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-5400000">
        <a:off x="6078605" y="2119044"/>
        <a:ext cx="458033" cy="456801"/>
      </dsp:txXfrm>
    </dsp:sp>
    <dsp:sp modelId="{CB7C706E-17BC-4720-A32F-7A705C5E129C}">
      <dsp:nvSpPr>
        <dsp:cNvPr id="0" name=""/>
        <dsp:cNvSpPr/>
      </dsp:nvSpPr>
      <dsp:spPr>
        <a:xfrm>
          <a:off x="4768534" y="3079434"/>
          <a:ext cx="3078174" cy="18469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u="sng" kern="1200" smtClean="0">
              <a:ea typeface="Arial Unicode MS" pitchFamily="34" charset="-128"/>
              <a:cs typeface="Arial Unicode MS" pitchFamily="34" charset="-128"/>
            </a:rPr>
            <a:t>Daily stock register</a:t>
          </a: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ea typeface="Arial Unicode MS" pitchFamily="34" charset="-128"/>
              <a:cs typeface="Arial Unicode MS" pitchFamily="34" charset="-128"/>
            </a:rPr>
            <a:t>Information on the daily stock transaction being made</a:t>
          </a:r>
          <a:endParaRPr lang="en-US" sz="1800" b="1" kern="1200" dirty="0">
            <a:ea typeface="Arial Unicode MS" pitchFamily="34" charset="-128"/>
            <a:cs typeface="Arial Unicode MS" pitchFamily="34" charset="-128"/>
          </a:endParaRPr>
        </a:p>
      </dsp:txBody>
      <dsp:txXfrm>
        <a:off x="4822628" y="3133528"/>
        <a:ext cx="2969986" cy="1738716"/>
      </dsp:txXfrm>
    </dsp:sp>
    <dsp:sp modelId="{8031F874-013B-4899-91C6-5A1C9A102BE7}">
      <dsp:nvSpPr>
        <dsp:cNvPr id="0" name=""/>
        <dsp:cNvSpPr/>
      </dsp:nvSpPr>
      <dsp:spPr>
        <a:xfrm rot="10800000">
          <a:off x="3845082" y="3621193"/>
          <a:ext cx="652573" cy="763387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4040854" y="3773870"/>
        <a:ext cx="456801" cy="458033"/>
      </dsp:txXfrm>
    </dsp:sp>
    <dsp:sp modelId="{2873B1A6-3DD1-4B2F-98B1-A65F5D1B1E83}">
      <dsp:nvSpPr>
        <dsp:cNvPr id="0" name=""/>
        <dsp:cNvSpPr/>
      </dsp:nvSpPr>
      <dsp:spPr>
        <a:xfrm>
          <a:off x="459090" y="3079434"/>
          <a:ext cx="3078174" cy="18469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u="sng" kern="1200" smtClean="0">
              <a:ea typeface="Arial Unicode MS" pitchFamily="34" charset="-128"/>
              <a:cs typeface="Arial Unicode MS" pitchFamily="34" charset="-128"/>
            </a:rPr>
            <a:t>Dispensing register</a:t>
          </a: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ea typeface="Arial Unicode MS" pitchFamily="34" charset="-128"/>
              <a:cs typeface="Arial Unicode MS" pitchFamily="34" charset="-128"/>
            </a:rPr>
            <a:t>Total quantity of methadone dispensed in the clinic in the given day</a:t>
          </a:r>
          <a:endParaRPr lang="en-US" sz="1800" b="1" kern="1200" dirty="0">
            <a:ea typeface="Arial Unicode MS" pitchFamily="34" charset="-128"/>
            <a:cs typeface="Arial Unicode MS" pitchFamily="34" charset="-128"/>
          </a:endParaRPr>
        </a:p>
      </dsp:txBody>
      <dsp:txXfrm>
        <a:off x="513184" y="3133528"/>
        <a:ext cx="2969986" cy="17387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AB75F-F650-4C3A-8528-5F2F2DA77062}" type="datetimeFigureOut">
              <a:rPr lang="en-GB" smtClean="0"/>
              <a:pPr/>
              <a:t>25/06/2012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1A6CF-7760-403C-ADB9-F1B22A05ACC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592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32790"/>
            <a:ext cx="8229600" cy="7848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5" descr="UNODC_logo_E_unblue_3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75591"/>
            <a:ext cx="236521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UNODC_logo_E_unblue_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1295400"/>
            <a:ext cx="7489825" cy="1447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5400" y="2971800"/>
            <a:ext cx="91440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639882" y="3200400"/>
            <a:ext cx="5684718" cy="2902856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4200"/>
              </a:spcAft>
              <a:defRPr/>
            </a:pPr>
            <a:r>
              <a:rPr lang="en-US" sz="4400" b="1" u="sng" dirty="0">
                <a:solidFill>
                  <a:prstClr val="black"/>
                </a:solidFill>
                <a:ea typeface="+mj-ea"/>
                <a:cs typeface="+mj-cs"/>
              </a:rPr>
              <a:t>OST IN SOUTH ASIA</a:t>
            </a:r>
            <a:r>
              <a:rPr lang="en-US" sz="44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n-US" sz="4400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endParaRPr lang="en-US" sz="44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algn="ctr" fontAlgn="auto">
              <a:spcBef>
                <a:spcPts val="0"/>
              </a:spcBef>
              <a:spcAft>
                <a:spcPts val="4200"/>
              </a:spcAft>
              <a:defRPr/>
            </a:pPr>
            <a:r>
              <a:rPr lang="en-US" sz="3600" i="1" dirty="0" smtClean="0">
                <a:solidFill>
                  <a:prstClr val="black"/>
                </a:solidFill>
                <a:ea typeface="+mj-ea"/>
                <a:cs typeface="+mj-cs"/>
              </a:rPr>
              <a:t>Operational </a:t>
            </a:r>
            <a:r>
              <a:rPr lang="en-US" sz="3600" i="1" dirty="0">
                <a:solidFill>
                  <a:prstClr val="black"/>
                </a:solidFill>
                <a:ea typeface="+mj-ea"/>
                <a:cs typeface="+mj-cs"/>
              </a:rPr>
              <a:t>issues &amp; supply chain </a:t>
            </a:r>
            <a:r>
              <a:rPr lang="en-US" sz="3600" i="1" dirty="0" smtClean="0">
                <a:solidFill>
                  <a:prstClr val="black"/>
                </a:solidFill>
                <a:ea typeface="+mj-ea"/>
                <a:cs typeface="+mj-cs"/>
              </a:rPr>
              <a:t>management</a:t>
            </a:r>
          </a:p>
          <a:p>
            <a:pPr algn="ctr" fontAlgn="auto">
              <a:spcBef>
                <a:spcPts val="0"/>
              </a:spcBef>
              <a:spcAft>
                <a:spcPts val="4200"/>
              </a:spcAft>
              <a:defRPr/>
            </a:pPr>
            <a:r>
              <a:rPr lang="en-US" sz="28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ea typeface="+mj-ea"/>
                <a:cs typeface="+mj-cs"/>
              </a:rPr>
              <a:t>Dr. </a:t>
            </a:r>
            <a:r>
              <a:rPr lang="en-US" sz="2800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ea typeface="+mj-ea"/>
                <a:cs typeface="+mj-cs"/>
              </a:rPr>
              <a:t>Ravindra</a:t>
            </a:r>
            <a:r>
              <a:rPr lang="en-US" sz="28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prstClr val="black"/>
                </a:solidFill>
                <a:effectLst>
                  <a:outerShdw blurRad="50800" algn="tl" rotWithShape="0">
                    <a:srgbClr val="000000"/>
                  </a:outerShdw>
                </a:effectLst>
                <a:ea typeface="+mj-ea"/>
                <a:cs typeface="+mj-cs"/>
              </a:rPr>
              <a:t>Rao</a:t>
            </a:r>
            <a:endParaRPr lang="en-US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8" name="Picture 3" descr="opium5b"/>
          <p:cNvPicPr>
            <a:picLocks noChangeAspect="1" noChangeArrowheads="1"/>
          </p:cNvPicPr>
          <p:nvPr/>
        </p:nvPicPr>
        <p:blipFill>
          <a:blip r:embed="rId3" cstate="print"/>
          <a:srcRect r="50000"/>
          <a:stretch>
            <a:fillRect/>
          </a:stretch>
        </p:blipFill>
        <p:spPr bwMode="auto">
          <a:xfrm>
            <a:off x="6324600" y="3581400"/>
            <a:ext cx="2133600" cy="26742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4000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52400" y="926098"/>
            <a:ext cx="504056" cy="509370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</a:p>
          <a:p>
            <a:pPr>
              <a:spcAft>
                <a:spcPts val="6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</a:p>
          <a:p>
            <a:pPr>
              <a:spcAft>
                <a:spcPts val="6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</a:p>
          <a:p>
            <a:pPr>
              <a:spcAft>
                <a:spcPts val="6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</a:t>
            </a:r>
          </a:p>
          <a:p>
            <a:pPr>
              <a:spcAft>
                <a:spcPts val="6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</a:t>
            </a:r>
          </a:p>
          <a:p>
            <a:pPr>
              <a:spcAft>
                <a:spcPts val="6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</a:p>
          <a:p>
            <a:pPr>
              <a:spcAft>
                <a:spcPts val="6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</a:p>
          <a:p>
            <a:pPr>
              <a:spcAft>
                <a:spcPts val="6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</a:p>
          <a:p>
            <a:pPr>
              <a:spcAft>
                <a:spcPts val="6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</a:p>
          <a:p>
            <a:pPr>
              <a:spcAft>
                <a:spcPts val="6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841375" y="420688"/>
            <a:ext cx="7921625" cy="3008312"/>
            <a:chOff x="827088" y="152400"/>
            <a:chExt cx="7921625" cy="3008312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" name="Rounded Rectangle 4"/>
            <p:cNvSpPr/>
            <p:nvPr/>
          </p:nvSpPr>
          <p:spPr bwMode="auto">
            <a:xfrm>
              <a:off x="827088" y="152400"/>
              <a:ext cx="7921625" cy="3008312"/>
            </a:xfrm>
            <a:prstGeom prst="roundRect">
              <a:avLst/>
            </a:prstGeom>
            <a:grpFill/>
            <a:ln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31750" name="Picture 12" descr="ANd9GcRyKLujC1XZdk-lgI5yJWm7djSoo6YRP752BvJzFYBrikeQUFr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651"/>
            <a:stretch>
              <a:fillRect/>
            </a:stretch>
          </p:blipFill>
          <p:spPr bwMode="auto">
            <a:xfrm>
              <a:off x="1143000" y="1143000"/>
              <a:ext cx="2057400" cy="132532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51" name="Picture 13" descr="MC900024465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8400" y="1066800"/>
              <a:ext cx="2376711" cy="13875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4800" y="990600"/>
              <a:ext cx="1563439" cy="159567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3414713" y="265112"/>
              <a:ext cx="2590800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800" u="sng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OST clinic</a:t>
              </a:r>
              <a:endParaRPr lang="en-US" sz="2800" u="sng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6" name="Content Placeholder 15"/>
          <p:cNvSpPr>
            <a:spLocks noGrp="1"/>
          </p:cNvSpPr>
          <p:nvPr>
            <p:ph sz="half" idx="1"/>
          </p:nvPr>
        </p:nvSpPr>
        <p:spPr>
          <a:xfrm>
            <a:off x="762000" y="3627437"/>
            <a:ext cx="8077200" cy="2849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 smtClean="0"/>
              <a:t>Government hospital based clinic at the Drug treatment centre run by the </a:t>
            </a:r>
            <a:r>
              <a:rPr lang="en-US" sz="2400" dirty="0" err="1" smtClean="0"/>
              <a:t>Deptt</a:t>
            </a:r>
            <a:r>
              <a:rPr lang="en-US" sz="2400" dirty="0" smtClean="0"/>
              <a:t> of Narcotics Control, </a:t>
            </a:r>
            <a:r>
              <a:rPr lang="en-US" sz="2400" dirty="0" err="1" smtClean="0"/>
              <a:t>MoH</a:t>
            </a: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Outreach, psychosocial and clinic services provided within one single setting</a:t>
            </a:r>
          </a:p>
          <a:p>
            <a:pPr>
              <a:defRPr/>
            </a:pPr>
            <a:r>
              <a:rPr lang="en-US" sz="2400" dirty="0" smtClean="0"/>
              <a:t>Human resource: one medical doctor, 2 nurses, one </a:t>
            </a:r>
            <a:r>
              <a:rPr lang="en-US" sz="2400" dirty="0" err="1" smtClean="0"/>
              <a:t>counsellor</a:t>
            </a:r>
            <a:r>
              <a:rPr lang="en-US" sz="2400" dirty="0" smtClean="0"/>
              <a:t>, 8 outreach workers, one co-</a:t>
            </a:r>
            <a:r>
              <a:rPr lang="en-US" sz="2400" dirty="0" err="1" smtClean="0"/>
              <a:t>ordinator</a:t>
            </a:r>
            <a:r>
              <a:rPr lang="en-US" sz="2400" dirty="0" smtClean="0"/>
              <a:t>, 2 guards</a:t>
            </a:r>
          </a:p>
        </p:txBody>
      </p:sp>
    </p:spTree>
    <p:extLst>
      <p:ext uri="{BB962C8B-B14F-4D97-AF65-F5344CB8AC3E}">
        <p14:creationId xmlns:p14="http://schemas.microsoft.com/office/powerpoint/2010/main" val="77677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India OST </a:t>
            </a:r>
            <a:r>
              <a:rPr lang="en-US" dirty="0" err="1" smtClean="0"/>
              <a:t>programme</a:t>
            </a:r>
            <a:r>
              <a:rPr lang="en-US" dirty="0" smtClean="0"/>
              <a:t> 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4294967295"/>
          </p:nvPr>
        </p:nvSpPr>
        <p:spPr>
          <a:xfrm>
            <a:off x="827088" y="1676400"/>
            <a:ext cx="7772400" cy="45608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OST integrated in National AIDS Control </a:t>
            </a:r>
            <a:r>
              <a:rPr lang="en-US" sz="2800" dirty="0" err="1" smtClean="0"/>
              <a:t>Programme</a:t>
            </a:r>
            <a:r>
              <a:rPr lang="en-US" sz="2800" dirty="0" smtClean="0"/>
              <a:t> – Phase III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Three models operational</a:t>
            </a:r>
          </a:p>
          <a:p>
            <a:pPr lvl="1" eaLnBrk="1" hangingPunct="1">
              <a:defRPr/>
            </a:pPr>
            <a:r>
              <a:rPr lang="en-US" sz="2400" dirty="0" smtClean="0"/>
              <a:t>Buprenorphine</a:t>
            </a:r>
          </a:p>
          <a:p>
            <a:pPr lvl="2" eaLnBrk="1" hangingPunct="1">
              <a:defRPr/>
            </a:pPr>
            <a:r>
              <a:rPr lang="en-US" sz="2200" dirty="0" smtClean="0"/>
              <a:t>NGO based: 52 sites </a:t>
            </a:r>
          </a:p>
          <a:p>
            <a:pPr lvl="2" eaLnBrk="1" hangingPunct="1">
              <a:defRPr/>
            </a:pPr>
            <a:r>
              <a:rPr lang="en-US" sz="2200" dirty="0" smtClean="0"/>
              <a:t>Government –NGO collaboration: 15 sites</a:t>
            </a:r>
          </a:p>
          <a:p>
            <a:pPr lvl="1" eaLnBrk="1" hangingPunct="1">
              <a:defRPr/>
            </a:pPr>
            <a:r>
              <a:rPr lang="en-US" sz="2400" dirty="0" smtClean="0"/>
              <a:t>Methadone</a:t>
            </a:r>
          </a:p>
          <a:p>
            <a:pPr lvl="2" eaLnBrk="1" hangingPunct="1">
              <a:defRPr/>
            </a:pPr>
            <a:r>
              <a:rPr lang="en-US" sz="2200" dirty="0" smtClean="0"/>
              <a:t>Government hospital based: 5 sites piloted by UNODC</a:t>
            </a:r>
          </a:p>
        </p:txBody>
      </p:sp>
    </p:spTree>
    <p:extLst>
      <p:ext uri="{BB962C8B-B14F-4D97-AF65-F5344CB8AC3E}">
        <p14:creationId xmlns:p14="http://schemas.microsoft.com/office/powerpoint/2010/main" val="3134099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841375" y="420688"/>
            <a:ext cx="7921625" cy="3008312"/>
            <a:chOff x="827088" y="152400"/>
            <a:chExt cx="7921625" cy="3008312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" name="Rounded Rectangle 4"/>
            <p:cNvSpPr/>
            <p:nvPr/>
          </p:nvSpPr>
          <p:spPr bwMode="auto">
            <a:xfrm>
              <a:off x="827088" y="152400"/>
              <a:ext cx="7921625" cy="3008312"/>
            </a:xfrm>
            <a:prstGeom prst="roundRect">
              <a:avLst/>
            </a:prstGeom>
            <a:grpFill/>
            <a:ln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31750" name="Picture 12" descr="ANd9GcRyKLujC1XZdk-lgI5yJWm7djSoo6YRP752BvJzFYBrikeQUFr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651"/>
            <a:stretch>
              <a:fillRect/>
            </a:stretch>
          </p:blipFill>
          <p:spPr bwMode="auto">
            <a:xfrm>
              <a:off x="1143000" y="1143000"/>
              <a:ext cx="2057400" cy="132532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51" name="Picture 13" descr="MC900024465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8400" y="1066800"/>
              <a:ext cx="2376711" cy="13875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4800" y="990600"/>
              <a:ext cx="1563439" cy="159567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3414713" y="265112"/>
              <a:ext cx="2667000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800" u="sng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NGO OST clinic</a:t>
              </a:r>
              <a:endParaRPr lang="en-US" sz="2800" u="sng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6" name="Content Placeholder 15"/>
          <p:cNvSpPr>
            <a:spLocks noGrp="1"/>
          </p:cNvSpPr>
          <p:nvPr>
            <p:ph sz="half" idx="1"/>
          </p:nvPr>
        </p:nvSpPr>
        <p:spPr>
          <a:xfrm>
            <a:off x="762000" y="3627437"/>
            <a:ext cx="8077200" cy="28495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400" dirty="0" smtClean="0"/>
              <a:t>Run through NGOs implementing Harm reduction intervention </a:t>
            </a:r>
            <a:r>
              <a:rPr lang="en-US" sz="2400" dirty="0" err="1" smtClean="0"/>
              <a:t>programmes</a:t>
            </a: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Clinic in the Drop-in-Centre located in the vicinity of the IDU hotspots</a:t>
            </a:r>
          </a:p>
          <a:p>
            <a:pPr>
              <a:defRPr/>
            </a:pPr>
            <a:r>
              <a:rPr lang="en-US" sz="2400" dirty="0" smtClean="0"/>
              <a:t>Client load: 50 – 200</a:t>
            </a:r>
          </a:p>
          <a:p>
            <a:pPr>
              <a:defRPr/>
            </a:pPr>
            <a:r>
              <a:rPr lang="en-US" sz="2400" dirty="0" smtClean="0"/>
              <a:t>Human resource: Doctor, 2 nurses, one </a:t>
            </a:r>
            <a:r>
              <a:rPr lang="en-US" sz="2400" dirty="0" err="1" smtClean="0"/>
              <a:t>counsellor</a:t>
            </a:r>
            <a:r>
              <a:rPr lang="en-US" sz="2400" dirty="0" smtClean="0"/>
              <a:t>, 2 outreach workers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1706701"/>
            <a:ext cx="504056" cy="31700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8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</a:p>
          <a:p>
            <a:pPr>
              <a:spcAft>
                <a:spcPts val="18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</a:p>
          <a:p>
            <a:pPr>
              <a:spcAft>
                <a:spcPts val="18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</a:p>
          <a:p>
            <a:pPr>
              <a:spcAft>
                <a:spcPts val="18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</a:p>
          <a:p>
            <a:pPr>
              <a:spcAft>
                <a:spcPts val="18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77677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971800" y="152400"/>
            <a:ext cx="2819400" cy="5232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 - NGO OST</a:t>
            </a: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sz="half" idx="1"/>
          </p:nvPr>
        </p:nvSpPr>
        <p:spPr>
          <a:xfrm>
            <a:off x="685800" y="3856037"/>
            <a:ext cx="3733800" cy="2849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200" dirty="0" smtClean="0"/>
              <a:t>OST clinic located in Government hospital</a:t>
            </a:r>
          </a:p>
          <a:p>
            <a:pPr>
              <a:defRPr/>
            </a:pPr>
            <a:r>
              <a:rPr lang="en-US" sz="2200" dirty="0" smtClean="0"/>
              <a:t>Client load: 50 – 200</a:t>
            </a:r>
          </a:p>
          <a:p>
            <a:pPr>
              <a:defRPr/>
            </a:pPr>
            <a:r>
              <a:rPr lang="en-US" sz="2200" dirty="0" smtClean="0"/>
              <a:t>Human resource: one doctor, 2 nurses, one </a:t>
            </a:r>
            <a:r>
              <a:rPr lang="en-US" sz="2200" dirty="0" err="1" smtClean="0"/>
              <a:t>counsellor</a:t>
            </a:r>
            <a:r>
              <a:rPr lang="en-US" sz="2200" dirty="0" smtClean="0"/>
              <a:t>, one data manager</a:t>
            </a:r>
            <a:r>
              <a:rPr lang="en-US" sz="2400" dirty="0" smtClean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1706701"/>
            <a:ext cx="504056" cy="31700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8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</a:p>
          <a:p>
            <a:pPr>
              <a:spcAft>
                <a:spcPts val="18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</a:p>
          <a:p>
            <a:pPr>
              <a:spcAft>
                <a:spcPts val="18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</a:p>
          <a:p>
            <a:pPr>
              <a:spcAft>
                <a:spcPts val="18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</a:p>
          <a:p>
            <a:pPr>
              <a:spcAft>
                <a:spcPts val="18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257800" y="725488"/>
            <a:ext cx="3429000" cy="3008312"/>
            <a:chOff x="838201" y="762000"/>
            <a:chExt cx="3200400" cy="3008312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838201" y="762000"/>
              <a:ext cx="3200400" cy="3008312"/>
            </a:xfrm>
            <a:prstGeom prst="roundRect">
              <a:avLst/>
            </a:prstGeom>
            <a:solidFill>
              <a:schemeClr val="tx1">
                <a:lumMod val="85000"/>
                <a:lumOff val="15000"/>
              </a:schemeClr>
            </a:solidFill>
            <a:ln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31750" name="Picture 12" descr="ANd9GcRyKLujC1XZdk-lgI5yJWm7djSoo6YRP752BvJzFYBrikeQUFr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651"/>
            <a:stretch>
              <a:fillRect/>
            </a:stretch>
          </p:blipFill>
          <p:spPr bwMode="auto">
            <a:xfrm>
              <a:off x="1066800" y="2025146"/>
              <a:ext cx="1752600" cy="112898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1600200" y="1153180"/>
              <a:ext cx="1371600" cy="523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NGO</a:t>
              </a:r>
              <a:endParaRPr lang="en-US" sz="2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85800" y="762000"/>
            <a:ext cx="4495800" cy="3008312"/>
            <a:chOff x="4038600" y="762000"/>
            <a:chExt cx="4800600" cy="3008312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038600" y="762000"/>
              <a:ext cx="4800600" cy="3008312"/>
            </a:xfrm>
            <a:prstGeom prst="roundRect">
              <a:avLst/>
            </a:prstGeom>
            <a:solidFill>
              <a:schemeClr val="tx1">
                <a:lumMod val="85000"/>
                <a:lumOff val="15000"/>
              </a:schemeClr>
            </a:solidFill>
            <a:ln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31751" name="Picture 13" descr="MC900024465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4600" y="1812850"/>
              <a:ext cx="2376711" cy="138755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9600" y="1757124"/>
              <a:ext cx="1563439" cy="1595676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4485807" y="1076980"/>
              <a:ext cx="3802504" cy="523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Government hospital</a:t>
              </a:r>
              <a:endParaRPr lang="en-US" sz="2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9" name="Content Placeholder 15"/>
          <p:cNvSpPr>
            <a:spLocks noGrp="1"/>
          </p:cNvSpPr>
          <p:nvPr>
            <p:ph sz="half" idx="1"/>
          </p:nvPr>
        </p:nvSpPr>
        <p:spPr>
          <a:xfrm>
            <a:off x="4953000" y="3810000"/>
            <a:ext cx="4038600" cy="28495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200" dirty="0" smtClean="0"/>
              <a:t>Outreach and follow up services provided by NGOs implementing Harm Reduction TI </a:t>
            </a:r>
            <a:r>
              <a:rPr lang="en-US" sz="2200" dirty="0" err="1" smtClean="0"/>
              <a:t>programmes</a:t>
            </a:r>
            <a:endParaRPr lang="en-US" sz="2200" dirty="0" smtClean="0"/>
          </a:p>
          <a:p>
            <a:pPr>
              <a:defRPr/>
            </a:pPr>
            <a:endParaRPr lang="en-US" sz="2200" dirty="0" smtClean="0"/>
          </a:p>
          <a:p>
            <a:pPr>
              <a:defRPr/>
            </a:pPr>
            <a:r>
              <a:rPr lang="en-US" sz="2200" dirty="0" smtClean="0"/>
              <a:t>Human resource: One outreach worker, one </a:t>
            </a:r>
            <a:r>
              <a:rPr lang="en-US" sz="2200" dirty="0" err="1" smtClean="0"/>
              <a:t>programme</a:t>
            </a:r>
            <a:r>
              <a:rPr lang="en-US" sz="2200" dirty="0" smtClean="0"/>
              <a:t> manager</a:t>
            </a:r>
          </a:p>
        </p:txBody>
      </p:sp>
    </p:spTree>
    <p:extLst>
      <p:ext uri="{BB962C8B-B14F-4D97-AF65-F5344CB8AC3E}">
        <p14:creationId xmlns:p14="http://schemas.microsoft.com/office/powerpoint/2010/main" val="77677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/>
        </p:nvGrpSpPr>
        <p:grpSpPr>
          <a:xfrm>
            <a:off x="841375" y="420688"/>
            <a:ext cx="7921625" cy="3008312"/>
            <a:chOff x="827088" y="152400"/>
            <a:chExt cx="7921625" cy="3008312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" name="Rounded Rectangle 4"/>
            <p:cNvSpPr/>
            <p:nvPr/>
          </p:nvSpPr>
          <p:spPr bwMode="auto">
            <a:xfrm>
              <a:off x="827088" y="152400"/>
              <a:ext cx="7921625" cy="3008312"/>
            </a:xfrm>
            <a:prstGeom prst="roundRect">
              <a:avLst/>
            </a:prstGeom>
            <a:grpFill/>
            <a:ln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31750" name="Picture 12" descr="ANd9GcRyKLujC1XZdk-lgI5yJWm7djSoo6YRP752BvJzFYBrikeQUFr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651"/>
            <a:stretch>
              <a:fillRect/>
            </a:stretch>
          </p:blipFill>
          <p:spPr bwMode="auto">
            <a:xfrm>
              <a:off x="1143000" y="1143000"/>
              <a:ext cx="2057400" cy="132532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51" name="Picture 13" descr="MC900024465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8400" y="1066800"/>
              <a:ext cx="2376711" cy="13875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4800" y="990600"/>
              <a:ext cx="1563439" cy="159567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3414713" y="265112"/>
              <a:ext cx="2667000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800" u="sng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MMT clinic</a:t>
              </a:r>
              <a:endParaRPr lang="en-US" sz="2800" u="sng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6" name="Content Placeholder 15"/>
          <p:cNvSpPr>
            <a:spLocks noGrp="1"/>
          </p:cNvSpPr>
          <p:nvPr>
            <p:ph sz="half" idx="1"/>
          </p:nvPr>
        </p:nvSpPr>
        <p:spPr>
          <a:xfrm>
            <a:off x="762000" y="3627437"/>
            <a:ext cx="8077200" cy="2849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 smtClean="0"/>
              <a:t>Run through Government De-addiction </a:t>
            </a:r>
            <a:r>
              <a:rPr lang="en-US" sz="2400" dirty="0" err="1" smtClean="0"/>
              <a:t>Centres</a:t>
            </a:r>
            <a:r>
              <a:rPr lang="en-US" sz="2400" dirty="0" smtClean="0"/>
              <a:t>, run by Ministry of Health</a:t>
            </a:r>
          </a:p>
          <a:p>
            <a:pPr>
              <a:defRPr/>
            </a:pPr>
            <a:r>
              <a:rPr lang="en-US" sz="2400" dirty="0" smtClean="0"/>
              <a:t>Referral of clients by NGOs working in the city/town</a:t>
            </a:r>
          </a:p>
          <a:p>
            <a:pPr>
              <a:defRPr/>
            </a:pPr>
            <a:r>
              <a:rPr lang="en-US" sz="2400" dirty="0" smtClean="0"/>
              <a:t>Client load: 50 – 100</a:t>
            </a:r>
          </a:p>
          <a:p>
            <a:pPr>
              <a:defRPr/>
            </a:pPr>
            <a:r>
              <a:rPr lang="en-US" sz="2400" dirty="0" smtClean="0"/>
              <a:t>Human resource: one Doctor (part time), 2 nurses, one </a:t>
            </a:r>
            <a:r>
              <a:rPr lang="en-US" sz="2400" dirty="0" err="1" smtClean="0"/>
              <a:t>counsellor</a:t>
            </a:r>
            <a:endParaRPr lang="en-US" sz="24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52400" y="1706701"/>
            <a:ext cx="504056" cy="31700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8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</a:p>
          <a:p>
            <a:pPr>
              <a:spcAft>
                <a:spcPts val="18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</a:p>
          <a:p>
            <a:pPr>
              <a:spcAft>
                <a:spcPts val="18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</a:p>
          <a:p>
            <a:pPr>
              <a:spcAft>
                <a:spcPts val="18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</a:p>
          <a:p>
            <a:pPr>
              <a:spcAft>
                <a:spcPts val="18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77677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39153"/>
            <a:ext cx="8229600" cy="78484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GB" sz="4800" b="1" dirty="0" smtClean="0"/>
              <a:t>Nepal OST Programme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752600"/>
            <a:ext cx="8534400" cy="4324350"/>
          </a:xfrm>
        </p:spPr>
        <p:txBody>
          <a:bodyPr>
            <a:normAutofit/>
          </a:bodyPr>
          <a:lstStyle/>
          <a:p>
            <a:pPr lvl="1" eaLnBrk="1" hangingPunct="1">
              <a:defRPr/>
            </a:pPr>
            <a:r>
              <a:rPr lang="en-GB" dirty="0" smtClean="0"/>
              <a:t>Re-initiated in the year 2007, as an emergency response</a:t>
            </a:r>
          </a:p>
          <a:p>
            <a:pPr lvl="1" eaLnBrk="1" hangingPunct="1">
              <a:defRPr/>
            </a:pPr>
            <a:endParaRPr lang="en-GB" dirty="0" smtClean="0"/>
          </a:p>
          <a:p>
            <a:pPr lvl="1" eaLnBrk="1" hangingPunct="1">
              <a:defRPr/>
            </a:pPr>
            <a:r>
              <a:rPr lang="en-GB" dirty="0" smtClean="0"/>
              <a:t>Pilots in partnership with Ministry of Home</a:t>
            </a:r>
          </a:p>
          <a:p>
            <a:pPr lvl="1" eaLnBrk="1" hangingPunct="1">
              <a:defRPr/>
            </a:pPr>
            <a:endParaRPr lang="en-GB" dirty="0" smtClean="0"/>
          </a:p>
          <a:p>
            <a:pPr lvl="1" eaLnBrk="1" hangingPunct="1">
              <a:defRPr/>
            </a:pPr>
            <a:r>
              <a:rPr lang="en-GB" dirty="0" smtClean="0"/>
              <a:t>OST medicine: Methadone, ? Buprenorphine</a:t>
            </a:r>
          </a:p>
          <a:p>
            <a:pPr lvl="1" eaLnBrk="1" hangingPunct="1">
              <a:defRPr/>
            </a:pPr>
            <a:endParaRPr lang="en-GB" dirty="0" smtClean="0"/>
          </a:p>
          <a:p>
            <a:pPr lvl="1" eaLnBrk="1" hangingPunct="1">
              <a:defRPr/>
            </a:pPr>
            <a:r>
              <a:rPr lang="en-GB" dirty="0" smtClean="0"/>
              <a:t>Currently operational through 3 units</a:t>
            </a:r>
          </a:p>
        </p:txBody>
      </p:sp>
    </p:spTree>
    <p:extLst>
      <p:ext uri="{BB962C8B-B14F-4D97-AF65-F5344CB8AC3E}">
        <p14:creationId xmlns:p14="http://schemas.microsoft.com/office/powerpoint/2010/main" val="3189943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sz="half" idx="1"/>
          </p:nvPr>
        </p:nvSpPr>
        <p:spPr>
          <a:xfrm>
            <a:off x="685800" y="3856037"/>
            <a:ext cx="3733800" cy="2849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200" dirty="0" smtClean="0"/>
              <a:t>OST clinic located in Government hospital</a:t>
            </a:r>
          </a:p>
          <a:p>
            <a:pPr>
              <a:defRPr/>
            </a:pPr>
            <a:r>
              <a:rPr lang="en-US" sz="2200" dirty="0" smtClean="0"/>
              <a:t>Client load: 100 – 150</a:t>
            </a:r>
          </a:p>
          <a:p>
            <a:pPr>
              <a:defRPr/>
            </a:pPr>
            <a:r>
              <a:rPr lang="en-US" sz="2200" dirty="0" smtClean="0"/>
              <a:t>Human resource: one doctor, 3 nurses, one </a:t>
            </a:r>
            <a:r>
              <a:rPr lang="en-US" sz="2200" dirty="0" err="1" smtClean="0"/>
              <a:t>counsellor</a:t>
            </a:r>
            <a:r>
              <a:rPr lang="en-US" sz="2200" dirty="0" smtClean="0"/>
              <a:t>, one data manager, 3 Guards</a:t>
            </a:r>
            <a:r>
              <a:rPr lang="en-US" sz="2400" dirty="0" smtClean="0"/>
              <a:t> </a:t>
            </a:r>
          </a:p>
        </p:txBody>
      </p:sp>
      <p:grpSp>
        <p:nvGrpSpPr>
          <p:cNvPr id="2" name="Group 16"/>
          <p:cNvGrpSpPr/>
          <p:nvPr/>
        </p:nvGrpSpPr>
        <p:grpSpPr>
          <a:xfrm>
            <a:off x="4800600" y="725488"/>
            <a:ext cx="3810000" cy="3008312"/>
            <a:chOff x="838201" y="762000"/>
            <a:chExt cx="3200400" cy="3008312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838201" y="762000"/>
              <a:ext cx="3200400" cy="3008312"/>
            </a:xfrm>
            <a:prstGeom prst="roundRect">
              <a:avLst/>
            </a:prstGeom>
            <a:solidFill>
              <a:schemeClr val="tx1">
                <a:lumMod val="85000"/>
                <a:lumOff val="15000"/>
              </a:schemeClr>
            </a:solidFill>
            <a:ln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31750" name="Picture 12" descr="ANd9GcRyKLujC1XZdk-lgI5yJWm7djSoo6YRP752BvJzFYBrikeQUFr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651"/>
            <a:stretch>
              <a:fillRect/>
            </a:stretch>
          </p:blipFill>
          <p:spPr bwMode="auto">
            <a:xfrm>
              <a:off x="2029969" y="2025146"/>
              <a:ext cx="1752600" cy="112898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1600200" y="1153180"/>
              <a:ext cx="1990345" cy="523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NGO – SSU </a:t>
              </a:r>
              <a:endParaRPr lang="en-US" sz="2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3" name="Group 17"/>
          <p:cNvGrpSpPr/>
          <p:nvPr/>
        </p:nvGrpSpPr>
        <p:grpSpPr>
          <a:xfrm>
            <a:off x="685800" y="762000"/>
            <a:ext cx="5105400" cy="3008312"/>
            <a:chOff x="4038600" y="762000"/>
            <a:chExt cx="5956300" cy="3008312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038600" y="762000"/>
              <a:ext cx="4800600" cy="3008312"/>
            </a:xfrm>
            <a:prstGeom prst="roundRect">
              <a:avLst/>
            </a:prstGeom>
            <a:solidFill>
              <a:schemeClr val="tx1">
                <a:lumMod val="85000"/>
                <a:lumOff val="15000"/>
              </a:schemeClr>
            </a:solidFill>
            <a:ln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31751" name="Picture 13" descr="MC900024465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18189" y="1752600"/>
              <a:ext cx="2376711" cy="138755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9600" y="1757124"/>
              <a:ext cx="1563439" cy="1595676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4216400" y="1076980"/>
              <a:ext cx="4071911" cy="523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Government hospital</a:t>
              </a:r>
              <a:endParaRPr lang="en-US" sz="2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9" name="Content Placeholder 15"/>
          <p:cNvSpPr>
            <a:spLocks noGrp="1"/>
          </p:cNvSpPr>
          <p:nvPr>
            <p:ph sz="half" idx="1"/>
          </p:nvPr>
        </p:nvSpPr>
        <p:spPr>
          <a:xfrm>
            <a:off x="4800600" y="3810000"/>
            <a:ext cx="4191000" cy="2849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200" dirty="0" smtClean="0"/>
              <a:t>Outreach, follow up and </a:t>
            </a:r>
            <a:r>
              <a:rPr lang="en-US" sz="2200" dirty="0" err="1" smtClean="0"/>
              <a:t>counselling</a:t>
            </a:r>
            <a:r>
              <a:rPr lang="en-US" sz="2200" dirty="0" smtClean="0"/>
              <a:t> services provided by Social Support Unit (SSU) managed by NGOs</a:t>
            </a:r>
          </a:p>
          <a:p>
            <a:pPr>
              <a:defRPr/>
            </a:pPr>
            <a:r>
              <a:rPr lang="en-US" sz="2200" dirty="0" smtClean="0"/>
              <a:t>Human resource: 5 – 7 staff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5544" y="2163901"/>
            <a:ext cx="504056" cy="31700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8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</a:p>
          <a:p>
            <a:pPr>
              <a:spcAft>
                <a:spcPts val="1800"/>
              </a:spcAft>
              <a:defRPr/>
            </a:pP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endParaRPr lang="en-US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1800"/>
              </a:spcAft>
              <a:defRPr/>
            </a:pP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endParaRPr lang="en-US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1800"/>
              </a:spcAft>
              <a:defRPr/>
            </a:pP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endParaRPr lang="en-US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1800"/>
              </a:spcAft>
              <a:defRPr/>
            </a:pP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</a:t>
            </a:r>
            <a:endParaRPr lang="en-US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77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Maldives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4294967295"/>
          </p:nvPr>
        </p:nvSpPr>
        <p:spPr>
          <a:xfrm>
            <a:off x="609600" y="1628775"/>
            <a:ext cx="7772400" cy="48958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Initiated in the year 2009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Partnership with nodal drug agency with the Ministry of Health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OST medicine: Methadone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One centre operational in Male`</a:t>
            </a:r>
          </a:p>
        </p:txBody>
      </p:sp>
    </p:spTree>
    <p:extLst>
      <p:ext uri="{BB962C8B-B14F-4D97-AF65-F5344CB8AC3E}">
        <p14:creationId xmlns:p14="http://schemas.microsoft.com/office/powerpoint/2010/main" val="41368971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sz="half" idx="1"/>
          </p:nvPr>
        </p:nvSpPr>
        <p:spPr>
          <a:xfrm>
            <a:off x="685800" y="3856037"/>
            <a:ext cx="3733800" cy="2849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200" dirty="0" smtClean="0"/>
              <a:t>OST clinic located in Government premises</a:t>
            </a:r>
          </a:p>
          <a:p>
            <a:pPr>
              <a:defRPr/>
            </a:pPr>
            <a:r>
              <a:rPr lang="en-US" sz="2200" dirty="0" smtClean="0"/>
              <a:t>Client load: 70</a:t>
            </a:r>
          </a:p>
          <a:p>
            <a:pPr>
              <a:defRPr/>
            </a:pPr>
            <a:r>
              <a:rPr lang="en-US" sz="2200" dirty="0" smtClean="0"/>
              <a:t>Human resource: one doctor, 2 nurses, 3 </a:t>
            </a:r>
            <a:r>
              <a:rPr lang="en-US" sz="2200" dirty="0" err="1" smtClean="0"/>
              <a:t>counsellors</a:t>
            </a:r>
            <a:endParaRPr lang="en-US" sz="2400" dirty="0" smtClean="0"/>
          </a:p>
        </p:txBody>
      </p:sp>
      <p:grpSp>
        <p:nvGrpSpPr>
          <p:cNvPr id="2" name="Group 16"/>
          <p:cNvGrpSpPr/>
          <p:nvPr/>
        </p:nvGrpSpPr>
        <p:grpSpPr>
          <a:xfrm>
            <a:off x="4800600" y="725488"/>
            <a:ext cx="3810000" cy="3008312"/>
            <a:chOff x="838201" y="762000"/>
            <a:chExt cx="3200400" cy="3008312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838201" y="762000"/>
              <a:ext cx="3200400" cy="3008312"/>
            </a:xfrm>
            <a:prstGeom prst="roundRect">
              <a:avLst/>
            </a:prstGeom>
            <a:solidFill>
              <a:schemeClr val="tx1">
                <a:lumMod val="85000"/>
                <a:lumOff val="15000"/>
              </a:schemeClr>
            </a:solidFill>
            <a:ln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31750" name="Picture 12" descr="ANd9GcRyKLujC1XZdk-lgI5yJWm7djSoo6YRP752BvJzFYBrikeQUFr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651"/>
            <a:stretch>
              <a:fillRect/>
            </a:stretch>
          </p:blipFill>
          <p:spPr bwMode="auto">
            <a:xfrm>
              <a:off x="2029969" y="2025146"/>
              <a:ext cx="1752600" cy="112898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1600200" y="1153180"/>
              <a:ext cx="1990345" cy="523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NGOs </a:t>
              </a:r>
              <a:endParaRPr lang="en-US" sz="2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3" name="Group 17"/>
          <p:cNvGrpSpPr/>
          <p:nvPr/>
        </p:nvGrpSpPr>
        <p:grpSpPr>
          <a:xfrm>
            <a:off x="685800" y="762000"/>
            <a:ext cx="5105400" cy="3008312"/>
            <a:chOff x="4038600" y="762000"/>
            <a:chExt cx="5956300" cy="3008312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038600" y="762000"/>
              <a:ext cx="4800600" cy="3008312"/>
            </a:xfrm>
            <a:prstGeom prst="roundRect">
              <a:avLst/>
            </a:prstGeom>
            <a:solidFill>
              <a:schemeClr val="tx1">
                <a:lumMod val="85000"/>
                <a:lumOff val="15000"/>
              </a:schemeClr>
            </a:solidFill>
            <a:ln/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31751" name="Picture 13" descr="MC900024465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18189" y="1752600"/>
              <a:ext cx="2376711" cy="138755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9600" y="1757124"/>
              <a:ext cx="1563439" cy="1595676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4216400" y="1076980"/>
              <a:ext cx="4071911" cy="52322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Government hospital</a:t>
              </a:r>
              <a:endParaRPr lang="en-US" sz="2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9" name="Content Placeholder 15"/>
          <p:cNvSpPr>
            <a:spLocks noGrp="1"/>
          </p:cNvSpPr>
          <p:nvPr>
            <p:ph sz="half" idx="1"/>
          </p:nvPr>
        </p:nvSpPr>
        <p:spPr>
          <a:xfrm>
            <a:off x="4800600" y="3810000"/>
            <a:ext cx="3962400" cy="2849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200" dirty="0" smtClean="0"/>
              <a:t>Outreach, follow up and part-</a:t>
            </a:r>
            <a:r>
              <a:rPr lang="en-US" sz="2200" dirty="0" err="1" smtClean="0"/>
              <a:t>counselling</a:t>
            </a:r>
            <a:r>
              <a:rPr lang="en-US" sz="2200" dirty="0" smtClean="0"/>
              <a:t> services provided by 3 NGOs</a:t>
            </a:r>
          </a:p>
          <a:p>
            <a:pPr>
              <a:defRPr/>
            </a:pPr>
            <a:r>
              <a:rPr lang="en-US" sz="2200" dirty="0" smtClean="0"/>
              <a:t>Human resource: 3 – 5 staff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" y="940743"/>
            <a:ext cx="504056" cy="51552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8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</a:p>
          <a:p>
            <a:pPr>
              <a:spcAft>
                <a:spcPts val="18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</a:p>
          <a:p>
            <a:pPr>
              <a:spcAft>
                <a:spcPts val="18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</a:t>
            </a:r>
          </a:p>
          <a:p>
            <a:pPr>
              <a:spcAft>
                <a:spcPts val="18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</a:p>
          <a:p>
            <a:pPr>
              <a:spcAft>
                <a:spcPts val="18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</a:p>
          <a:p>
            <a:pPr>
              <a:spcAft>
                <a:spcPts val="18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</a:t>
            </a:r>
          </a:p>
          <a:p>
            <a:pPr>
              <a:spcAft>
                <a:spcPts val="18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</a:p>
          <a:p>
            <a:pPr>
              <a:spcAft>
                <a:spcPts val="1800"/>
              </a:spcAft>
              <a:defRPr/>
            </a:pPr>
            <a:r>
              <a:rPr lang="en-US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77677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Contents of the 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3962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OST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SA region - Current scenario</a:t>
            </a:r>
          </a:p>
          <a:p>
            <a:endParaRPr lang="en-US" dirty="0"/>
          </a:p>
          <a:p>
            <a:r>
              <a:rPr lang="en-US" b="1" dirty="0" smtClean="0"/>
              <a:t>Scaling up OST in SA region</a:t>
            </a:r>
          </a:p>
          <a:p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Supply chain management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870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Contents of the 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OST </a:t>
            </a:r>
            <a:r>
              <a:rPr lang="en-US" dirty="0" err="1" smtClean="0"/>
              <a:t>programme</a:t>
            </a:r>
            <a:r>
              <a:rPr lang="en-US" dirty="0" smtClean="0"/>
              <a:t> in SA region - Current scenario</a:t>
            </a:r>
          </a:p>
          <a:p>
            <a:endParaRPr lang="en-US" dirty="0"/>
          </a:p>
          <a:p>
            <a:r>
              <a:rPr lang="en-US" dirty="0" smtClean="0"/>
              <a:t>Scaling up OST in SA region</a:t>
            </a:r>
          </a:p>
          <a:p>
            <a:endParaRPr lang="en-US" dirty="0"/>
          </a:p>
          <a:p>
            <a:r>
              <a:rPr lang="en-US" dirty="0" smtClean="0"/>
              <a:t>Supply chain management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870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Scale-up: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Setting the target</a:t>
            </a:r>
          </a:p>
          <a:p>
            <a:pPr lvl="1"/>
            <a:r>
              <a:rPr lang="en-US" sz="2400" dirty="0" smtClean="0"/>
              <a:t>Universal access to HIV prevention services</a:t>
            </a:r>
          </a:p>
          <a:p>
            <a:pPr lvl="1"/>
            <a:r>
              <a:rPr lang="en-US" sz="2400" dirty="0" smtClean="0"/>
              <a:t>40% of IDUs to be covered with OST </a:t>
            </a:r>
          </a:p>
          <a:p>
            <a:pPr lvl="1" algn="r">
              <a:buNone/>
            </a:pPr>
            <a:r>
              <a:rPr lang="en-US" sz="1800" i="1" dirty="0" smtClean="0"/>
              <a:t>(Target setting guidelines, UNODC, UNAIDS, WHO, 2008)</a:t>
            </a:r>
          </a:p>
          <a:p>
            <a:endParaRPr lang="en-US" dirty="0" smtClean="0"/>
          </a:p>
          <a:p>
            <a:r>
              <a:rPr lang="en-US" sz="2800" dirty="0" smtClean="0"/>
              <a:t>However…. </a:t>
            </a:r>
          </a:p>
          <a:p>
            <a:pPr lvl="1"/>
            <a:r>
              <a:rPr lang="en-US" sz="2400" dirty="0" smtClean="0"/>
              <a:t>Current coverage is &lt; 3% in any country of SA region</a:t>
            </a:r>
          </a:p>
          <a:p>
            <a:pPr lvl="1"/>
            <a:r>
              <a:rPr lang="en-US" sz="2400" dirty="0" smtClean="0"/>
              <a:t>Different countries are in different stages of IDU-HIV epidemic</a:t>
            </a:r>
          </a:p>
          <a:p>
            <a:pPr lvl="1"/>
            <a:r>
              <a:rPr lang="en-US" sz="2400" dirty="0" smtClean="0"/>
              <a:t>Coverage is largely limited to IDUs, and not to opioid dependent drug users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Following the epidemic</a:t>
            </a:r>
          </a:p>
          <a:p>
            <a:pPr lvl="1"/>
            <a:r>
              <a:rPr lang="en-US" sz="2400" dirty="0" smtClean="0"/>
              <a:t>Estimate IDU from major districts/provinces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Shortlist provinces with significant IDU estimates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Identify provinces without OST services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Categorize provinces based on IDU estimates (high, medium and low priority) </a:t>
            </a:r>
          </a:p>
          <a:p>
            <a:pPr lvl="2"/>
            <a:r>
              <a:rPr lang="en-US" sz="2000" dirty="0" smtClean="0"/>
              <a:t>Prioritize provinces with moderate-high IDU-HIV prevalence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Choosing OST </a:t>
            </a:r>
            <a:r>
              <a:rPr lang="en-US" sz="2800" dirty="0" err="1" smtClean="0"/>
              <a:t>centres</a:t>
            </a:r>
            <a:endParaRPr lang="en-US" sz="2800" dirty="0" smtClean="0"/>
          </a:p>
          <a:p>
            <a:pPr lvl="1"/>
            <a:r>
              <a:rPr lang="en-US" sz="2400" dirty="0" smtClean="0"/>
              <a:t>Select models, medications based on in-country &amp; regional experience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Shortlist potential </a:t>
            </a:r>
            <a:r>
              <a:rPr lang="en-US" sz="2400" dirty="0" err="1" smtClean="0"/>
              <a:t>centres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Conduct feasibility assessments</a:t>
            </a:r>
          </a:p>
          <a:p>
            <a:pPr lvl="2"/>
            <a:r>
              <a:rPr lang="en-US" sz="2000" dirty="0" smtClean="0"/>
              <a:t>Accessibility to the clients</a:t>
            </a:r>
          </a:p>
          <a:p>
            <a:pPr lvl="2"/>
            <a:r>
              <a:rPr lang="en-US" sz="2000" dirty="0" smtClean="0"/>
              <a:t>Infrastructure</a:t>
            </a:r>
          </a:p>
          <a:p>
            <a:pPr lvl="2"/>
            <a:r>
              <a:rPr lang="en-US" sz="2000" dirty="0" smtClean="0"/>
              <a:t>Safety measures for stock-keeping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Training and capacity building</a:t>
            </a:r>
          </a:p>
          <a:p>
            <a:pPr lvl="1"/>
            <a:r>
              <a:rPr lang="en-US" sz="2400" dirty="0" err="1" smtClean="0"/>
              <a:t>Sensitisation</a:t>
            </a:r>
            <a:r>
              <a:rPr lang="en-US" sz="2400" dirty="0" smtClean="0"/>
              <a:t> meetings for policy makers (one day)</a:t>
            </a:r>
          </a:p>
          <a:p>
            <a:pPr lvl="1"/>
            <a:r>
              <a:rPr lang="en-US" sz="2400" dirty="0" smtClean="0"/>
              <a:t>Trainings </a:t>
            </a:r>
          </a:p>
          <a:p>
            <a:pPr lvl="2"/>
            <a:r>
              <a:rPr lang="en-US" sz="2000" dirty="0" smtClean="0"/>
              <a:t>Induction trainings for core staff (5 days)</a:t>
            </a:r>
          </a:p>
          <a:p>
            <a:pPr lvl="2"/>
            <a:r>
              <a:rPr lang="en-US" sz="2000" dirty="0" smtClean="0"/>
              <a:t>Exposure visits/study tours</a:t>
            </a:r>
          </a:p>
          <a:p>
            <a:pPr lvl="2"/>
            <a:r>
              <a:rPr lang="en-US" sz="2000" dirty="0" smtClean="0"/>
              <a:t>Refresher </a:t>
            </a:r>
            <a:r>
              <a:rPr lang="en-US" sz="2000" smtClean="0"/>
              <a:t>trainings (3 days)</a:t>
            </a:r>
            <a:endParaRPr lang="en-US" sz="2000" dirty="0" smtClean="0"/>
          </a:p>
          <a:p>
            <a:pPr lvl="1"/>
            <a:r>
              <a:rPr lang="en-US" sz="2400" dirty="0" smtClean="0"/>
              <a:t>Develop in-country capacities – capacity building institutions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Staff selection</a:t>
            </a:r>
          </a:p>
          <a:p>
            <a:pPr lvl="1"/>
            <a:r>
              <a:rPr lang="en-US" sz="2400" dirty="0" smtClean="0"/>
              <a:t>Defining roles &amp; responsibilities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Establish Quality assurance mechanism</a:t>
            </a:r>
          </a:p>
          <a:p>
            <a:pPr lvl="1"/>
            <a:r>
              <a:rPr lang="en-US" sz="2400" dirty="0" smtClean="0"/>
              <a:t>Develop tools for </a:t>
            </a:r>
            <a:r>
              <a:rPr lang="en-US" sz="2400" dirty="0" err="1" smtClean="0"/>
              <a:t>standardisation</a:t>
            </a:r>
            <a:r>
              <a:rPr lang="en-US" sz="2400" dirty="0" smtClean="0"/>
              <a:t> of operation (Standard operating procedures, operational guidelines)</a:t>
            </a:r>
          </a:p>
          <a:p>
            <a:pPr lvl="1"/>
            <a:r>
              <a:rPr lang="en-US" sz="2400" dirty="0" smtClean="0"/>
              <a:t>Regular monitoring and evaluation of the </a:t>
            </a:r>
            <a:r>
              <a:rPr lang="en-US" sz="2400" dirty="0" err="1" smtClean="0"/>
              <a:t>programme</a:t>
            </a:r>
            <a:endParaRPr lang="en-US" sz="2400" dirty="0" smtClean="0"/>
          </a:p>
          <a:p>
            <a:pPr lvl="1"/>
            <a:r>
              <a:rPr lang="en-US" sz="2400" dirty="0" smtClean="0"/>
              <a:t>Success determined by registration and retention of clients into the </a:t>
            </a:r>
            <a:r>
              <a:rPr lang="en-US" sz="2400" dirty="0" err="1" smtClean="0"/>
              <a:t>programme</a:t>
            </a:r>
            <a:endParaRPr lang="en-US" sz="2400" dirty="0" smtClean="0"/>
          </a:p>
          <a:p>
            <a:pPr lvl="1"/>
            <a:r>
              <a:rPr lang="en-US" sz="2400" dirty="0" smtClean="0"/>
              <a:t>Factors influencing quality</a:t>
            </a:r>
          </a:p>
          <a:p>
            <a:pPr lvl="2"/>
            <a:r>
              <a:rPr lang="en-US" sz="2000" dirty="0" smtClean="0"/>
              <a:t>Dose of medication</a:t>
            </a:r>
          </a:p>
          <a:p>
            <a:pPr lvl="2"/>
            <a:r>
              <a:rPr lang="en-US" sz="2000" dirty="0" smtClean="0"/>
              <a:t>Duration of treatment</a:t>
            </a:r>
          </a:p>
          <a:p>
            <a:pPr lvl="2"/>
            <a:r>
              <a:rPr lang="en-US" sz="2000" dirty="0" smtClean="0"/>
              <a:t>Staff attitude</a:t>
            </a:r>
          </a:p>
          <a:p>
            <a:pPr lvl="2"/>
            <a:r>
              <a:rPr lang="en-US" sz="2000" dirty="0" smtClean="0"/>
              <a:t>Satisfaction of clients</a:t>
            </a:r>
          </a:p>
          <a:p>
            <a:pPr lvl="2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Costing</a:t>
            </a:r>
          </a:p>
          <a:p>
            <a:pPr lvl="1"/>
            <a:r>
              <a:rPr lang="en-US" sz="2400" dirty="0" smtClean="0"/>
              <a:t>Current costing: range from 30000 USD – 180,000 USD</a:t>
            </a:r>
          </a:p>
          <a:p>
            <a:pPr lvl="1"/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124200"/>
            <a:ext cx="2819400" cy="3260765"/>
          </a:xfrm>
          <a:prstGeom prst="round2Same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Start up cost</a:t>
            </a:r>
          </a:p>
          <a:p>
            <a:pPr marL="173038" indent="-173038">
              <a:buFont typeface="Arial" pitchFamily="34" charset="0"/>
              <a:buChar char="•"/>
            </a:pPr>
            <a:r>
              <a:rPr lang="en-US" dirty="0" err="1" smtClean="0"/>
              <a:t>Sensitisation</a:t>
            </a:r>
            <a:r>
              <a:rPr lang="en-US" dirty="0" smtClean="0"/>
              <a:t> meeting</a:t>
            </a:r>
          </a:p>
          <a:p>
            <a:pPr marL="173038" indent="-173038">
              <a:buFont typeface="Arial" pitchFamily="34" charset="0"/>
              <a:buChar char="•"/>
            </a:pPr>
            <a:endParaRPr lang="en-US" dirty="0" smtClean="0"/>
          </a:p>
          <a:p>
            <a:pPr marL="173038" indent="-173038">
              <a:buFont typeface="Arial" pitchFamily="34" charset="0"/>
              <a:buChar char="•"/>
            </a:pPr>
            <a:r>
              <a:rPr lang="en-US" dirty="0" smtClean="0"/>
              <a:t>Training </a:t>
            </a:r>
            <a:r>
              <a:rPr lang="en-US" dirty="0" err="1" smtClean="0"/>
              <a:t>programmes</a:t>
            </a:r>
            <a:endParaRPr lang="en-US" dirty="0" smtClean="0"/>
          </a:p>
          <a:p>
            <a:pPr marL="173038" indent="-173038">
              <a:buFont typeface="Arial" pitchFamily="34" charset="0"/>
              <a:buChar char="•"/>
            </a:pPr>
            <a:endParaRPr lang="en-US" dirty="0" smtClean="0"/>
          </a:p>
          <a:p>
            <a:pPr marL="173038" indent="-173038">
              <a:buFont typeface="Arial" pitchFamily="34" charset="0"/>
              <a:buChar char="•"/>
            </a:pPr>
            <a:r>
              <a:rPr lang="en-US" dirty="0" smtClean="0"/>
              <a:t>Feasibility assessment</a:t>
            </a:r>
          </a:p>
          <a:p>
            <a:pPr marL="173038" indent="-173038">
              <a:buFont typeface="Arial" pitchFamily="34" charset="0"/>
              <a:buChar char="•"/>
            </a:pPr>
            <a:endParaRPr lang="en-US" dirty="0" smtClean="0"/>
          </a:p>
          <a:p>
            <a:pPr marL="173038" indent="-173038">
              <a:buFont typeface="Arial" pitchFamily="34" charset="0"/>
              <a:buChar char="•"/>
            </a:pPr>
            <a:r>
              <a:rPr lang="en-US" dirty="0" smtClean="0"/>
              <a:t>Refurbishment of </a:t>
            </a:r>
            <a:r>
              <a:rPr lang="en-US" dirty="0" err="1" smtClean="0"/>
              <a:t>centres</a:t>
            </a:r>
            <a:endParaRPr lang="en-US" dirty="0" smtClean="0"/>
          </a:p>
          <a:p>
            <a:pPr marL="173038" indent="-173038">
              <a:buFont typeface="Arial" pitchFamily="34" charset="0"/>
              <a:buChar char="•"/>
            </a:pPr>
            <a:endParaRPr lang="en-US" dirty="0" smtClean="0"/>
          </a:p>
          <a:p>
            <a:pPr marL="173038" indent="-173038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124200" y="3124200"/>
            <a:ext cx="2895600" cy="3260765"/>
          </a:xfrm>
          <a:prstGeom prst="round2Same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Implementation cost</a:t>
            </a:r>
          </a:p>
          <a:p>
            <a:pPr marL="173038" indent="-173038">
              <a:buFont typeface="Arial" pitchFamily="34" charset="0"/>
              <a:buChar char="•"/>
            </a:pPr>
            <a:r>
              <a:rPr lang="en-US" dirty="0" smtClean="0"/>
              <a:t>Human resource</a:t>
            </a:r>
          </a:p>
          <a:p>
            <a:pPr marL="630238" lvl="1" indent="-173038">
              <a:buFont typeface="Arial" pitchFamily="34" charset="0"/>
              <a:buChar char="•"/>
            </a:pPr>
            <a:r>
              <a:rPr lang="en-US" dirty="0" smtClean="0"/>
              <a:t>Medical doctor</a:t>
            </a:r>
          </a:p>
          <a:p>
            <a:pPr marL="630238" lvl="1" indent="-173038">
              <a:buFont typeface="Arial" pitchFamily="34" charset="0"/>
              <a:buChar char="•"/>
            </a:pPr>
            <a:r>
              <a:rPr lang="en-US" dirty="0" smtClean="0"/>
              <a:t>Two nurses</a:t>
            </a:r>
          </a:p>
          <a:p>
            <a:pPr marL="630238" lvl="1" indent="-173038">
              <a:buFont typeface="Arial" pitchFamily="34" charset="0"/>
              <a:buChar char="•"/>
            </a:pPr>
            <a:r>
              <a:rPr lang="en-US" dirty="0" smtClean="0"/>
              <a:t>One </a:t>
            </a:r>
            <a:r>
              <a:rPr lang="en-US" dirty="0" err="1" smtClean="0"/>
              <a:t>counsellor</a:t>
            </a:r>
            <a:r>
              <a:rPr lang="en-US" dirty="0" smtClean="0"/>
              <a:t> </a:t>
            </a:r>
          </a:p>
          <a:p>
            <a:pPr marL="630238" lvl="1" indent="-173038">
              <a:buFont typeface="Arial" pitchFamily="34" charset="0"/>
              <a:buChar char="•"/>
            </a:pPr>
            <a:r>
              <a:rPr lang="en-US" dirty="0" smtClean="0"/>
              <a:t>Two outreach staff</a:t>
            </a:r>
          </a:p>
          <a:p>
            <a:pPr marL="630238" lvl="1" indent="-173038">
              <a:buFont typeface="Arial" pitchFamily="34" charset="0"/>
              <a:buChar char="•"/>
            </a:pPr>
            <a:r>
              <a:rPr lang="en-US" dirty="0" smtClean="0"/>
              <a:t>One data manager</a:t>
            </a:r>
          </a:p>
          <a:p>
            <a:pPr marL="630238" lvl="1" indent="-173038">
              <a:buFont typeface="Arial" pitchFamily="34" charset="0"/>
              <a:buChar char="•"/>
            </a:pPr>
            <a:r>
              <a:rPr lang="en-US" dirty="0" smtClean="0"/>
              <a:t>Accountant</a:t>
            </a:r>
          </a:p>
          <a:p>
            <a:pPr marL="630238" lvl="1" indent="-173038">
              <a:buFont typeface="Arial" pitchFamily="34" charset="0"/>
              <a:buChar char="•"/>
            </a:pPr>
            <a:r>
              <a:rPr lang="en-US" dirty="0" smtClean="0"/>
              <a:t>Other support staff</a:t>
            </a:r>
          </a:p>
          <a:p>
            <a:pPr marL="173038" indent="-173038">
              <a:buFont typeface="Arial" pitchFamily="34" charset="0"/>
              <a:buChar char="•"/>
            </a:pPr>
            <a:r>
              <a:rPr lang="en-US" dirty="0" smtClean="0"/>
              <a:t>Running cost -  travel, communication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0" y="3140035"/>
            <a:ext cx="2743200" cy="3260765"/>
          </a:xfrm>
          <a:prstGeom prst="round2Same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Procurement cost</a:t>
            </a:r>
          </a:p>
          <a:p>
            <a:pPr marL="173038" indent="-173038">
              <a:buFont typeface="Arial" pitchFamily="34" charset="0"/>
              <a:buChar char="•"/>
            </a:pPr>
            <a:r>
              <a:rPr lang="en-US" dirty="0" smtClean="0"/>
              <a:t>Medication</a:t>
            </a:r>
          </a:p>
          <a:p>
            <a:pPr marL="630238" lvl="1" indent="-173038">
              <a:buFont typeface="Arial" pitchFamily="34" charset="0"/>
              <a:buChar char="•"/>
            </a:pPr>
            <a:r>
              <a:rPr lang="en-US" dirty="0" smtClean="0"/>
              <a:t>Buprenorphine: 37,000 USD</a:t>
            </a:r>
          </a:p>
          <a:p>
            <a:pPr marL="630238" lvl="1" indent="-173038">
              <a:buFont typeface="Arial" pitchFamily="34" charset="0"/>
              <a:buChar char="•"/>
            </a:pPr>
            <a:r>
              <a:rPr lang="en-US" dirty="0" smtClean="0"/>
              <a:t>Methadone: 8,000 USD</a:t>
            </a:r>
          </a:p>
          <a:p>
            <a:pPr marL="173038" indent="-173038">
              <a:buFont typeface="Arial" pitchFamily="34" charset="0"/>
              <a:buChar char="•"/>
            </a:pPr>
            <a:r>
              <a:rPr lang="en-US" dirty="0" smtClean="0"/>
              <a:t>Others:</a:t>
            </a:r>
          </a:p>
          <a:p>
            <a:pPr marL="630238" lvl="1" indent="-173038">
              <a:buFont typeface="Arial" pitchFamily="34" charset="0"/>
              <a:buChar char="•"/>
            </a:pPr>
            <a:r>
              <a:rPr lang="en-US" dirty="0" smtClean="0"/>
              <a:t>Dispensers, water, etc.</a:t>
            </a:r>
          </a:p>
          <a:p>
            <a:pPr marL="630238" lvl="1" indent="-173038">
              <a:buFont typeface="Arial" pitchFamily="34" charset="0"/>
              <a:buChar char="•"/>
            </a:pPr>
            <a:endParaRPr lang="en-US" dirty="0" smtClean="0"/>
          </a:p>
          <a:p>
            <a:pPr marL="630238" lvl="1" indent="-173038"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Contents of the 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3962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OST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SA region - Current scenario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Scaling up OST in SA region</a:t>
            </a:r>
          </a:p>
          <a:p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/>
              <a:t>Supply chain management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69870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2875" y="609600"/>
            <a:ext cx="77724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International regulatory framework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785938"/>
            <a:ext cx="8610600" cy="431006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Different mechanism for narcotics / </a:t>
            </a:r>
            <a:r>
              <a:rPr lang="en-US" sz="2800" dirty="0" err="1" smtClean="0"/>
              <a:t>psychotropics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Methadone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Covered under the 1961 convention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Prior quota and annual consumption reporting required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Buprenorphine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Covered under the 1971 convention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Annual quota not required to be allocated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Annual reporting for Buprenorphine (optional)</a:t>
            </a:r>
          </a:p>
          <a:p>
            <a:pPr lvl="2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Essential medicine list – WHO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Methadone and buprenorphine in the list</a:t>
            </a:r>
          </a:p>
        </p:txBody>
      </p:sp>
    </p:spTree>
    <p:extLst>
      <p:ext uri="{BB962C8B-B14F-4D97-AF65-F5344CB8AC3E}">
        <p14:creationId xmlns:p14="http://schemas.microsoft.com/office/powerpoint/2010/main" val="94671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Laws / policies of countries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Drawn in accordance to the conventions</a:t>
            </a:r>
          </a:p>
          <a:p>
            <a:endParaRPr lang="en-US" sz="2800" dirty="0" smtClean="0"/>
          </a:p>
          <a:p>
            <a:r>
              <a:rPr lang="en-US" sz="2800" dirty="0" smtClean="0"/>
              <a:t>Most of the countries support the use of narcotics / </a:t>
            </a:r>
            <a:r>
              <a:rPr lang="en-US" sz="2800" dirty="0" err="1" smtClean="0"/>
              <a:t>psychotropics</a:t>
            </a:r>
            <a:r>
              <a:rPr lang="en-US" sz="2800" dirty="0" smtClean="0"/>
              <a:t> for medicine and scientific purpose</a:t>
            </a:r>
          </a:p>
          <a:p>
            <a:pPr lvl="1"/>
            <a:r>
              <a:rPr lang="en-US" sz="2400" dirty="0" smtClean="0"/>
              <a:t>India: use of opioids for OST (de-addiction) mentioned under NDPS act 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Nepal: harm reduction and OST endorsed in the National Drug policy</a:t>
            </a:r>
          </a:p>
        </p:txBody>
      </p:sp>
    </p:spTree>
    <p:extLst>
      <p:ext uri="{BB962C8B-B14F-4D97-AF65-F5344CB8AC3E}">
        <p14:creationId xmlns:p14="http://schemas.microsoft.com/office/powerpoint/2010/main" val="223738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Supply chain mechanism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476380"/>
          <a:ext cx="7772400" cy="5024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356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453CD5-4CE0-436F-A5E4-9CFAB8B7AA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6453CD5-4CE0-436F-A5E4-9CFAB8B7AA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2B7236-F18C-4A4F-B220-E33733ABE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B2B7236-F18C-4A4F-B220-E33733ABED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A65EA8-EFF7-4CBC-A943-6F1346E006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25A65EA8-EFF7-4CBC-A943-6F1346E006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7994C1-4B1A-4298-BEE5-BB9078F4E3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DC7994C1-4B1A-4298-BEE5-BB9078F4E3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146E14-2632-42CD-A87B-01D8675010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38146E14-2632-42CD-A87B-01D8675010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6F563C-E2FD-4B6F-B312-F431CB0ED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1C6F563C-E2FD-4B6F-B312-F431CB0EDC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19353A-CF11-4D02-BFA8-2E10A532C5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5D19353A-CF11-4D02-BFA8-2E10A532C5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CF09D3-8145-48CA-994A-EFD87F3FB2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D1CF09D3-8145-48CA-994A-EFD87F3FB2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Contents of the 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OST </a:t>
            </a:r>
            <a:r>
              <a:rPr lang="en-US" dirty="0" err="1" smtClean="0"/>
              <a:t>programme</a:t>
            </a:r>
            <a:r>
              <a:rPr lang="en-US" dirty="0" smtClean="0"/>
              <a:t> in SA region - Current scenario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Scaling up OST in SA region</a:t>
            </a:r>
          </a:p>
          <a:p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Supply chain management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870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2875" y="857250"/>
            <a:ext cx="7772400" cy="742950"/>
          </a:xfrm>
        </p:spPr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Procurement procedures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524000"/>
            <a:ext cx="8524875" cy="49530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 smtClean="0"/>
              <a:t>Determining the medicine required </a:t>
            </a:r>
          </a:p>
          <a:p>
            <a:pPr lvl="1">
              <a:defRPr/>
            </a:pPr>
            <a:r>
              <a:rPr lang="en-US" sz="2000" dirty="0" smtClean="0"/>
              <a:t>Methadone: syrup in 5 or 10 mg/ml strengths</a:t>
            </a:r>
          </a:p>
          <a:p>
            <a:pPr lvl="1">
              <a:defRPr/>
            </a:pPr>
            <a:r>
              <a:rPr lang="en-US" sz="2000" dirty="0" smtClean="0"/>
              <a:t>Buprenorphine tablets: 8 mg, 2 mg, 0.4 mg, 0.2 mg</a:t>
            </a:r>
          </a:p>
          <a:p>
            <a:pPr lvl="1">
              <a:buNone/>
              <a:defRPr/>
            </a:pPr>
            <a:r>
              <a:rPr lang="en-US" sz="2000" dirty="0" smtClean="0"/>
              <a:t> </a:t>
            </a:r>
          </a:p>
          <a:p>
            <a:pPr marL="457200" indent="-457200">
              <a:buFont typeface="+mj-lt"/>
              <a:buAutoNum type="arabicPeriod" startAt="2"/>
              <a:defRPr/>
            </a:pPr>
            <a:r>
              <a:rPr lang="en-US" sz="2400" dirty="0" smtClean="0"/>
              <a:t>Determining the quantity</a:t>
            </a:r>
          </a:p>
          <a:p>
            <a:pPr lvl="1">
              <a:defRPr/>
            </a:pPr>
            <a:r>
              <a:rPr lang="en-US" sz="2000" dirty="0" smtClean="0"/>
              <a:t>No. of patients X no. of days X average dose per patient per day</a:t>
            </a:r>
          </a:p>
          <a:p>
            <a:pPr lvl="1">
              <a:buNone/>
              <a:defRPr/>
            </a:pPr>
            <a:endParaRPr lang="en-US" sz="2000" dirty="0" smtClean="0"/>
          </a:p>
          <a:p>
            <a:pPr marL="457200" indent="-457200">
              <a:buFont typeface="+mj-lt"/>
              <a:buAutoNum type="arabicPeriod" startAt="2"/>
              <a:defRPr/>
            </a:pPr>
            <a:r>
              <a:rPr lang="en-US" sz="2400" dirty="0" smtClean="0"/>
              <a:t>Request for QUOTA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ea typeface="Arial Unicode MS" pitchFamily="34" charset="-128"/>
                <a:cs typeface="Arial Unicode MS" pitchFamily="34" charset="-128"/>
              </a:rPr>
              <a:t>Required only for Methadone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ea typeface="Arial Unicode MS" pitchFamily="34" charset="-128"/>
                <a:cs typeface="Arial Unicode MS" pitchFamily="34" charset="-128"/>
              </a:rPr>
              <a:t>Nodal Ministry requests INCB for a quota for Methadone [</a:t>
            </a:r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Department of Narcotics Control (Bangladesh), Ministry of Home Affairs (Nepal), Central Bureau of Narcotics (India)]</a:t>
            </a:r>
          </a:p>
          <a:p>
            <a:pPr>
              <a:buNone/>
              <a:defRPr/>
            </a:pPr>
            <a:endParaRPr lang="en-US" sz="2800" dirty="0" smtClean="0"/>
          </a:p>
          <a:p>
            <a:pPr lvl="1">
              <a:buFontTx/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2881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1371600"/>
            <a:ext cx="7772400" cy="4968875"/>
          </a:xfrm>
        </p:spPr>
        <p:txBody>
          <a:bodyPr>
            <a:normAutofit/>
          </a:bodyPr>
          <a:lstStyle/>
          <a:p>
            <a:r>
              <a:rPr lang="en-US" sz="2800" dirty="0" smtClean="0">
                <a:sym typeface="Wingdings" pitchFamily="2" charset="2"/>
              </a:rPr>
              <a:t>Procuring agency</a:t>
            </a:r>
          </a:p>
          <a:p>
            <a:pPr lvl="1"/>
            <a:r>
              <a:rPr lang="en-US" sz="2400" dirty="0" smtClean="0"/>
              <a:t>Each country has a nodal agency for procurement of goods and supplies</a:t>
            </a:r>
          </a:p>
          <a:p>
            <a:pPr lvl="2"/>
            <a:r>
              <a:rPr lang="en-US" sz="2000" dirty="0" smtClean="0"/>
              <a:t>Maldives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/>
              <a:t>State Trading Organization</a:t>
            </a:r>
          </a:p>
          <a:p>
            <a:pPr lvl="2"/>
            <a:r>
              <a:rPr lang="en-US" sz="2000" dirty="0" smtClean="0"/>
              <a:t>Nepal </a:t>
            </a:r>
            <a:r>
              <a:rPr lang="en-US" sz="2000" dirty="0" smtClean="0">
                <a:sym typeface="Wingdings" pitchFamily="2" charset="2"/>
              </a:rPr>
              <a:t> ‘</a:t>
            </a:r>
            <a:r>
              <a:rPr lang="en-US" sz="2000" dirty="0" err="1" smtClean="0">
                <a:sym typeface="Wingdings" pitchFamily="2" charset="2"/>
              </a:rPr>
              <a:t>Sajha</a:t>
            </a:r>
            <a:r>
              <a:rPr lang="en-US" sz="2000" dirty="0" smtClean="0">
                <a:sym typeface="Wingdings" pitchFamily="2" charset="2"/>
              </a:rPr>
              <a:t>’ trust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Negotiate rates with procuring agency (management cost)</a:t>
            </a:r>
          </a:p>
          <a:p>
            <a:pPr lvl="1"/>
            <a:endParaRPr lang="en-US" sz="2400" dirty="0" smtClean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Invitation for bids</a:t>
            </a:r>
          </a:p>
          <a:p>
            <a:pPr lvl="1"/>
            <a:r>
              <a:rPr lang="en-GB" sz="2400" dirty="0" smtClean="0"/>
              <a:t>Invite International Competitive bids</a:t>
            </a:r>
          </a:p>
          <a:p>
            <a:pPr lvl="1"/>
            <a:endParaRPr lang="en-GB" sz="2400" dirty="0" smtClean="0"/>
          </a:p>
          <a:p>
            <a:pPr lvl="1"/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90595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Bidding agency</a:t>
            </a:r>
          </a:p>
          <a:p>
            <a:pPr lvl="1"/>
            <a:r>
              <a:rPr lang="en-GB" sz="2600" dirty="0" smtClean="0"/>
              <a:t>Must have a WHO-GMP certificate or equivalent certificate</a:t>
            </a:r>
          </a:p>
          <a:p>
            <a:pPr lvl="1"/>
            <a:r>
              <a:rPr lang="en-GB" sz="2600" dirty="0" smtClean="0"/>
              <a:t>For export, supplier would need “Certificate of Pharmaceutical Product”(COPP) as recommended by WHO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Manufacturers / Distributors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Evidence of its technical, financial and production capability</a:t>
            </a:r>
          </a:p>
          <a:p>
            <a:pPr lvl="1"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Finalise vendor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Technical and financial qualification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GB" sz="400" dirty="0" smtClean="0"/>
          </a:p>
          <a:p>
            <a:pPr lvl="1" algn="ctr">
              <a:lnSpc>
                <a:spcPct val="90000"/>
              </a:lnSpc>
              <a:buFontTx/>
              <a:buNone/>
            </a:pPr>
            <a:endParaRPr lang="en-GB" sz="2000" b="1" i="1" dirty="0" smtClean="0">
              <a:solidFill>
                <a:srgbClr val="FF0000"/>
              </a:solidFill>
            </a:endParaRP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GB" sz="3100" b="1" i="1" dirty="0" smtClean="0">
                <a:solidFill>
                  <a:srgbClr val="FF0000"/>
                </a:solidFill>
              </a:rPr>
              <a:t>Negotiate 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750" y="609600"/>
            <a:ext cx="8243888" cy="962025"/>
          </a:xfrm>
        </p:spPr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Establishing a supply chain mechanism</a:t>
            </a:r>
          </a:p>
        </p:txBody>
      </p:sp>
      <p:graphicFrame>
        <p:nvGraphicFramePr>
          <p:cNvPr id="12" name="Diagram 11"/>
          <p:cNvGraphicFramePr/>
          <p:nvPr/>
        </p:nvGraphicFramePr>
        <p:xfrm>
          <a:off x="1066800" y="2286000"/>
          <a:ext cx="3276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 12"/>
          <p:cNvGraphicFramePr/>
          <p:nvPr/>
        </p:nvGraphicFramePr>
        <p:xfrm>
          <a:off x="4876800" y="2133600"/>
          <a:ext cx="3657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1447800"/>
            <a:ext cx="3276600" cy="430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SCENARIO A</a:t>
            </a:r>
            <a:endParaRPr lang="en-US" sz="2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1447800"/>
            <a:ext cx="3276600" cy="430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SCENARIO B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45222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228600"/>
            <a:ext cx="7772400" cy="874713"/>
          </a:xfrm>
        </p:spPr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Stock management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8153400" cy="5410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dirty="0" smtClean="0"/>
              <a:t>Licenses from relevant authorities for storage and transport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dirty="0" smtClean="0"/>
              <a:t>Central stocks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dirty="0" smtClean="0"/>
              <a:t>Storage area of central stock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dirty="0" smtClean="0"/>
              <a:t>Responsible officer for central stock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dirty="0" smtClean="0"/>
              <a:t>Safe keeping: secure system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endParaRPr lang="en-US" sz="18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dirty="0" smtClean="0"/>
              <a:t>Flow of stocks from central to OST clinic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 smtClean="0"/>
              <a:t>Chain of custody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8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dirty="0" smtClean="0"/>
              <a:t>Clinic stocks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 smtClean="0"/>
              <a:t>Storage area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 smtClean="0"/>
              <a:t>Secure system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 smtClean="0"/>
              <a:t>Staff-in-charge?</a:t>
            </a:r>
          </a:p>
        </p:txBody>
      </p:sp>
    </p:spTree>
    <p:extLst>
      <p:ext uri="{BB962C8B-B14F-4D97-AF65-F5344CB8AC3E}">
        <p14:creationId xmlns:p14="http://schemas.microsoft.com/office/powerpoint/2010/main" val="338918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Record maintenance for stock management</a:t>
            </a:r>
            <a:endParaRPr lang="en-US" sz="3200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457200" y="1524000"/>
          <a:ext cx="83058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7FBDBE4-2B8A-488C-9E23-4B9107BB2D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27FBDBE4-2B8A-488C-9E23-4B9107BB2D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C287A4-1ECB-4F70-986B-722D2B3A46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0FC287A4-1ECB-4F70-986B-722D2B3A46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677F7F-2D55-433A-B488-E415AE6D8E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41677F7F-2D55-433A-B488-E415AE6D8E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A85E1B-00B5-4DDF-8FCC-FE6BD2910F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1CA85E1B-00B5-4DDF-8FCC-FE6BD2910F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7C706E-17BC-4720-A32F-7A705C5E12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CB7C706E-17BC-4720-A32F-7A705C5E12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031F874-013B-4899-91C6-5A1C9A102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8031F874-013B-4899-91C6-5A1C9A102B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73B1A6-3DD1-4B2F-98B1-A65F5D1B1E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2873B1A6-3DD1-4B2F-98B1-A65F5D1B1E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" y="685800"/>
            <a:ext cx="882015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Securing sustained supply: considerations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0038" y="1928813"/>
            <a:ext cx="7772400" cy="4114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Clear understanding of the various Ministries/departments dealing with quota, licensing and procurement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Ensure clear commitment from the ministries – licensing, narcotics control / home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Ensure procurement is made well in-advance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Prepare a standard supply chain protocol / guideline</a:t>
            </a:r>
          </a:p>
        </p:txBody>
      </p:sp>
    </p:spTree>
    <p:extLst>
      <p:ext uri="{BB962C8B-B14F-4D97-AF65-F5344CB8AC3E}">
        <p14:creationId xmlns:p14="http://schemas.microsoft.com/office/powerpoint/2010/main" val="265838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" y="533400"/>
            <a:ext cx="882015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Securing sustained supply: considerations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1928813"/>
            <a:ext cx="7786688" cy="464343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Stock replenishment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Stock </a:t>
            </a:r>
            <a:r>
              <a:rPr lang="en-US" u="sng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projection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Rotate stocks with eye on </a:t>
            </a:r>
            <a:r>
              <a:rPr lang="en-US" b="1" u="sng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expiry dates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Establish a strong supply chain mechanism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Identify officers responsible in-charge of the stock at every point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Maintain records strictly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Check at regular intervals</a:t>
            </a:r>
          </a:p>
        </p:txBody>
      </p:sp>
    </p:spTree>
    <p:extLst>
      <p:ext uri="{BB962C8B-B14F-4D97-AF65-F5344CB8AC3E}">
        <p14:creationId xmlns:p14="http://schemas.microsoft.com/office/powerpoint/2010/main" val="13075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Conclusion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Opioid dependence is a chronic medical condition and requires long term therapy</a:t>
            </a:r>
          </a:p>
          <a:p>
            <a:pPr eaLnBrk="1" hangingPunct="1">
              <a:defRPr/>
            </a:pPr>
            <a:r>
              <a:rPr lang="en-US" dirty="0" smtClean="0"/>
              <a:t>Different modalities followed in different countries for </a:t>
            </a:r>
            <a:r>
              <a:rPr lang="en-US" dirty="0" err="1" smtClean="0"/>
              <a:t>operationalising</a:t>
            </a:r>
            <a:r>
              <a:rPr lang="en-US" dirty="0" smtClean="0"/>
              <a:t> MMT</a:t>
            </a:r>
          </a:p>
          <a:p>
            <a:pPr eaLnBrk="1" hangingPunct="1">
              <a:defRPr/>
            </a:pPr>
            <a:r>
              <a:rPr lang="en-US" dirty="0" smtClean="0"/>
              <a:t>Goal and objective of OST in each country</a:t>
            </a:r>
          </a:p>
          <a:p>
            <a:pPr lvl="1" eaLnBrk="1" hangingPunct="1">
              <a:defRPr/>
            </a:pPr>
            <a:r>
              <a:rPr lang="en-US" dirty="0" smtClean="0"/>
              <a:t>Treatment of opioid dependence </a:t>
            </a:r>
          </a:p>
          <a:p>
            <a:pPr lvl="1" eaLnBrk="1" hangingPunct="1">
              <a:defRPr/>
            </a:pPr>
            <a:r>
              <a:rPr lang="en-US" dirty="0" smtClean="0"/>
              <a:t>Prevention of HIV among opioid users, especially injecting drug users </a:t>
            </a:r>
          </a:p>
          <a:p>
            <a:pPr eaLnBrk="1" hangingPunct="1">
              <a:defRPr/>
            </a:pPr>
            <a:r>
              <a:rPr lang="en-US" dirty="0" smtClean="0"/>
              <a:t>Urgent need to scale up OST in South Asia region </a:t>
            </a:r>
          </a:p>
        </p:txBody>
      </p:sp>
    </p:spTree>
    <p:extLst>
      <p:ext uri="{BB962C8B-B14F-4D97-AF65-F5344CB8AC3E}">
        <p14:creationId xmlns:p14="http://schemas.microsoft.com/office/powerpoint/2010/main" val="357836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313" y="2000250"/>
            <a:ext cx="8643937" cy="46434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Advocacy for inclusion of narcotics /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psychotropics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 the national essential medicine list</a:t>
            </a:r>
          </a:p>
          <a:p>
            <a:pPr lvl="1"/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Removal of import duties</a:t>
            </a:r>
          </a:p>
          <a:p>
            <a:pPr lvl="1"/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Use of computer based software for stock management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(copy right issues, monopoly of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pvt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sector !)</a:t>
            </a:r>
          </a:p>
          <a:p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Robust supply chain an important part of scale up plan for OST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457200" y="632790"/>
            <a:ext cx="8229600" cy="78484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51982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b="1" dirty="0" smtClean="0">
                <a:solidFill>
                  <a:schemeClr val="tx2"/>
                </a:solidFill>
              </a:rPr>
              <a:t>OST in South Asia Region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56278533"/>
              </p:ext>
            </p:extLst>
          </p:nvPr>
        </p:nvGraphicFramePr>
        <p:xfrm>
          <a:off x="609600" y="1524000"/>
          <a:ext cx="7696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3277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2753"/>
            <a:ext cx="8229600" cy="784847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914400"/>
            <a:ext cx="73914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/>
              <a:t>Existing OST models in SA region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7924800" cy="45085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Different modalities of implementation</a:t>
            </a:r>
          </a:p>
          <a:p>
            <a:pPr lvl="1">
              <a:defRPr/>
            </a:pPr>
            <a:r>
              <a:rPr lang="en-US" dirty="0" smtClean="0"/>
              <a:t>Setting (</a:t>
            </a:r>
            <a:r>
              <a:rPr lang="en-US" sz="2400" dirty="0" smtClean="0"/>
              <a:t>Hospital / NGO / Hospital – NGO</a:t>
            </a:r>
            <a:r>
              <a:rPr lang="en-US" dirty="0" smtClean="0"/>
              <a:t>)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Medications used (</a:t>
            </a:r>
            <a:r>
              <a:rPr lang="en-US" sz="2400" dirty="0" smtClean="0"/>
              <a:t>Methadone / Buprenorphine</a:t>
            </a:r>
            <a:r>
              <a:rPr lang="en-US" dirty="0" smtClean="0"/>
              <a:t>)</a:t>
            </a:r>
          </a:p>
          <a:p>
            <a:pPr lvl="1">
              <a:defRPr/>
            </a:pPr>
            <a:endParaRPr lang="en-GB" dirty="0" smtClean="0"/>
          </a:p>
          <a:p>
            <a:pPr lvl="1">
              <a:defRPr/>
            </a:pPr>
            <a:r>
              <a:rPr lang="en-GB" dirty="0" smtClean="0"/>
              <a:t>Activities/areas of OST implementation</a:t>
            </a:r>
          </a:p>
          <a:p>
            <a:pPr lvl="2">
              <a:defRPr/>
            </a:pPr>
            <a:r>
              <a:rPr lang="en-GB" dirty="0" smtClean="0"/>
              <a:t>Linking clients to OST centre (outreach services)</a:t>
            </a:r>
            <a:endParaRPr lang="en-GB" u="sng" dirty="0" smtClean="0"/>
          </a:p>
          <a:p>
            <a:pPr lvl="2">
              <a:defRPr/>
            </a:pPr>
            <a:r>
              <a:rPr lang="en-GB" dirty="0" smtClean="0"/>
              <a:t>Assessment and dispensing (Clinic services)</a:t>
            </a:r>
          </a:p>
          <a:p>
            <a:pPr lvl="2">
              <a:defRPr/>
            </a:pPr>
            <a:r>
              <a:rPr lang="en-GB" dirty="0" smtClean="0"/>
              <a:t>Psychosocial services</a:t>
            </a:r>
          </a:p>
        </p:txBody>
      </p:sp>
    </p:spTree>
    <p:extLst>
      <p:ext uri="{BB962C8B-B14F-4D97-AF65-F5344CB8AC3E}">
        <p14:creationId xmlns:p14="http://schemas.microsoft.com/office/powerpoint/2010/main" val="296433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3148013" cy="318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677" y="4592483"/>
            <a:ext cx="3613527" cy="2113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00400"/>
            <a:ext cx="1563439" cy="1595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:\My Pictures\figures_cartoons\contemplatio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685800"/>
            <a:ext cx="807439" cy="984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096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028E-7 L -0.5191 0.117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00" y="5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3148013" cy="318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677" y="4592483"/>
            <a:ext cx="3613527" cy="2113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00400"/>
            <a:ext cx="1563439" cy="1595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:\My Pictures\figures_cartoons\contemplatio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1447800"/>
            <a:ext cx="807439" cy="984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096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497 0.00902 C 0.08855 0.09181 0.1323 0.17461 0.10816 0.21646 C 0.08403 0.25832 -0.06475 0.25301 -0.0993 0.26041 " pathEditMode="relative" ptsTypes="aaA">
                                      <p:cBhvr>
                                        <p:cTn id="6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3148013" cy="318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677" y="4592483"/>
            <a:ext cx="3613527" cy="2113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00400"/>
            <a:ext cx="1563439" cy="1595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:\My Pictures\figures_cartoons\contemplatio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3200400"/>
            <a:ext cx="807439" cy="984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096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22 0.00231 C 0.11424 0.07123 0.17743 0.14037 0.17987 0.18917 C 0.1823 0.23797 0.08629 0.27567 0.06546 0.29463 C 0.04462 0.31359 0.04983 0.30827 0.05521 0.30319 " pathEditMode="relative" ptsTypes="aa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Bangladesh OST </a:t>
            </a:r>
            <a:r>
              <a:rPr lang="en-US" dirty="0" err="1" smtClean="0"/>
              <a:t>Programme</a:t>
            </a:r>
            <a:endParaRPr lang="en-US" dirty="0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4294967295"/>
          </p:nvPr>
        </p:nvSpPr>
        <p:spPr>
          <a:xfrm>
            <a:off x="684213" y="1628775"/>
            <a:ext cx="7772400" cy="48958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Initiated in July 2010 in partnership with Ministry of Home through </a:t>
            </a:r>
            <a:r>
              <a:rPr lang="en-US" sz="2800" dirty="0" err="1" smtClean="0"/>
              <a:t>icddr,b</a:t>
            </a: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Methadone as OST medicine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One centre in Dhaka</a:t>
            </a:r>
          </a:p>
          <a:p>
            <a:pPr lvl="1">
              <a:defRPr/>
            </a:pPr>
            <a:r>
              <a:rPr lang="en-US" sz="2400" dirty="0" smtClean="0"/>
              <a:t>Client load ~ 150</a:t>
            </a:r>
          </a:p>
        </p:txBody>
      </p:sp>
    </p:spTree>
    <p:extLst>
      <p:ext uri="{BB962C8B-B14F-4D97-AF65-F5344CB8AC3E}">
        <p14:creationId xmlns:p14="http://schemas.microsoft.com/office/powerpoint/2010/main" val="28753950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1550</Words>
  <Application>Microsoft Office PowerPoint</Application>
  <PresentationFormat>On-screen Show (4:3)</PresentationFormat>
  <Paragraphs>351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PowerPoint Presentation</vt:lpstr>
      <vt:lpstr>Contents of the presentation</vt:lpstr>
      <vt:lpstr>Contents of the presentation</vt:lpstr>
      <vt:lpstr>OST in South Asia Region</vt:lpstr>
      <vt:lpstr>Existing OST models in SA region</vt:lpstr>
      <vt:lpstr>PowerPoint Presentation</vt:lpstr>
      <vt:lpstr>PowerPoint Presentation</vt:lpstr>
      <vt:lpstr>PowerPoint Presentation</vt:lpstr>
      <vt:lpstr>Bangladesh OST Programme</vt:lpstr>
      <vt:lpstr>PowerPoint Presentation</vt:lpstr>
      <vt:lpstr>India OST programme </vt:lpstr>
      <vt:lpstr>PowerPoint Presentation</vt:lpstr>
      <vt:lpstr>PowerPoint Presentation</vt:lpstr>
      <vt:lpstr>PowerPoint Presentation</vt:lpstr>
      <vt:lpstr>Nepal OST Programme</vt:lpstr>
      <vt:lpstr>PowerPoint Presentation</vt:lpstr>
      <vt:lpstr>Maldives</vt:lpstr>
      <vt:lpstr>PowerPoint Presentation</vt:lpstr>
      <vt:lpstr>Contents of the presentation</vt:lpstr>
      <vt:lpstr>Scale-up: Considerations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Contents of the presentation</vt:lpstr>
      <vt:lpstr>International regulatory framework</vt:lpstr>
      <vt:lpstr>Laws / policies of countries</vt:lpstr>
      <vt:lpstr>Supply chain mechanism</vt:lpstr>
      <vt:lpstr>Procurement procedures</vt:lpstr>
      <vt:lpstr>PowerPoint Presentation</vt:lpstr>
      <vt:lpstr>PowerPoint Presentation</vt:lpstr>
      <vt:lpstr>Establishing a supply chain mechanism</vt:lpstr>
      <vt:lpstr>Stock management</vt:lpstr>
      <vt:lpstr>Record maintenance for stock management</vt:lpstr>
      <vt:lpstr>Securing sustained supply: considerations</vt:lpstr>
      <vt:lpstr>Securing sustained supply: considerations</vt:lpstr>
      <vt:lpstr>Conclusion</vt:lpstr>
      <vt:lpstr>Conclusion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 IN SOUTH ASIA   Operationalisation &amp; supply chain management</dc:title>
  <dc:creator>USER</dc:creator>
  <cp:lastModifiedBy>HP</cp:lastModifiedBy>
  <cp:revision>60</cp:revision>
  <dcterms:created xsi:type="dcterms:W3CDTF">2006-08-16T00:00:00Z</dcterms:created>
  <dcterms:modified xsi:type="dcterms:W3CDTF">2012-06-25T07:04:04Z</dcterms:modified>
</cp:coreProperties>
</file>