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23" r:id="rId2"/>
    <p:sldId id="427" r:id="rId3"/>
    <p:sldId id="426" r:id="rId4"/>
    <p:sldId id="261" r:id="rId5"/>
    <p:sldId id="470" r:id="rId6"/>
    <p:sldId id="469" r:id="rId7"/>
    <p:sldId id="461" r:id="rId8"/>
    <p:sldId id="424" r:id="rId9"/>
    <p:sldId id="425" r:id="rId10"/>
    <p:sldId id="451" r:id="rId11"/>
    <p:sldId id="455" r:id="rId12"/>
    <p:sldId id="456" r:id="rId13"/>
    <p:sldId id="458" r:id="rId14"/>
    <p:sldId id="459" r:id="rId15"/>
    <p:sldId id="464" r:id="rId16"/>
    <p:sldId id="465" r:id="rId17"/>
    <p:sldId id="466" r:id="rId18"/>
    <p:sldId id="467" r:id="rId19"/>
    <p:sldId id="450" r:id="rId20"/>
    <p:sldId id="4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8C2F1-1A2B-46E1-BC16-43ABF5D8B0C0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BE81A-FD9E-4599-BA30-194E6A892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0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1FF12-B44C-42B6-BEF8-5ECDF2E5007B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AD8D4-29B2-4ECA-A46D-5A71AB52C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en-US" dirty="0">
                <a:latin typeface="Times New Roman" panose="02020603050405020304" pitchFamily="18" charset="0"/>
                <a:ea typeface="MS PGothic" pitchFamily="34" charset="-128"/>
              </a:rPr>
              <a:t>When these institutions are characterized by a lack of appropriate regulations and by accountable behaviour, corruption is likely to thrive with negative ripple effects for the social goals of equitable &amp; inclusive economic growth, sustainable development and social cohesion,...</a:t>
            </a:r>
            <a:endParaRPr lang="en-GB" altLang="en-US" dirty="0">
              <a:latin typeface="Times New Roman" panose="02020603050405020304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21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STATUS QUO – National Integrity System &amp; Where we have been…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D8D4-29B2-4ECA-A46D-5A71AB52C5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9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Where we need to be:</a:t>
            </a:r>
            <a:r>
              <a:rPr lang="en-US" dirty="0"/>
              <a:t> </a:t>
            </a:r>
            <a:r>
              <a:rPr lang="en-US" b="1" dirty="0"/>
              <a:t>THE IDEAL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D8D4-29B2-4ECA-A46D-5A71AB52C5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2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A2DD-A294-40C7-ADD4-7C1E41832E24}" type="datetime4">
              <a:rPr lang="en-US" smtClean="0"/>
              <a:t>May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D850-8259-43E4-A1C5-957B79CE4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102F-DCC2-4957-A124-C65E874CC2CF}" type="datetime4">
              <a:rPr lang="en-US" smtClean="0"/>
              <a:t>May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D850-8259-43E4-A1C5-957B79CE4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E2C2-65D5-42E4-A945-96E4F4A563C5}" type="datetime4">
              <a:rPr lang="en-US" smtClean="0"/>
              <a:t>May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D850-8259-43E4-A1C5-957B79CE4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BC59-13F7-42DA-9097-6FD93EC66201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A1EB-3DE0-4377-BC8C-720B455677D8}" type="datetime4">
              <a:rPr lang="en-US" smtClean="0"/>
              <a:t>May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D850-8259-43E4-A1C5-957B79CE4E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magine3.jp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7158" y="285728"/>
            <a:ext cx="685804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AD33-537A-4CFC-9CFE-3E5C5D009458}" type="datetime4">
              <a:rPr lang="en-US" smtClean="0"/>
              <a:t>May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D850-8259-43E4-A1C5-957B79CE4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214D-052B-4FF9-B208-213C71B08D3E}" type="datetime4">
              <a:rPr lang="en-US" smtClean="0"/>
              <a:t>May 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D850-8259-43E4-A1C5-957B79CE4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CB52-8079-491D-8EE5-A41B70426814}" type="datetime4">
              <a:rPr lang="en-US" smtClean="0"/>
              <a:t>May 9,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D850-8259-43E4-A1C5-957B79CE4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ACFF-678C-419B-911A-887B3DC87947}" type="datetime4">
              <a:rPr lang="en-US" smtClean="0"/>
              <a:t>May 9,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D850-8259-43E4-A1C5-957B79CE4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25F8-52FC-4181-85D4-9E63C4DB6C1A}" type="datetime4">
              <a:rPr lang="en-US" smtClean="0"/>
              <a:t>May 9,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D850-8259-43E4-A1C5-957B79CE4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E358-42C9-49FE-964A-AB3D947E336F}" type="datetime4">
              <a:rPr lang="en-US" smtClean="0"/>
              <a:t>May 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D850-8259-43E4-A1C5-957B79CE4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81B4-F21F-457B-B322-CF1AAAFD1EAB}" type="datetime4">
              <a:rPr lang="en-US" smtClean="0"/>
              <a:t>May 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D850-8259-43E4-A1C5-957B79CE4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10622-3E3D-42D2-826D-01C8397A3EA8}" type="datetime4">
              <a:rPr lang="en-US" smtClean="0"/>
              <a:t>May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UNCAC &amp; Review Mechanism Multi-Stakeholder Workshop 8 -11 May, 2018, Senegal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0D850-8259-43E4-A1C5-957B79CE4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kubalasa@mejn.mw" TargetMode="External"/><Relationship Id="rId2" Type="http://schemas.openxmlformats.org/officeDocument/2006/relationships/hyperlink" Target="http://www.mejnmw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mejn@mejn.mw/dkubalasa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52" y="548680"/>
            <a:ext cx="9036495" cy="17907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ENHANCING ACCOUNTABILITY &amp; PUBLIC FINANCE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564905"/>
            <a:ext cx="7920880" cy="2763648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Perfecting CSO Roles in UNCAC Implementation  &amp; Review Mechanism</a:t>
            </a:r>
          </a:p>
          <a:p>
            <a:r>
              <a:rPr lang="en-US" sz="3000" i="1" dirty="0">
                <a:solidFill>
                  <a:schemeClr val="tx1"/>
                </a:solidFill>
              </a:rPr>
              <a:t>By</a:t>
            </a:r>
          </a:p>
          <a:p>
            <a:r>
              <a:rPr lang="en-US" sz="2600" b="1" dirty="0">
                <a:solidFill>
                  <a:schemeClr val="tx1"/>
                </a:solidFill>
              </a:rPr>
              <a:t>Dalitso KUBALASA, </a:t>
            </a:r>
          </a:p>
          <a:p>
            <a:r>
              <a:rPr lang="en-US" sz="2600" dirty="0">
                <a:solidFill>
                  <a:schemeClr val="tx1"/>
                </a:solidFill>
              </a:rPr>
              <a:t>MEJN Executive Director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Multi-stakeholder Workshop on the UN Convention against Corruption and its Review Mechanism, </a:t>
            </a:r>
            <a:r>
              <a:rPr lang="en-US" sz="1800" b="1" dirty="0" err="1">
                <a:solidFill>
                  <a:schemeClr val="tx1"/>
                </a:solidFill>
              </a:rPr>
              <a:t>Saly</a:t>
            </a:r>
            <a:r>
              <a:rPr lang="en-US" sz="1800" b="1" dirty="0">
                <a:solidFill>
                  <a:schemeClr val="tx1"/>
                </a:solidFill>
              </a:rPr>
              <a:t> Senegal – 8</a:t>
            </a:r>
            <a:r>
              <a:rPr lang="en-US" sz="1800" b="1" baseline="30000" dirty="0">
                <a:solidFill>
                  <a:schemeClr val="tx1"/>
                </a:solidFill>
              </a:rPr>
              <a:t>th</a:t>
            </a:r>
            <a:r>
              <a:rPr lang="en-US" sz="1800" b="1" dirty="0">
                <a:solidFill>
                  <a:schemeClr val="tx1"/>
                </a:solidFill>
              </a:rPr>
              <a:t> to 11</a:t>
            </a:r>
            <a:r>
              <a:rPr lang="en-US" sz="1800" b="1" baseline="30000" dirty="0">
                <a:solidFill>
                  <a:schemeClr val="tx1"/>
                </a:solidFill>
              </a:rPr>
              <a:t>th</a:t>
            </a:r>
            <a:r>
              <a:rPr lang="en-US" sz="1800" b="1" dirty="0">
                <a:solidFill>
                  <a:schemeClr val="tx1"/>
                </a:solidFill>
              </a:rPr>
              <a:t> May,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72" t="28988" r="68050" b="38469"/>
          <a:stretch/>
        </p:blipFill>
        <p:spPr>
          <a:xfrm>
            <a:off x="3491880" y="5338664"/>
            <a:ext cx="1656184" cy="150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72" t="28988" r="68050" b="38469"/>
          <a:stretch/>
        </p:blipFill>
        <p:spPr>
          <a:xfrm>
            <a:off x="3491880" y="5348775"/>
            <a:ext cx="1656184" cy="150922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074D5F-6FA5-41C6-93AB-E02B05F80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ED7E-9F51-44B0-BDE8-26E464295662}" type="datetime4">
              <a:rPr lang="en-US" smtClean="0"/>
              <a:t>May 9, 2018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5D08A1-EE73-42BE-B1A9-50FC5F8E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F1B5E7-247F-4036-AA19-17527F08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D850-8259-43E4-A1C5-957B79CE4E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0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SOME RESOLUTIONS TO RID CORRUPTION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Back to basics – Building INTEGRITY</a:t>
            </a:r>
          </a:p>
          <a:p>
            <a:pPr lvl="1"/>
            <a:r>
              <a:rPr lang="en-US" dirty="0"/>
              <a:t>Punish Corruption, deal with Impunity</a:t>
            </a:r>
          </a:p>
          <a:p>
            <a:pPr lvl="1"/>
            <a:r>
              <a:rPr lang="en-US" dirty="0"/>
              <a:t>Transparency &amp; Accountability for Optimum value for public money </a:t>
            </a:r>
            <a:r>
              <a:rPr lang="en-US" i="1" dirty="0"/>
              <a:t>(no shady transactions)</a:t>
            </a:r>
          </a:p>
          <a:p>
            <a:pPr lvl="1"/>
            <a:endParaRPr lang="en-US" sz="1600" i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Build Strong National Integrity System &amp; Institutions</a:t>
            </a:r>
          </a:p>
          <a:p>
            <a:pPr lvl="1"/>
            <a:r>
              <a:rPr lang="en-US" dirty="0"/>
              <a:t>Independence of Parliament</a:t>
            </a:r>
          </a:p>
          <a:p>
            <a:pPr lvl="1"/>
            <a:r>
              <a:rPr lang="en-US" dirty="0"/>
              <a:t>Separation of Executive and Legislature</a:t>
            </a:r>
          </a:p>
          <a:p>
            <a:pPr lvl="1"/>
            <a:r>
              <a:rPr lang="en-US" dirty="0"/>
              <a:t>Reduction of Executive powers</a:t>
            </a:r>
          </a:p>
          <a:p>
            <a:pPr marL="914400" lvl="2" indent="0">
              <a:buNone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Stop glorifying ‘thieves’</a:t>
            </a:r>
          </a:p>
          <a:p>
            <a:pPr lvl="1"/>
            <a:r>
              <a:rPr lang="en-US" dirty="0"/>
              <a:t>sustain momentum in going after the thieves</a:t>
            </a:r>
          </a:p>
          <a:p>
            <a:pPr lvl="1"/>
            <a:r>
              <a:rPr lang="en-US" dirty="0"/>
              <a:t>Punish perpetrators to set right precedence</a:t>
            </a:r>
          </a:p>
          <a:p>
            <a:pPr lvl="1"/>
            <a:r>
              <a:rPr lang="en-US" dirty="0"/>
              <a:t>Re-defining our democratic thinking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b="1" dirty="0"/>
              <a:t>Resolve to economically develop </a:t>
            </a:r>
          </a:p>
          <a:p>
            <a:pPr lvl="1"/>
            <a:r>
              <a:rPr lang="en-US" sz="2900" dirty="0"/>
              <a:t>by doing all it takes to stop corruption and </a:t>
            </a:r>
          </a:p>
          <a:p>
            <a:pPr lvl="1"/>
            <a:r>
              <a:rPr lang="en-US" sz="3200" b="1" dirty="0"/>
              <a:t>Recover what was stolen (with interest)!...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44940-A963-4B55-8ADA-1EBC3E1C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BA15-BA8C-4C55-87C5-6A50EE5227FD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20C74-F4DC-4F39-8814-45EC2F19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4048E-2602-456F-839C-C333FFDB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8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GB" altLang="en-US" b="1" dirty="0"/>
              <a:t>5. Soldier on “against all odds”…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412776"/>
            <a:ext cx="8153400" cy="4683224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dirty="0"/>
              <a:t>Most anti-corruption initiatives at risk of losing steam due to lacking (financial &amp; technical support) </a:t>
            </a:r>
          </a:p>
          <a:p>
            <a:pPr lvl="1"/>
            <a:r>
              <a:rPr lang="en-GB" altLang="en-US" dirty="0"/>
              <a:t>Numerous efforts left hanging…</a:t>
            </a:r>
          </a:p>
          <a:p>
            <a:pPr lvl="1"/>
            <a:r>
              <a:rPr lang="en-GB" altLang="en-US" dirty="0"/>
              <a:t>The fight left to a few “highly demoralised” patriots </a:t>
            </a:r>
          </a:p>
          <a:p>
            <a:pPr lvl="1"/>
            <a:r>
              <a:rPr lang="en-GB" altLang="en-US" dirty="0"/>
              <a:t>Collective spirit &amp; anti-corruption spirit waning, when it’s actually needed most</a:t>
            </a:r>
          </a:p>
          <a:p>
            <a:pPr marL="457200" lvl="1" indent="0">
              <a:buNone/>
            </a:pPr>
            <a:endParaRPr lang="en-GB" altLang="en-US" dirty="0"/>
          </a:p>
          <a:p>
            <a:r>
              <a:rPr lang="en-GB" altLang="en-US" dirty="0"/>
              <a:t>UNCAC Coalition &amp; UNCAC Review Mechanisms</a:t>
            </a:r>
          </a:p>
          <a:p>
            <a:pPr lvl="1"/>
            <a:r>
              <a:rPr lang="en-GB" altLang="en-US" dirty="0"/>
              <a:t>should inclusively bolster this in reversal of such a tragedy</a:t>
            </a:r>
          </a:p>
          <a:p>
            <a:endParaRPr lang="en-GB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FF34E-563D-4EF5-933A-4F670DCC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B56B-EB71-4DF4-8575-2746200652EA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3D4E3-6260-46EA-8701-8C5AA009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95F6F-AA90-4600-85B2-01F6EF31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34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en-GB" altLang="en-US" sz="3200" b="1" dirty="0"/>
              <a:t>6. Strengthen Enforcement of Legal Frameworks for the Greater Good - INTEGRITY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412776"/>
            <a:ext cx="8153400" cy="475252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altLang="en-US" sz="2400" dirty="0"/>
              <a:t>Malawi  is a signatory to  several international Conventions, i.e.:</a:t>
            </a:r>
          </a:p>
          <a:p>
            <a:pPr lvl="1">
              <a:defRPr/>
            </a:pPr>
            <a:r>
              <a:rPr lang="en-GB" altLang="en-US" sz="2000" dirty="0"/>
              <a:t>the United  Nations  Convention Against  Corruption (UNCAC) &amp;</a:t>
            </a:r>
          </a:p>
          <a:p>
            <a:pPr lvl="1">
              <a:defRPr/>
            </a:pPr>
            <a:r>
              <a:rPr lang="en-GB" altLang="en-US" sz="2000" dirty="0"/>
              <a:t>the African  Union  Convention on Preventing &amp; Combating Corruption</a:t>
            </a:r>
          </a:p>
          <a:p>
            <a:pPr lvl="1">
              <a:defRPr/>
            </a:pPr>
            <a:endParaRPr lang="en-GB" altLang="en-US" sz="2000" dirty="0"/>
          </a:p>
          <a:p>
            <a:pPr>
              <a:defRPr/>
            </a:pPr>
            <a:r>
              <a:rPr lang="en-GB" altLang="en-US" sz="2400" dirty="0"/>
              <a:t>Malawi has passed several legislations, i.e.:</a:t>
            </a:r>
          </a:p>
          <a:p>
            <a:pPr lvl="1">
              <a:defRPr/>
            </a:pPr>
            <a:r>
              <a:rPr lang="en-GB" altLang="en-US" sz="2000" dirty="0"/>
              <a:t>The Corrupt  Practices  Act  (CPA) 1995 </a:t>
            </a:r>
          </a:p>
          <a:p>
            <a:pPr lvl="1">
              <a:defRPr/>
            </a:pPr>
            <a:r>
              <a:rPr lang="en-GB" altLang="en-US" sz="2000" dirty="0"/>
              <a:t>Malawi's Penal  Code (that includes a section that  criminalises  active and passive bribery)</a:t>
            </a:r>
          </a:p>
          <a:p>
            <a:pPr lvl="1">
              <a:defRPr/>
            </a:pPr>
            <a:r>
              <a:rPr lang="en-GB" altLang="en-US" sz="2000" dirty="0"/>
              <a:t>The Public Officers’ Assets Declaration Law</a:t>
            </a:r>
          </a:p>
          <a:p>
            <a:pPr lvl="1">
              <a:defRPr/>
            </a:pPr>
            <a:r>
              <a:rPr lang="en-GB" altLang="en-US" sz="2000" dirty="0"/>
              <a:t>The Anti Money Laundering Law</a:t>
            </a:r>
          </a:p>
          <a:p>
            <a:pPr lvl="1">
              <a:defRPr/>
            </a:pPr>
            <a:r>
              <a:rPr lang="en-GB" altLang="en-US" sz="2000" dirty="0"/>
              <a:t>The Access to Information Law</a:t>
            </a:r>
          </a:p>
          <a:p>
            <a:pPr lvl="1"/>
            <a:r>
              <a:rPr lang="en-GB" altLang="en-US" sz="2000" dirty="0"/>
              <a:t>Public Procurement and Disposal of Assets Law,…Public Procurement  Act</a:t>
            </a:r>
          </a:p>
          <a:p>
            <a:pPr lvl="1"/>
            <a:r>
              <a:rPr lang="en-GB" altLang="en-US" sz="2000" dirty="0"/>
              <a:t>The Public Audit  Act</a:t>
            </a:r>
          </a:p>
          <a:p>
            <a:pPr lvl="1"/>
            <a:r>
              <a:rPr lang="en-GB" altLang="en-US" sz="2000" dirty="0"/>
              <a:t>The  Public Finance  Management  Act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23F09-E4DE-4B78-8A38-74BF25D9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9AC7-C810-4E97-ADD5-31E971C3CE67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6E0BD-AFF2-45F8-913D-20A27196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1BC54-9E1C-4052-A6AD-2D9F140D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80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GB" altLang="en-US" sz="3600" b="1" dirty="0"/>
              <a:t>7. CSOs Should be a TRUE &amp; SELFLESS Watchdog – BEYOND REPROACH…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484784"/>
            <a:ext cx="8153400" cy="4611216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dirty="0"/>
              <a:t>CSOs and stakeholders should support full &amp; strict enforcement and operationalization of legal frameworks </a:t>
            </a:r>
          </a:p>
          <a:p>
            <a:pPr lvl="1"/>
            <a:r>
              <a:rPr lang="en-US" altLang="en-US" sz="2400" dirty="0"/>
              <a:t>to effectively counter corruption &amp; fraud i.e. Tax evasion, Tax avoidance, IFFs,…</a:t>
            </a:r>
          </a:p>
          <a:p>
            <a:pPr lvl="1"/>
            <a:r>
              <a:rPr lang="en-GB" altLang="en-US" sz="2400" dirty="0"/>
              <a:t>Need to soldier on and do more as watch dog, leading by example... </a:t>
            </a:r>
          </a:p>
          <a:p>
            <a:pPr lvl="1"/>
            <a:endParaRPr lang="en-GB" altLang="en-US" sz="1100" dirty="0"/>
          </a:p>
          <a:p>
            <a:r>
              <a:rPr lang="en-GB" altLang="en-US" sz="2400" dirty="0"/>
              <a:t>Conscientise the public on the ills of corruption and the Greater Good of a nation of INTEGRITY</a:t>
            </a:r>
          </a:p>
          <a:p>
            <a:pPr lvl="1"/>
            <a:r>
              <a:rPr lang="en-GB" altLang="en-US" sz="2400" dirty="0"/>
              <a:t>Expose the corrupt without fear or favour (WHISTLE-BLOWER) </a:t>
            </a:r>
          </a:p>
          <a:p>
            <a:pPr lvl="1"/>
            <a:r>
              <a:rPr lang="en-GB" altLang="en-US" sz="2400" dirty="0"/>
              <a:t>Diligently have a keen interest in all cases and be a positive force of change</a:t>
            </a:r>
          </a:p>
          <a:p>
            <a:pPr lvl="1"/>
            <a:endParaRPr lang="en-GB" altLang="en-US" sz="1200" dirty="0"/>
          </a:p>
          <a:p>
            <a:r>
              <a:rPr lang="en-GB" altLang="en-US" sz="2400" dirty="0"/>
              <a:t>Identify and expose corruption-prone areas within the legal and administrative system for redress mechanism actions.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CF24E-6FA7-489A-A649-05A7F0B0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9A07-814B-46B5-B04D-8412381FC9CF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D51C8-D597-4DBE-BE81-54BAE541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49304-A9D8-423A-A8AD-6338B7CD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159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en-GB" altLang="en-US" sz="3200" b="1" dirty="0"/>
              <a:t>8. Raising Public Awareness </a:t>
            </a:r>
            <a:r>
              <a:rPr lang="en-GB" altLang="en-US" sz="3200" b="1" i="1" dirty="0"/>
              <a:t>- Ills of Corruption and Why we all need to fight it, and how…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412776"/>
            <a:ext cx="8153400" cy="4683224"/>
          </a:xfrm>
        </p:spPr>
        <p:txBody>
          <a:bodyPr>
            <a:normAutofit lnSpcReduction="10000"/>
          </a:bodyPr>
          <a:lstStyle/>
          <a:p>
            <a:pPr lvl="1"/>
            <a:r>
              <a:rPr lang="en-GB" altLang="en-US" dirty="0"/>
              <a:t>CSOs raise “public awareness </a:t>
            </a:r>
          </a:p>
          <a:p>
            <a:pPr lvl="2"/>
            <a:r>
              <a:rPr lang="en-GB" altLang="en-US" dirty="0"/>
              <a:t>regarding the existence, causes and gravity of and the threat posed by corruption.”</a:t>
            </a:r>
          </a:p>
          <a:p>
            <a:pPr lvl="1"/>
            <a:endParaRPr lang="en-GB" altLang="en-US" sz="1050" dirty="0"/>
          </a:p>
          <a:p>
            <a:pPr lvl="1"/>
            <a:r>
              <a:rPr lang="en-GB" altLang="en-US" dirty="0"/>
              <a:t>Publicize some success stories and best practices i.e. indices, reports, and study results </a:t>
            </a:r>
          </a:p>
          <a:p>
            <a:pPr lvl="2"/>
            <a:r>
              <a:rPr lang="en-GB" altLang="en-US" dirty="0"/>
              <a:t>for better awareness and shared learning...</a:t>
            </a:r>
          </a:p>
          <a:p>
            <a:pPr lvl="1"/>
            <a:endParaRPr lang="en-GB" altLang="en-US" sz="1050" dirty="0"/>
          </a:p>
          <a:p>
            <a:pPr lvl="1"/>
            <a:r>
              <a:rPr lang="en-GB" altLang="en-US" dirty="0"/>
              <a:t>Operate information centres as well as Education centres</a:t>
            </a:r>
          </a:p>
          <a:p>
            <a:pPr lvl="2"/>
            <a:r>
              <a:rPr lang="en-GB" altLang="en-US" dirty="0"/>
              <a:t>Informed the nation in the quest for building a Nation of INTEGRITY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AE53E8-7E0C-48A0-9141-6F66F94C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5796-5203-4069-9A2F-30BD810BA7AF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32015-25A2-4CC7-B6B3-B85A6A76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58C11-D801-4778-BE9A-A888F9A9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90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en-GB" altLang="en-US" sz="3200" b="1" dirty="0"/>
              <a:t>9. Promote Independent Reviews - Policy Monitoring &amp; Evaluation</a:t>
            </a:r>
            <a:endParaRPr lang="en-GB" altLang="en-US" sz="3200" i="1" dirty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dirty="0"/>
              <a:t>Without independent monitoring, the international, regional and local/national anti-corruption statutes &amp; action plans can easily become “useless”</a:t>
            </a:r>
          </a:p>
          <a:p>
            <a:pPr lvl="1"/>
            <a:r>
              <a:rPr lang="en-GB" altLang="en-US" dirty="0"/>
              <a:t>Just an additional paper work or a lip-service hardly making any real difference </a:t>
            </a:r>
          </a:p>
          <a:p>
            <a:endParaRPr lang="en-GB" altLang="en-US" sz="1800" dirty="0"/>
          </a:p>
          <a:p>
            <a:r>
              <a:rPr lang="en-GB" altLang="en-US" dirty="0"/>
              <a:t>Monitoring &amp; Evaluation of the performance of the conventions along with key institutions of enforcement </a:t>
            </a:r>
          </a:p>
          <a:p>
            <a:pPr lvl="1"/>
            <a:r>
              <a:rPr lang="en-GB" altLang="en-US" dirty="0"/>
              <a:t>is also one of the important roles of anti-corruption CSOs.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19051A-16F8-4BDA-B0AB-D6FCA40F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F8DB-CD63-4C39-A706-2B89E227382A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F7227-43F1-4680-A658-1341A5BA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1C423-43CA-49C8-ABB1-6E3A3D11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32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en-GB" altLang="en-US" sz="3200" b="1" dirty="0"/>
              <a:t>10. Building Coalitions for Effective Policy Change &amp; Transformation</a:t>
            </a:r>
            <a:endParaRPr lang="en-GB" altLang="en-US" sz="3200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340768"/>
            <a:ext cx="8153400" cy="4755232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400" dirty="0"/>
              <a:t>There is no one-size-fits-all in anti-corruption policies –</a:t>
            </a:r>
          </a:p>
          <a:p>
            <a:pPr lvl="1"/>
            <a:r>
              <a:rPr lang="en-GB" altLang="en-US" sz="2400" dirty="0"/>
              <a:t>deepen the Community of Practice against Corruption </a:t>
            </a:r>
          </a:p>
          <a:p>
            <a:pPr lvl="1"/>
            <a:r>
              <a:rPr lang="en-GB" altLang="en-US" sz="2400" dirty="0"/>
              <a:t>(UNCAC Coalition and Associated Platforms)</a:t>
            </a:r>
          </a:p>
          <a:p>
            <a:pPr lvl="1"/>
            <a:r>
              <a:rPr lang="en-GB" altLang="en-US" sz="2400" dirty="0"/>
              <a:t>but Positive International &amp; Local SYNERGIES are the way to go… </a:t>
            </a:r>
          </a:p>
          <a:p>
            <a:pPr lvl="1"/>
            <a:endParaRPr lang="en-GB" altLang="en-US" sz="2400" dirty="0"/>
          </a:p>
          <a:p>
            <a:r>
              <a:rPr lang="en-GB" altLang="en-US" sz="2400" dirty="0"/>
              <a:t>There is no omnipotent player who can eradicate corruption without other players’ participation &amp; contribution. </a:t>
            </a:r>
          </a:p>
          <a:p>
            <a:pPr lvl="1"/>
            <a:endParaRPr lang="en-GB" altLang="en-US" sz="1400" dirty="0"/>
          </a:p>
          <a:p>
            <a:r>
              <a:rPr lang="en-GB" altLang="en-US" sz="2400" dirty="0"/>
              <a:t>Civil society can initiate stronger &amp; better coalitions interfacing with Govt Agencies to make a real difference in the fight…</a:t>
            </a:r>
          </a:p>
          <a:p>
            <a:pPr lvl="1"/>
            <a:r>
              <a:rPr lang="en-GB" altLang="en-US" sz="2400" dirty="0"/>
              <a:t>among different sectors of the society in the fight against corruption and safeguard integrity.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00294-4290-4001-9213-5DA0A5FA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A7A1-5171-49C4-96F4-E38C9133D9DB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A8F8D-8D91-4366-9818-A22A25B0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41EC6-A25A-480E-BEA6-0C34A1A5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043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en-GB" altLang="en-US" sz="3600" b="1" dirty="0"/>
              <a:t>11. Need CSOs as Role Models of Integrity &amp; Good Governance</a:t>
            </a:r>
            <a:endParaRPr lang="en-GB" altLang="en-US" sz="3600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GB" altLang="en-US" sz="2800" dirty="0"/>
              <a:t>If CSOs fail to be a role model of integrity and good governance </a:t>
            </a:r>
          </a:p>
          <a:p>
            <a:pPr lvl="1"/>
            <a:r>
              <a:rPr lang="en-GB" altLang="en-US" sz="2400" dirty="0"/>
              <a:t>they will just be “one more’ hypocrite and nothing more…</a:t>
            </a:r>
          </a:p>
          <a:p>
            <a:pPr marL="0" indent="0">
              <a:buNone/>
            </a:pPr>
            <a:r>
              <a:rPr lang="en-GB" altLang="en-US" sz="1800" dirty="0"/>
              <a:t> </a:t>
            </a:r>
          </a:p>
          <a:p>
            <a:r>
              <a:rPr lang="en-GB" altLang="en-US" sz="2800" dirty="0"/>
              <a:t>Integrity and good governance within CSOs itself are not secondary, but primary.</a:t>
            </a:r>
          </a:p>
          <a:p>
            <a:pPr lvl="1"/>
            <a:r>
              <a:rPr lang="en-GB" altLang="en-US" sz="2400" dirty="0"/>
              <a:t>Both will make CSO’s voice stronger and </a:t>
            </a:r>
          </a:p>
          <a:p>
            <a:pPr lvl="1"/>
            <a:r>
              <a:rPr lang="en-GB" altLang="en-US" sz="2400" dirty="0"/>
              <a:t>will contribute to get more support for CSOs from the people and larger participation in its activities.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43879-AB01-465B-8FFB-360777B0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7E38-FEA7-4B7D-A8D7-5C033D661803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C0162-B7C9-4FDB-AC12-3EC43381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6CFCE-9B60-4B72-85D6-C3DAAF09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32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en-US" b="1" dirty="0"/>
              <a:t>TIPPING POINTS…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altLang="en-US" b="1" dirty="0"/>
              <a:t>Lack  of  adequate  financial and technical support</a:t>
            </a:r>
          </a:p>
          <a:p>
            <a:pPr lvl="1">
              <a:defRPr/>
            </a:pPr>
            <a:r>
              <a:rPr lang="en-GB" altLang="en-US" dirty="0"/>
              <a:t>funding  and  human resources for public institutions such as the ACB, Auditor General, Police grossly limited</a:t>
            </a:r>
          </a:p>
          <a:p>
            <a:pPr lvl="1">
              <a:defRPr/>
            </a:pPr>
            <a:r>
              <a:rPr lang="en-GB" altLang="en-US" dirty="0"/>
              <a:t>which affects  the  capacity  of  the office  to  effectively investigate and follow-up on injustices  and  corruption across the board... </a:t>
            </a:r>
          </a:p>
          <a:p>
            <a:pPr lvl="1">
              <a:defRPr/>
            </a:pPr>
            <a:endParaRPr lang="en-GB" altLang="en-US" sz="1400" dirty="0"/>
          </a:p>
          <a:p>
            <a:pPr>
              <a:defRPr/>
            </a:pPr>
            <a:r>
              <a:rPr lang="en-GB" altLang="en-US" dirty="0"/>
              <a:t>There is a </a:t>
            </a:r>
            <a:r>
              <a:rPr lang="en-GB" altLang="en-US" b="1" dirty="0"/>
              <a:t>gap  between  the  anti-corruption frameworks &amp; their consistent implementation</a:t>
            </a:r>
          </a:p>
          <a:p>
            <a:pPr>
              <a:defRPr/>
            </a:pPr>
            <a:endParaRPr lang="en-GB" altLang="en-US" sz="1400" dirty="0"/>
          </a:p>
          <a:p>
            <a:pPr>
              <a:defRPr/>
            </a:pPr>
            <a:r>
              <a:rPr lang="en-GB" altLang="en-US" b="1" dirty="0"/>
              <a:t>Lack of fully operational access to information legislations</a:t>
            </a:r>
            <a:r>
              <a:rPr lang="en-GB" altLang="en-US" dirty="0"/>
              <a:t> along with the Public </a:t>
            </a:r>
            <a:r>
              <a:rPr lang="en-GB" altLang="en-US" dirty="0" err="1"/>
              <a:t>Officers’Declaration</a:t>
            </a:r>
            <a:r>
              <a:rPr lang="en-GB" altLang="en-US" dirty="0"/>
              <a:t> of Assets legislations</a:t>
            </a:r>
          </a:p>
          <a:p>
            <a:pPr>
              <a:defRPr/>
            </a:pPr>
            <a:endParaRPr lang="en-GB" altLang="en-US" sz="1400" dirty="0"/>
          </a:p>
          <a:p>
            <a:pPr>
              <a:defRPr/>
            </a:pPr>
            <a:r>
              <a:rPr lang="en-GB" altLang="en-US" b="1" dirty="0"/>
              <a:t>Lack of consistency and persistence in the political will</a:t>
            </a:r>
            <a:r>
              <a:rPr lang="en-GB" altLang="en-US" dirty="0"/>
              <a:t> for the fight against corruption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642E0-8044-4ACA-80B8-82450060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FA16-F04A-4A4B-AB80-EEA8E0255DC4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1589B9-57A3-4984-A97B-7734AADC0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B74DD-E2E6-455B-B45C-07C27164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696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n-US" sz="4000" b="1" dirty="0"/>
              <a:t>THERE IS STILL HOPE, ONLY IF…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1"/>
            <a:ext cx="7920880" cy="5184576"/>
          </a:xfrm>
        </p:spPr>
        <p:txBody>
          <a:bodyPr>
            <a:no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</a:rPr>
              <a:t>… We </a:t>
            </a:r>
            <a:r>
              <a:rPr lang="en-US" sz="2800" b="1" dirty="0">
                <a:solidFill>
                  <a:srgbClr val="FF0000"/>
                </a:solidFill>
              </a:rPr>
              <a:t>invest in building constant momentum</a:t>
            </a:r>
          </a:p>
          <a:p>
            <a:pPr lvl="1" algn="just"/>
            <a:r>
              <a:rPr lang="en-US" sz="2400" b="1" dirty="0">
                <a:solidFill>
                  <a:srgbClr val="FF0000"/>
                </a:solidFill>
              </a:rPr>
              <a:t>towards Strong Public Finance Management &amp; Accountability Systems at all levels</a:t>
            </a:r>
          </a:p>
          <a:p>
            <a:pPr lvl="1" algn="just"/>
            <a:endParaRPr lang="en-US" sz="1600" dirty="0"/>
          </a:p>
          <a:p>
            <a:pPr algn="just"/>
            <a:r>
              <a:rPr lang="en-US" sz="2800" i="1" dirty="0"/>
              <a:t>“Our challenges have nothing to do with not knowing what to do: </a:t>
            </a:r>
          </a:p>
          <a:p>
            <a:pPr lvl="1" algn="just"/>
            <a:r>
              <a:rPr lang="en-US" sz="2400" i="1" dirty="0"/>
              <a:t>But lacking the political will to do what we need to do</a:t>
            </a:r>
            <a:endParaRPr lang="en-US" sz="1200" i="1" dirty="0"/>
          </a:p>
          <a:p>
            <a:pPr lvl="1" algn="just"/>
            <a:endParaRPr lang="en-US" sz="1200" i="1" dirty="0"/>
          </a:p>
          <a:p>
            <a:pPr algn="just"/>
            <a:r>
              <a:rPr lang="en-US" dirty="0"/>
              <a:t>… We strictly walk the talk of the UNCAC &amp; all review recommendations </a:t>
            </a:r>
          </a:p>
          <a:p>
            <a:pPr lvl="1" algn="just"/>
            <a:r>
              <a:rPr lang="en-US" dirty="0"/>
              <a:t>in addressing the facilitation of corrupt practices by private actors, above all else...</a:t>
            </a:r>
          </a:p>
          <a:p>
            <a:pPr lvl="1" algn="just"/>
            <a:endParaRPr lang="en-US" sz="24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2CB59-5716-4538-A35C-2E6AEECB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2125-38E5-4FB8-8B35-5C5B779D137E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66333-048F-48AD-823F-11BE4DD6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DD694-0760-4575-8B97-F5B03404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83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WHOSE ROLE IS IT? WHY? WHERE? HOW?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2132856"/>
            <a:ext cx="512291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Who is involved?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their roles?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it working?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can improve?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will be the motivation for improving?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2530624" cy="410215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B0AF1-35F7-4846-9F0D-2EDABD21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4B37-6D28-4B33-BDA4-A22E2402060D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DFF65-F4E8-43A6-90DF-F8C38D20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1629F-E112-4EAB-B315-6118FC53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1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F435-97DC-469F-89AC-FDD573F8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DE086-AD96-4C5C-BF8F-7DF889923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Dalitso KUBALASA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MEJN Executive Director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Area 6, Plot #122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Lilongwe, Malawi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Website: www.mejnmw.org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Skype: @</a:t>
            </a:r>
            <a:r>
              <a:rPr lang="en-US" dirty="0" err="1"/>
              <a:t>mejnmejn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E-mails: mejn@mejn.mw / dkubalasa@mejn.mw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mejn@mejn.mw/dkubalasa@gmail.com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D58C1-BD5D-4710-9CD8-6F00247B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BC59-13F7-42DA-9097-6FD93EC66201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7E633-4B55-420A-A20D-B2DB14EC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81B1A-5896-4DD9-B448-E9EAA33B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64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3185"/>
            <a:ext cx="8640960" cy="7175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LINGERING THOUGHTS – </a:t>
            </a:r>
            <a:r>
              <a:rPr lang="en-US" sz="3200" b="1" i="1" dirty="0"/>
              <a:t>FROM PUSH TO SHOVE?!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980728"/>
            <a:ext cx="4176464" cy="54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don’t do, not because we don’t know, rather because we don’t want to.</a:t>
            </a:r>
          </a:p>
          <a:p>
            <a:endParaRPr lang="en-US" sz="1700" dirty="0"/>
          </a:p>
          <a:p>
            <a:r>
              <a:rPr lang="en-US" dirty="0"/>
              <a:t>We don’t want, not because we don’t know, but we are not committed to.</a:t>
            </a:r>
          </a:p>
          <a:p>
            <a:endParaRPr lang="en-US" sz="1900" dirty="0"/>
          </a:p>
          <a:p>
            <a:r>
              <a:rPr lang="en-US" dirty="0"/>
              <a:t>We are not committed, not because we don’t know what must be done, but because of what (we think) we stand to lose if we do…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0" b="31100"/>
          <a:stretch/>
        </p:blipFill>
        <p:spPr>
          <a:xfrm>
            <a:off x="395535" y="980728"/>
            <a:ext cx="4320481" cy="511256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C804D-0B95-4FED-ABAD-8BD659DC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03DF-4B12-47C4-B9E2-DE3A517F1FFA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6E679-A8B9-4056-BEB4-79637BC3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D5D66-7C93-4D31-BE11-8E4140F0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31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DE13E07-CD82-4915-8A32-E6D51217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547"/>
            <a:ext cx="8229600" cy="5722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/>
              <a:t>WHO? WHAT? WHY?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554EE8B-80FD-4DC3-906B-A096577EC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394327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dirty="0"/>
              <a:t>Malawi Economic Justice Network (MEJN) &amp; Partners are about a learning adventure, </a:t>
            </a:r>
            <a:r>
              <a:rPr lang="en-US" altLang="en-US" b="1" dirty="0"/>
              <a:t>“putting ideas into practice”</a:t>
            </a:r>
            <a:r>
              <a:rPr lang="en-US" altLang="en-US" dirty="0"/>
              <a:t> for better development results</a:t>
            </a:r>
          </a:p>
          <a:p>
            <a:pPr lvl="1"/>
            <a:r>
              <a:rPr lang="en-US" altLang="en-US" dirty="0"/>
              <a:t>A network thriving on “getting CSOs more organized” since 2000 </a:t>
            </a:r>
          </a:p>
          <a:p>
            <a:pPr lvl="1"/>
            <a:r>
              <a:rPr lang="en-US" altLang="en-US" dirty="0" err="1"/>
              <a:t>Centres</a:t>
            </a:r>
            <a:r>
              <a:rPr lang="en-US" altLang="en-US" dirty="0"/>
              <a:t> around focus on the “bigger picture” of public economic </a:t>
            </a:r>
            <a:r>
              <a:rPr lang="en-US" altLang="en-US" dirty="0" err="1"/>
              <a:t>poliies</a:t>
            </a:r>
            <a:r>
              <a:rPr lang="en-US" altLang="en-US" dirty="0"/>
              <a:t>, governance &amp; evidence-based advocacy</a:t>
            </a:r>
          </a:p>
          <a:p>
            <a:pPr lvl="1"/>
            <a:r>
              <a:rPr lang="en-US" altLang="en-US" dirty="0"/>
              <a:t>optimizing synergies (CSOs, Academia, Trade Unions, Media umbrella bodies, Sector networks, </a:t>
            </a:r>
            <a:r>
              <a:rPr lang="en-US" altLang="en-US" dirty="0" err="1"/>
              <a:t>etc</a:t>
            </a:r>
            <a:endParaRPr lang="en-US" altLang="en-US" dirty="0"/>
          </a:p>
          <a:p>
            <a:pPr lvl="1"/>
            <a:endParaRPr lang="en-US" altLang="en-US" dirty="0"/>
          </a:p>
          <a:p>
            <a:pPr lvl="0"/>
            <a:r>
              <a:rPr lang="en-US" dirty="0"/>
              <a:t>To truly fight corruption, we need to adopt a multi-faceted approaches</a:t>
            </a:r>
          </a:p>
          <a:p>
            <a:pPr lvl="1"/>
            <a:r>
              <a:rPr lang="en-US" dirty="0"/>
              <a:t> through enhanced transparency and accountability </a:t>
            </a:r>
            <a:endParaRPr lang="en-US" sz="2400" dirty="0"/>
          </a:p>
          <a:p>
            <a:pPr lvl="1"/>
            <a:r>
              <a:rPr lang="en-US" b="1" dirty="0"/>
              <a:t>there should be progressively fewer dark corners left for corruption to hide.</a:t>
            </a:r>
            <a:endParaRPr lang="en-US" sz="2400" b="1" dirty="0"/>
          </a:p>
          <a:p>
            <a:endParaRPr lang="en-US" altLang="en-US" sz="1900" dirty="0"/>
          </a:p>
          <a:p>
            <a:r>
              <a:rPr lang="en-US" altLang="en-US" dirty="0"/>
              <a:t>MEJN &amp; partners has been working diligently</a:t>
            </a:r>
          </a:p>
          <a:p>
            <a:pPr lvl="1"/>
            <a:r>
              <a:rPr lang="en-US" altLang="en-US" dirty="0"/>
              <a:t>towards strengthening social accountability systems – Participatory Governance</a:t>
            </a:r>
          </a:p>
          <a:p>
            <a:pPr lvl="1"/>
            <a:r>
              <a:rPr lang="en-US" altLang="en-US" dirty="0"/>
              <a:t>Championing good economic governance for people-</a:t>
            </a:r>
            <a:r>
              <a:rPr lang="en-US" altLang="en-US" dirty="0" err="1"/>
              <a:t>centred</a:t>
            </a:r>
            <a:r>
              <a:rPr lang="en-US" altLang="en-US" dirty="0"/>
              <a:t> &amp; people responsive policies</a:t>
            </a:r>
          </a:p>
          <a:p>
            <a:pPr lvl="1"/>
            <a:r>
              <a:rPr lang="en-US" altLang="en-US" dirty="0"/>
              <a:t>Focus both on DD-side &amp; SS-side of Governance </a:t>
            </a:r>
          </a:p>
          <a:p>
            <a:pPr lvl="1"/>
            <a:r>
              <a:rPr lang="en-US" altLang="en-US" dirty="0"/>
              <a:t>Empowerment Approach/Collective Responsibility/Demanding Good Governance,…</a:t>
            </a:r>
          </a:p>
          <a:p>
            <a:pPr eaLnBrk="1" hangingPunct="1"/>
            <a:endParaRPr lang="en-US" alt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1475F-9C81-4AD9-8BC9-395B8D7C3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11F2-DC4A-4AC4-B972-72F103EC1088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6F19F-B28C-4CFF-8E30-33A7B8CB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5A83A-8B4B-496A-8F0C-92A1B650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8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BDEA-C38C-447D-8FF3-4F19180FD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b="1" dirty="0"/>
              <a:t>Background in the Corruption fight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F7E56-ABB4-4BAB-9197-211712B5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Deliberate ideas have ever since cont’d being out into practice specifically for fighting corruption i.e. NIS support project </a:t>
            </a:r>
            <a:r>
              <a:rPr lang="en-US" altLang="en-US" sz="2400" i="1" dirty="0"/>
              <a:t>–evolved into - the Integrity Platform:</a:t>
            </a:r>
          </a:p>
          <a:p>
            <a:pPr lvl="1"/>
            <a:r>
              <a:rPr lang="en-US" altLang="en-US" sz="2000" dirty="0"/>
              <a:t>An assessment of National Integrity System (2013) towards building a nation of integrity,…</a:t>
            </a:r>
          </a:p>
          <a:p>
            <a:pPr lvl="1"/>
            <a:r>
              <a:rPr lang="en-US" altLang="en-US" sz="2000" dirty="0"/>
              <a:t>found stark variations between the law and practice in both NIS pillar institutions (MEJN, AICC &amp; TI)</a:t>
            </a:r>
          </a:p>
          <a:p>
            <a:endParaRPr lang="en-US" altLang="en-US" sz="1200" dirty="0"/>
          </a:p>
          <a:p>
            <a:r>
              <a:rPr lang="en-US" altLang="en-US" sz="2400" dirty="0"/>
              <a:t>MEJN &amp; </a:t>
            </a:r>
            <a:r>
              <a:rPr lang="en-US" altLang="en-US" sz="2400" dirty="0" err="1"/>
              <a:t>EfD</a:t>
            </a:r>
            <a:r>
              <a:rPr lang="en-US" altLang="en-US" sz="2400" dirty="0"/>
              <a:t> also established a National Advocacy Platform</a:t>
            </a:r>
          </a:p>
          <a:p>
            <a:pPr lvl="1"/>
            <a:r>
              <a:rPr lang="en-US" altLang="en-US" sz="2000" dirty="0"/>
              <a:t>successfully implemented a </a:t>
            </a:r>
            <a:r>
              <a:rPr lang="en-US" altLang="en-US" sz="2000" b="1" dirty="0"/>
              <a:t>Compliance Research</a:t>
            </a:r>
            <a:r>
              <a:rPr lang="en-US" altLang="en-US" sz="2000" dirty="0"/>
              <a:t> project, aimed at increasing citizen participation in AU processes (conventions, protocols &amp; charters)</a:t>
            </a:r>
          </a:p>
          <a:p>
            <a:pPr lvl="1"/>
            <a:r>
              <a:rPr lang="en-US" altLang="en-US" sz="2000" dirty="0"/>
              <a:t>to ensure AU protocols and charters (including the one on Corruption) are Ratified, Domesticated and fully Implemented </a:t>
            </a:r>
          </a:p>
          <a:p>
            <a:pPr lvl="1"/>
            <a:endParaRPr lang="en-US" altLang="en-US" sz="1200" dirty="0"/>
          </a:p>
          <a:p>
            <a:pPr lvl="1"/>
            <a:r>
              <a:rPr lang="en-US" altLang="en-US" sz="2000" dirty="0"/>
              <a:t>Included specific collaboration with </a:t>
            </a:r>
            <a:r>
              <a:rPr lang="en-US" altLang="en-US" sz="2000" dirty="0" err="1"/>
              <a:t>MoFAIC</a:t>
            </a:r>
            <a:r>
              <a:rPr lang="en-US" altLang="en-US" sz="2000" dirty="0"/>
              <a:t> &amp; ACB as focal point and lead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648F-6E65-43C5-AE81-500F23A1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BC59-13F7-42DA-9097-6FD93EC66201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E5677-9507-434B-A820-86430585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CF59E-EE9C-4EBC-B0F2-E97B8387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64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BEB7C-A8AE-44A9-B363-22BA1B93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D449-8892-4817-A7A6-A67BED347954}" type="datetime4">
              <a:rPr lang="en-US" altLang="en-US" smtClean="0"/>
              <a:t>May 9, 2018</a:t>
            </a:fld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8544D-BEEC-4E8B-8D2C-552725FE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7B676-440F-48E1-95E6-9E146CFA2CF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54A81011-1A31-440B-A038-22DC18DD5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698500"/>
          </a:xfrm>
        </p:spPr>
        <p:txBody>
          <a:bodyPr>
            <a:noAutofit/>
          </a:bodyPr>
          <a:lstStyle/>
          <a:p>
            <a:r>
              <a:rPr lang="en-US" altLang="en-US" sz="2800" b="1" dirty="0"/>
              <a:t>CSOs’ SHARED UNDERSTANDING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1B1B724A-57B0-4FD6-BAC4-7299E9776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1003300"/>
            <a:ext cx="8303840" cy="5168900"/>
          </a:xfrm>
        </p:spPr>
        <p:txBody>
          <a:bodyPr>
            <a:noAutofit/>
          </a:bodyPr>
          <a:lstStyle/>
          <a:p>
            <a:r>
              <a:rPr lang="en-US" altLang="en-US" sz="2600" dirty="0">
                <a:latin typeface="+mj-lt"/>
              </a:rPr>
              <a:t>General  belief, (but waning enthusiasm?...) to do more…</a:t>
            </a:r>
          </a:p>
          <a:p>
            <a:pPr lvl="1"/>
            <a:r>
              <a:rPr lang="en-US" altLang="en-US" sz="2200" dirty="0">
                <a:latin typeface="+mj-lt"/>
              </a:rPr>
              <a:t>Levels of commitment, participation (in the reviews/engagement/programming,…) </a:t>
            </a:r>
          </a:p>
          <a:p>
            <a:pPr lvl="1"/>
            <a:r>
              <a:rPr lang="en-US" altLang="en-US" sz="2200" dirty="0">
                <a:latin typeface="+mj-lt"/>
              </a:rPr>
              <a:t>Need for more… suggestions for effective way forward made </a:t>
            </a:r>
          </a:p>
          <a:p>
            <a:pPr lvl="1"/>
            <a:r>
              <a:rPr lang="en-US" altLang="en-US" sz="2200" dirty="0">
                <a:latin typeface="+mj-lt"/>
              </a:rPr>
              <a:t>challenges &amp; recommendations highlighted in review report spot on &amp; sober</a:t>
            </a:r>
          </a:p>
          <a:p>
            <a:r>
              <a:rPr lang="en-US" altLang="en-US" sz="2600" dirty="0"/>
              <a:t>Support needed much more (now more than ever) </a:t>
            </a:r>
          </a:p>
          <a:p>
            <a:pPr lvl="1"/>
            <a:r>
              <a:rPr lang="en-US" altLang="en-US" sz="2200" dirty="0"/>
              <a:t>in cementing operationalization of these partnerships</a:t>
            </a:r>
          </a:p>
          <a:p>
            <a:pPr lvl="2"/>
            <a:r>
              <a:rPr lang="en-US" altLang="en-US" sz="1800" dirty="0"/>
              <a:t>Coalition building of the willing / Social modicum</a:t>
            </a:r>
          </a:p>
          <a:p>
            <a:pPr lvl="1"/>
            <a:r>
              <a:rPr lang="en-US" altLang="en-US" sz="2200" dirty="0">
                <a:latin typeface="+mj-lt"/>
              </a:rPr>
              <a:t>Platforms &amp; networks, CSOs </a:t>
            </a:r>
            <a:r>
              <a:rPr lang="en-US" altLang="en-US" sz="2200" i="1" dirty="0">
                <a:latin typeface="+mj-lt"/>
              </a:rPr>
              <a:t>opportunities </a:t>
            </a:r>
          </a:p>
          <a:p>
            <a:pPr lvl="2"/>
            <a:r>
              <a:rPr lang="en-US" altLang="en-US" sz="1800" dirty="0">
                <a:latin typeface="+mj-lt"/>
              </a:rPr>
              <a:t>for informing &amp; advancing better coordination &amp; division of labor</a:t>
            </a:r>
          </a:p>
          <a:p>
            <a:pPr lvl="1"/>
            <a:r>
              <a:rPr lang="en-US" altLang="en-US" sz="2200" dirty="0">
                <a:latin typeface="+mj-lt"/>
              </a:rPr>
              <a:t>BIG QUESTIONS &amp; Issues identified as thematic areas of focus </a:t>
            </a:r>
          </a:p>
          <a:p>
            <a:pPr lvl="1"/>
            <a:r>
              <a:rPr lang="en-US" altLang="en-US" sz="2200" dirty="0">
                <a:latin typeface="+mj-lt"/>
              </a:rPr>
              <a:t>Thematic/gray areas, partners identified in the review reports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43D0CF-6204-410C-A5FB-42A89EBE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en-US" dirty="0"/>
              <a:t>UNCAC &amp; Review Mechanism Multi-Stakeholder Workshop 8 -11 May, 2018, </a:t>
            </a:r>
            <a:r>
              <a:rPr lang="en-US" dirty="0" err="1"/>
              <a:t>Saly</a:t>
            </a:r>
            <a:r>
              <a:rPr lang="en-US" dirty="0"/>
              <a:t>, </a:t>
            </a:r>
            <a:r>
              <a:rPr lang="en-US" dirty="0" err="1"/>
              <a:t>enegal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20422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651625" y="0"/>
            <a:ext cx="2514600" cy="838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651625" y="228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152400" y="685800"/>
            <a:ext cx="9007475" cy="5829300"/>
            <a:chOff x="96" y="432"/>
            <a:chExt cx="5674" cy="3672"/>
          </a:xfrm>
        </p:grpSpPr>
        <p:grpSp>
          <p:nvGrpSpPr>
            <p:cNvPr id="23559" name="Group 5"/>
            <p:cNvGrpSpPr>
              <a:grpSpLocks/>
            </p:cNvGrpSpPr>
            <p:nvPr/>
          </p:nvGrpSpPr>
          <p:grpSpPr bwMode="auto">
            <a:xfrm rot="808790">
              <a:off x="4594" y="2303"/>
              <a:ext cx="370" cy="1220"/>
              <a:chOff x="4608" y="2347"/>
              <a:chExt cx="370" cy="1220"/>
            </a:xfrm>
          </p:grpSpPr>
          <p:sp>
            <p:nvSpPr>
              <p:cNvPr id="23660" name="Rectangle 6"/>
              <p:cNvSpPr>
                <a:spLocks noChangeArrowheads="1"/>
              </p:cNvSpPr>
              <p:nvPr/>
            </p:nvSpPr>
            <p:spPr bwMode="auto">
              <a:xfrm>
                <a:off x="4608" y="2400"/>
                <a:ext cx="288" cy="1167"/>
              </a:xfrm>
              <a:prstGeom prst="rect">
                <a:avLst/>
              </a:prstGeom>
              <a:solidFill>
                <a:srgbClr val="FFCC99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61" name="Text Box 7"/>
              <p:cNvSpPr txBox="1">
                <a:spLocks noChangeArrowheads="1"/>
              </p:cNvSpPr>
              <p:nvPr/>
            </p:nvSpPr>
            <p:spPr bwMode="auto">
              <a:xfrm rot="-5400000">
                <a:off x="4322" y="2731"/>
                <a:ext cx="878" cy="21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 b="1"/>
                  <a:t>PRIVATE</a:t>
                </a:r>
              </a:p>
            </p:txBody>
          </p:sp>
          <p:sp>
            <p:nvSpPr>
              <p:cNvPr id="23662" name="Freeform 8"/>
              <p:cNvSpPr>
                <a:spLocks/>
              </p:cNvSpPr>
              <p:nvPr/>
            </p:nvSpPr>
            <p:spPr bwMode="auto">
              <a:xfrm>
                <a:off x="4706" y="2347"/>
                <a:ext cx="272" cy="31"/>
              </a:xfrm>
              <a:custGeom>
                <a:avLst/>
                <a:gdLst>
                  <a:gd name="T0" fmla="*/ 0 w 272"/>
                  <a:gd name="T1" fmla="*/ 0 h 31"/>
                  <a:gd name="T2" fmla="*/ 119 w 272"/>
                  <a:gd name="T3" fmla="*/ 11 h 31"/>
                  <a:gd name="T4" fmla="*/ 272 w 272"/>
                  <a:gd name="T5" fmla="*/ 22 h 31"/>
                  <a:gd name="T6" fmla="*/ 0 60000 65536"/>
                  <a:gd name="T7" fmla="*/ 0 60000 65536"/>
                  <a:gd name="T8" fmla="*/ 0 60000 65536"/>
                  <a:gd name="T9" fmla="*/ 0 w 272"/>
                  <a:gd name="T10" fmla="*/ 0 h 31"/>
                  <a:gd name="T11" fmla="*/ 272 w 272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" h="31">
                    <a:moveTo>
                      <a:pt x="0" y="0"/>
                    </a:moveTo>
                    <a:cubicBezTo>
                      <a:pt x="56" y="14"/>
                      <a:pt x="62" y="26"/>
                      <a:pt x="119" y="11"/>
                    </a:cubicBezTo>
                    <a:cubicBezTo>
                      <a:pt x="198" y="31"/>
                      <a:pt x="148" y="22"/>
                      <a:pt x="272" y="2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0" name="Rectangle 9"/>
            <p:cNvSpPr>
              <a:spLocks noChangeArrowheads="1"/>
            </p:cNvSpPr>
            <p:nvPr/>
          </p:nvSpPr>
          <p:spPr bwMode="auto">
            <a:xfrm>
              <a:off x="96" y="3854"/>
              <a:ext cx="5424" cy="240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1" name="Text Box 10"/>
            <p:cNvSpPr txBox="1">
              <a:spLocks noChangeArrowheads="1"/>
            </p:cNvSpPr>
            <p:nvPr/>
          </p:nvSpPr>
          <p:spPr bwMode="auto">
            <a:xfrm>
              <a:off x="1584" y="3854"/>
              <a:ext cx="25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S O C I E T Y’ S   V A L U E S</a:t>
              </a:r>
            </a:p>
          </p:txBody>
        </p:sp>
        <p:sp>
          <p:nvSpPr>
            <p:cNvPr id="23562" name="Rectangle 11"/>
            <p:cNvSpPr>
              <a:spLocks noChangeArrowheads="1"/>
            </p:cNvSpPr>
            <p:nvPr/>
          </p:nvSpPr>
          <p:spPr bwMode="auto">
            <a:xfrm>
              <a:off x="144" y="3599"/>
              <a:ext cx="5328" cy="240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3" name="Text Box 12"/>
            <p:cNvSpPr txBox="1">
              <a:spLocks noChangeArrowheads="1"/>
            </p:cNvSpPr>
            <p:nvPr/>
          </p:nvSpPr>
          <p:spPr bwMode="auto">
            <a:xfrm>
              <a:off x="1651" y="3597"/>
              <a:ext cx="24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P U B L I C   A W A R E N E S S</a:t>
              </a:r>
            </a:p>
          </p:txBody>
        </p:sp>
        <p:sp>
          <p:nvSpPr>
            <p:cNvPr id="23564" name="Oval 13"/>
            <p:cNvSpPr>
              <a:spLocks noChangeArrowheads="1"/>
            </p:cNvSpPr>
            <p:nvPr/>
          </p:nvSpPr>
          <p:spPr bwMode="auto">
            <a:xfrm rot="3208">
              <a:off x="4450" y="3503"/>
              <a:ext cx="432" cy="94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5" name="Rectangle 14"/>
            <p:cNvSpPr>
              <a:spLocks noChangeArrowheads="1"/>
            </p:cNvSpPr>
            <p:nvPr/>
          </p:nvSpPr>
          <p:spPr bwMode="auto">
            <a:xfrm rot="3248180">
              <a:off x="4114" y="2015"/>
              <a:ext cx="336" cy="14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6" name="Rectangle 15"/>
            <p:cNvSpPr>
              <a:spLocks noChangeArrowheads="1"/>
            </p:cNvSpPr>
            <p:nvPr/>
          </p:nvSpPr>
          <p:spPr bwMode="auto">
            <a:xfrm rot="4359029">
              <a:off x="5362" y="2975"/>
              <a:ext cx="336" cy="14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3567" name="Group 16"/>
            <p:cNvGrpSpPr>
              <a:grpSpLocks/>
            </p:cNvGrpSpPr>
            <p:nvPr/>
          </p:nvGrpSpPr>
          <p:grpSpPr bwMode="auto">
            <a:xfrm rot="4425129">
              <a:off x="4834" y="959"/>
              <a:ext cx="734" cy="672"/>
              <a:chOff x="4080" y="528"/>
              <a:chExt cx="734" cy="672"/>
            </a:xfrm>
          </p:grpSpPr>
          <p:sp>
            <p:nvSpPr>
              <p:cNvPr id="23658" name="Oval 17"/>
              <p:cNvSpPr>
                <a:spLocks noChangeArrowheads="1"/>
              </p:cNvSpPr>
              <p:nvPr/>
            </p:nvSpPr>
            <p:spPr bwMode="auto">
              <a:xfrm>
                <a:off x="4094" y="528"/>
                <a:ext cx="720" cy="672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59" name="Text Box 18"/>
              <p:cNvSpPr txBox="1">
                <a:spLocks noChangeArrowheads="1"/>
              </p:cNvSpPr>
              <p:nvPr/>
            </p:nvSpPr>
            <p:spPr bwMode="auto">
              <a:xfrm>
                <a:off x="4080" y="624"/>
                <a:ext cx="720" cy="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/>
                  <a:t>QUALITY</a:t>
                </a:r>
              </a:p>
              <a:p>
                <a:pPr eaLnBrk="1" hangingPunct="1"/>
                <a:r>
                  <a:rPr lang="en-US" altLang="en-US" sz="1500" b="1"/>
                  <a:t> OF </a:t>
                </a:r>
              </a:p>
              <a:p>
                <a:pPr eaLnBrk="1" hangingPunct="1"/>
                <a:r>
                  <a:rPr lang="en-US" altLang="en-US" sz="1500" b="1"/>
                  <a:t>LIFE</a:t>
                </a:r>
              </a:p>
            </p:txBody>
          </p:sp>
        </p:grpSp>
        <p:grpSp>
          <p:nvGrpSpPr>
            <p:cNvPr id="23568" name="Group 19"/>
            <p:cNvGrpSpPr>
              <a:grpSpLocks/>
            </p:cNvGrpSpPr>
            <p:nvPr/>
          </p:nvGrpSpPr>
          <p:grpSpPr bwMode="auto">
            <a:xfrm rot="2396750">
              <a:off x="3922" y="767"/>
              <a:ext cx="720" cy="672"/>
              <a:chOff x="2534" y="528"/>
              <a:chExt cx="720" cy="672"/>
            </a:xfrm>
          </p:grpSpPr>
          <p:sp>
            <p:nvSpPr>
              <p:cNvPr id="23656" name="Oval 20"/>
              <p:cNvSpPr>
                <a:spLocks noChangeArrowheads="1"/>
              </p:cNvSpPr>
              <p:nvPr/>
            </p:nvSpPr>
            <p:spPr bwMode="auto">
              <a:xfrm>
                <a:off x="2534" y="528"/>
                <a:ext cx="720" cy="672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57" name="Text Box 21"/>
              <p:cNvSpPr txBox="1">
                <a:spLocks noChangeArrowheads="1"/>
              </p:cNvSpPr>
              <p:nvPr/>
            </p:nvSpPr>
            <p:spPr bwMode="auto">
              <a:xfrm>
                <a:off x="2534" y="624"/>
                <a:ext cx="720" cy="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/>
                  <a:t>RULE </a:t>
                </a:r>
              </a:p>
              <a:p>
                <a:pPr eaLnBrk="1" hangingPunct="1"/>
                <a:r>
                  <a:rPr lang="en-US" altLang="en-US" sz="1500" b="1"/>
                  <a:t>OF </a:t>
                </a:r>
              </a:p>
              <a:p>
                <a:pPr eaLnBrk="1" hangingPunct="1"/>
                <a:r>
                  <a:rPr lang="en-US" altLang="en-US" sz="1500" b="1"/>
                  <a:t>LAW</a:t>
                </a:r>
              </a:p>
            </p:txBody>
          </p:sp>
        </p:grpSp>
        <p:sp>
          <p:nvSpPr>
            <p:cNvPr id="23569" name="Line 22"/>
            <p:cNvSpPr>
              <a:spLocks noChangeShapeType="1"/>
            </p:cNvSpPr>
            <p:nvPr/>
          </p:nvSpPr>
          <p:spPr bwMode="auto">
            <a:xfrm>
              <a:off x="2928" y="2015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Oval 23"/>
            <p:cNvSpPr>
              <a:spLocks noChangeArrowheads="1"/>
            </p:cNvSpPr>
            <p:nvPr/>
          </p:nvSpPr>
          <p:spPr bwMode="auto">
            <a:xfrm>
              <a:off x="1632" y="3520"/>
              <a:ext cx="432" cy="94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1" name="Oval 24"/>
            <p:cNvSpPr>
              <a:spLocks noChangeArrowheads="1"/>
            </p:cNvSpPr>
            <p:nvPr/>
          </p:nvSpPr>
          <p:spPr bwMode="auto">
            <a:xfrm>
              <a:off x="2112" y="3520"/>
              <a:ext cx="432" cy="94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2" name="Oval 25"/>
            <p:cNvSpPr>
              <a:spLocks noChangeArrowheads="1"/>
            </p:cNvSpPr>
            <p:nvPr/>
          </p:nvSpPr>
          <p:spPr bwMode="auto">
            <a:xfrm>
              <a:off x="2592" y="3520"/>
              <a:ext cx="432" cy="94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3" name="Oval 26"/>
            <p:cNvSpPr>
              <a:spLocks noChangeArrowheads="1"/>
            </p:cNvSpPr>
            <p:nvPr/>
          </p:nvSpPr>
          <p:spPr bwMode="auto">
            <a:xfrm>
              <a:off x="3072" y="3520"/>
              <a:ext cx="432" cy="94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4" name="Rectangle 27"/>
            <p:cNvSpPr>
              <a:spLocks noChangeArrowheads="1"/>
            </p:cNvSpPr>
            <p:nvPr/>
          </p:nvSpPr>
          <p:spPr bwMode="auto">
            <a:xfrm>
              <a:off x="1728" y="1694"/>
              <a:ext cx="240" cy="182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5" name="Rectangle 28"/>
            <p:cNvSpPr>
              <a:spLocks noChangeArrowheads="1"/>
            </p:cNvSpPr>
            <p:nvPr/>
          </p:nvSpPr>
          <p:spPr bwMode="auto">
            <a:xfrm>
              <a:off x="1680" y="1550"/>
              <a:ext cx="336" cy="14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6" name="Rectangle 29"/>
            <p:cNvSpPr>
              <a:spLocks noChangeArrowheads="1"/>
            </p:cNvSpPr>
            <p:nvPr/>
          </p:nvSpPr>
          <p:spPr bwMode="auto">
            <a:xfrm>
              <a:off x="2208" y="1694"/>
              <a:ext cx="240" cy="182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7" name="Rectangle 30"/>
            <p:cNvSpPr>
              <a:spLocks noChangeArrowheads="1"/>
            </p:cNvSpPr>
            <p:nvPr/>
          </p:nvSpPr>
          <p:spPr bwMode="auto">
            <a:xfrm>
              <a:off x="2160" y="1550"/>
              <a:ext cx="336" cy="14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8" name="Rectangle 31"/>
            <p:cNvSpPr>
              <a:spLocks noChangeArrowheads="1"/>
            </p:cNvSpPr>
            <p:nvPr/>
          </p:nvSpPr>
          <p:spPr bwMode="auto">
            <a:xfrm>
              <a:off x="2688" y="1694"/>
              <a:ext cx="240" cy="182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9" name="Rectangle 32"/>
            <p:cNvSpPr>
              <a:spLocks noChangeArrowheads="1"/>
            </p:cNvSpPr>
            <p:nvPr/>
          </p:nvSpPr>
          <p:spPr bwMode="auto">
            <a:xfrm rot="839167">
              <a:off x="2640" y="1550"/>
              <a:ext cx="336" cy="14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0" name="Rectangle 33"/>
            <p:cNvSpPr>
              <a:spLocks noChangeArrowheads="1"/>
            </p:cNvSpPr>
            <p:nvPr/>
          </p:nvSpPr>
          <p:spPr bwMode="auto">
            <a:xfrm>
              <a:off x="3168" y="1694"/>
              <a:ext cx="240" cy="182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1" name="Rectangle 34"/>
            <p:cNvSpPr>
              <a:spLocks noChangeArrowheads="1"/>
            </p:cNvSpPr>
            <p:nvPr/>
          </p:nvSpPr>
          <p:spPr bwMode="auto">
            <a:xfrm rot="2101752">
              <a:off x="3202" y="1631"/>
              <a:ext cx="336" cy="14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2" name="Text Box 35"/>
            <p:cNvSpPr txBox="1">
              <a:spLocks noChangeArrowheads="1"/>
            </p:cNvSpPr>
            <p:nvPr/>
          </p:nvSpPr>
          <p:spPr bwMode="auto">
            <a:xfrm rot="-5400000">
              <a:off x="1151" y="2490"/>
              <a:ext cx="1358" cy="2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/>
                <a:t>AUDITOR GENERAL</a:t>
              </a:r>
            </a:p>
          </p:txBody>
        </p:sp>
        <p:sp>
          <p:nvSpPr>
            <p:cNvPr id="23583" name="Text Box 36"/>
            <p:cNvSpPr txBox="1">
              <a:spLocks noChangeArrowheads="1"/>
            </p:cNvSpPr>
            <p:nvPr/>
          </p:nvSpPr>
          <p:spPr bwMode="auto">
            <a:xfrm rot="-5400000">
              <a:off x="1822" y="2430"/>
              <a:ext cx="975" cy="2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/>
                <a:t>OMBUDSMAN</a:t>
              </a:r>
            </a:p>
          </p:txBody>
        </p:sp>
        <p:sp>
          <p:nvSpPr>
            <p:cNvPr id="23584" name="Text Box 37"/>
            <p:cNvSpPr txBox="1">
              <a:spLocks noChangeArrowheads="1"/>
            </p:cNvSpPr>
            <p:nvPr/>
          </p:nvSpPr>
          <p:spPr bwMode="auto">
            <a:xfrm rot="-5423476">
              <a:off x="2017" y="2506"/>
              <a:ext cx="1586" cy="2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/>
                <a:t>WATCHDOG AGENCIES</a:t>
              </a:r>
            </a:p>
          </p:txBody>
        </p:sp>
        <p:sp>
          <p:nvSpPr>
            <p:cNvPr id="23585" name="Text Box 38"/>
            <p:cNvSpPr txBox="1">
              <a:spLocks noChangeArrowheads="1"/>
            </p:cNvSpPr>
            <p:nvPr/>
          </p:nvSpPr>
          <p:spPr bwMode="auto">
            <a:xfrm rot="-5400000">
              <a:off x="2693" y="2473"/>
              <a:ext cx="1187" cy="2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/>
                <a:t>PUBLIC SERVICE</a:t>
              </a:r>
            </a:p>
          </p:txBody>
        </p:sp>
        <p:sp>
          <p:nvSpPr>
            <p:cNvPr id="23586" name="Line 39"/>
            <p:cNvSpPr>
              <a:spLocks noChangeShapeType="1"/>
            </p:cNvSpPr>
            <p:nvPr/>
          </p:nvSpPr>
          <p:spPr bwMode="auto">
            <a:xfrm>
              <a:off x="2208" y="2015"/>
              <a:ext cx="0" cy="10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Line 40"/>
            <p:cNvSpPr>
              <a:spLocks noChangeShapeType="1"/>
            </p:cNvSpPr>
            <p:nvPr/>
          </p:nvSpPr>
          <p:spPr bwMode="auto">
            <a:xfrm>
              <a:off x="1728" y="1871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Oval 41"/>
            <p:cNvSpPr>
              <a:spLocks noChangeArrowheads="1"/>
            </p:cNvSpPr>
            <p:nvPr/>
          </p:nvSpPr>
          <p:spPr bwMode="auto">
            <a:xfrm>
              <a:off x="192" y="3520"/>
              <a:ext cx="432" cy="94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9" name="Oval 42"/>
            <p:cNvSpPr>
              <a:spLocks noChangeArrowheads="1"/>
            </p:cNvSpPr>
            <p:nvPr/>
          </p:nvSpPr>
          <p:spPr bwMode="auto">
            <a:xfrm>
              <a:off x="672" y="3520"/>
              <a:ext cx="432" cy="94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0" name="Oval 43"/>
            <p:cNvSpPr>
              <a:spLocks noChangeArrowheads="1"/>
            </p:cNvSpPr>
            <p:nvPr/>
          </p:nvSpPr>
          <p:spPr bwMode="auto">
            <a:xfrm>
              <a:off x="1152" y="3520"/>
              <a:ext cx="432" cy="94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1" name="Rectangle 44"/>
            <p:cNvSpPr>
              <a:spLocks noChangeArrowheads="1"/>
            </p:cNvSpPr>
            <p:nvPr/>
          </p:nvSpPr>
          <p:spPr bwMode="auto">
            <a:xfrm>
              <a:off x="288" y="1694"/>
              <a:ext cx="240" cy="182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23592" name="Rectangle 45"/>
            <p:cNvSpPr>
              <a:spLocks noChangeArrowheads="1"/>
            </p:cNvSpPr>
            <p:nvPr/>
          </p:nvSpPr>
          <p:spPr bwMode="auto">
            <a:xfrm>
              <a:off x="240" y="1550"/>
              <a:ext cx="336" cy="14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3" name="Rectangle 46"/>
            <p:cNvSpPr>
              <a:spLocks noChangeArrowheads="1"/>
            </p:cNvSpPr>
            <p:nvPr/>
          </p:nvSpPr>
          <p:spPr bwMode="auto">
            <a:xfrm>
              <a:off x="768" y="1694"/>
              <a:ext cx="240" cy="182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4" name="Rectangle 47"/>
            <p:cNvSpPr>
              <a:spLocks noChangeArrowheads="1"/>
            </p:cNvSpPr>
            <p:nvPr/>
          </p:nvSpPr>
          <p:spPr bwMode="auto">
            <a:xfrm>
              <a:off x="720" y="1550"/>
              <a:ext cx="336" cy="14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5" name="Rectangle 48"/>
            <p:cNvSpPr>
              <a:spLocks noChangeArrowheads="1"/>
            </p:cNvSpPr>
            <p:nvPr/>
          </p:nvSpPr>
          <p:spPr bwMode="auto">
            <a:xfrm>
              <a:off x="1248" y="1694"/>
              <a:ext cx="240" cy="182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6" name="Rectangle 49"/>
            <p:cNvSpPr>
              <a:spLocks noChangeArrowheads="1"/>
            </p:cNvSpPr>
            <p:nvPr/>
          </p:nvSpPr>
          <p:spPr bwMode="auto">
            <a:xfrm>
              <a:off x="1200" y="1550"/>
              <a:ext cx="336" cy="14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7" name="Text Box 50"/>
            <p:cNvSpPr txBox="1">
              <a:spLocks noChangeArrowheads="1"/>
            </p:cNvSpPr>
            <p:nvPr/>
          </p:nvSpPr>
          <p:spPr bwMode="auto">
            <a:xfrm rot="-5383867">
              <a:off x="-116" y="2499"/>
              <a:ext cx="1017" cy="2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/>
                <a:t>LEGISLATURE</a:t>
              </a:r>
            </a:p>
          </p:txBody>
        </p:sp>
        <p:sp>
          <p:nvSpPr>
            <p:cNvPr id="23598" name="Text Box 51"/>
            <p:cNvSpPr txBox="1">
              <a:spLocks noChangeArrowheads="1"/>
            </p:cNvSpPr>
            <p:nvPr/>
          </p:nvSpPr>
          <p:spPr bwMode="auto">
            <a:xfrm rot="-5394256">
              <a:off x="304" y="2538"/>
              <a:ext cx="1138" cy="2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/>
                <a:t>EXECUTIVE</a:t>
              </a:r>
            </a:p>
          </p:txBody>
        </p:sp>
        <p:sp>
          <p:nvSpPr>
            <p:cNvPr id="23599" name="Text Box 52"/>
            <p:cNvSpPr txBox="1">
              <a:spLocks noChangeArrowheads="1"/>
            </p:cNvSpPr>
            <p:nvPr/>
          </p:nvSpPr>
          <p:spPr bwMode="auto">
            <a:xfrm rot="-5363655">
              <a:off x="950" y="2558"/>
              <a:ext cx="804" cy="2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/>
                <a:t>JUDICIARY</a:t>
              </a:r>
            </a:p>
          </p:txBody>
        </p:sp>
        <p:sp>
          <p:nvSpPr>
            <p:cNvPr id="23600" name="Line 53"/>
            <p:cNvSpPr>
              <a:spLocks noChangeShapeType="1"/>
            </p:cNvSpPr>
            <p:nvPr/>
          </p:nvSpPr>
          <p:spPr bwMode="auto">
            <a:xfrm>
              <a:off x="1248" y="2063"/>
              <a:ext cx="0" cy="1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Line 54"/>
            <p:cNvSpPr>
              <a:spLocks noChangeShapeType="1"/>
            </p:cNvSpPr>
            <p:nvPr/>
          </p:nvSpPr>
          <p:spPr bwMode="auto">
            <a:xfrm>
              <a:off x="768" y="2063"/>
              <a:ext cx="0" cy="1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Line 55"/>
            <p:cNvSpPr>
              <a:spLocks noChangeShapeType="1"/>
            </p:cNvSpPr>
            <p:nvPr/>
          </p:nvSpPr>
          <p:spPr bwMode="auto">
            <a:xfrm>
              <a:off x="288" y="2015"/>
              <a:ext cx="0" cy="1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03" name="Group 56"/>
            <p:cNvGrpSpPr>
              <a:grpSpLocks/>
            </p:cNvGrpSpPr>
            <p:nvPr/>
          </p:nvGrpSpPr>
          <p:grpSpPr bwMode="auto">
            <a:xfrm rot="725865">
              <a:off x="130" y="1199"/>
              <a:ext cx="5640" cy="384"/>
              <a:chOff x="0" y="1200"/>
              <a:chExt cx="5640" cy="384"/>
            </a:xfrm>
          </p:grpSpPr>
          <p:sp>
            <p:nvSpPr>
              <p:cNvPr id="23652" name="Rectangle 57"/>
              <p:cNvSpPr>
                <a:spLocks noChangeArrowheads="1"/>
              </p:cNvSpPr>
              <p:nvPr/>
            </p:nvSpPr>
            <p:spPr bwMode="auto">
              <a:xfrm>
                <a:off x="539" y="1200"/>
                <a:ext cx="4562" cy="384"/>
              </a:xfrm>
              <a:prstGeom prst="rect">
                <a:avLst/>
              </a:prstGeom>
              <a:solidFill>
                <a:srgbClr val="FFCC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53" name="AutoShape 58"/>
              <p:cNvSpPr>
                <a:spLocks noChangeArrowheads="1"/>
              </p:cNvSpPr>
              <p:nvPr/>
            </p:nvSpPr>
            <p:spPr bwMode="auto">
              <a:xfrm>
                <a:off x="5101" y="1200"/>
                <a:ext cx="539" cy="384"/>
              </a:xfrm>
              <a:prstGeom prst="rtTriangle">
                <a:avLst/>
              </a:prstGeom>
              <a:solidFill>
                <a:srgbClr val="FFCC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54" name="AutoShape 59"/>
              <p:cNvSpPr>
                <a:spLocks noChangeArrowheads="1"/>
              </p:cNvSpPr>
              <p:nvPr/>
            </p:nvSpPr>
            <p:spPr bwMode="auto">
              <a:xfrm rot="-5413074">
                <a:off x="78" y="1122"/>
                <a:ext cx="384" cy="539"/>
              </a:xfrm>
              <a:prstGeom prst="rtTriangle">
                <a:avLst/>
              </a:prstGeom>
              <a:solidFill>
                <a:srgbClr val="FFCC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780" name="Text Box 60"/>
              <p:cNvSpPr txBox="1">
                <a:spLocks noChangeArrowheads="1"/>
              </p:cNvSpPr>
              <p:nvPr/>
            </p:nvSpPr>
            <p:spPr bwMode="auto">
              <a:xfrm>
                <a:off x="1223" y="1247"/>
                <a:ext cx="3335" cy="312"/>
              </a:xfrm>
              <a:prstGeom prst="rect">
                <a:avLst/>
              </a:prstGeom>
              <a:solidFill>
                <a:schemeClr val="tx2"/>
              </a:solidFill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N A T I O N A L    I N T E G R I T Y</a:t>
                </a:r>
              </a:p>
            </p:txBody>
          </p:sp>
        </p:grpSp>
        <p:sp>
          <p:nvSpPr>
            <p:cNvPr id="23604" name="Rectangle 61"/>
            <p:cNvSpPr>
              <a:spLocks noChangeArrowheads="1"/>
            </p:cNvSpPr>
            <p:nvPr/>
          </p:nvSpPr>
          <p:spPr bwMode="auto">
            <a:xfrm rot="2612546">
              <a:off x="4690" y="1967"/>
              <a:ext cx="243" cy="703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5" name="Freeform 62"/>
            <p:cNvSpPr>
              <a:spLocks/>
            </p:cNvSpPr>
            <p:nvPr/>
          </p:nvSpPr>
          <p:spPr bwMode="auto">
            <a:xfrm>
              <a:off x="4507" y="2461"/>
              <a:ext cx="228" cy="96"/>
            </a:xfrm>
            <a:custGeom>
              <a:avLst/>
              <a:gdLst>
                <a:gd name="T0" fmla="*/ 0 w 228"/>
                <a:gd name="T1" fmla="*/ 11 h 96"/>
                <a:gd name="T2" fmla="*/ 185 w 228"/>
                <a:gd name="T3" fmla="*/ 22 h 96"/>
                <a:gd name="T4" fmla="*/ 196 w 228"/>
                <a:gd name="T5" fmla="*/ 87 h 96"/>
                <a:gd name="T6" fmla="*/ 228 w 228"/>
                <a:gd name="T7" fmla="*/ 87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96"/>
                <a:gd name="T14" fmla="*/ 228 w 22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96">
                  <a:moveTo>
                    <a:pt x="0" y="11"/>
                  </a:moveTo>
                  <a:cubicBezTo>
                    <a:pt x="62" y="15"/>
                    <a:pt x="127" y="0"/>
                    <a:pt x="185" y="22"/>
                  </a:cubicBezTo>
                  <a:cubicBezTo>
                    <a:pt x="205" y="30"/>
                    <a:pt x="184" y="69"/>
                    <a:pt x="196" y="87"/>
                  </a:cubicBezTo>
                  <a:cubicBezTo>
                    <a:pt x="202" y="96"/>
                    <a:pt x="217" y="87"/>
                    <a:pt x="228" y="8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Freeform 63"/>
            <p:cNvSpPr>
              <a:spLocks/>
            </p:cNvSpPr>
            <p:nvPr/>
          </p:nvSpPr>
          <p:spPr bwMode="auto">
            <a:xfrm>
              <a:off x="3181" y="2038"/>
              <a:ext cx="218" cy="543"/>
            </a:xfrm>
            <a:custGeom>
              <a:avLst/>
              <a:gdLst>
                <a:gd name="T0" fmla="*/ 0 w 218"/>
                <a:gd name="T1" fmla="*/ 0 h 543"/>
                <a:gd name="T2" fmla="*/ 33 w 218"/>
                <a:gd name="T3" fmla="*/ 32 h 543"/>
                <a:gd name="T4" fmla="*/ 109 w 218"/>
                <a:gd name="T5" fmla="*/ 304 h 543"/>
                <a:gd name="T6" fmla="*/ 131 w 218"/>
                <a:gd name="T7" fmla="*/ 369 h 543"/>
                <a:gd name="T8" fmla="*/ 141 w 218"/>
                <a:gd name="T9" fmla="*/ 467 h 543"/>
                <a:gd name="T10" fmla="*/ 218 w 218"/>
                <a:gd name="T11" fmla="*/ 543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543"/>
                <a:gd name="T20" fmla="*/ 218 w 21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543">
                  <a:moveTo>
                    <a:pt x="0" y="0"/>
                  </a:moveTo>
                  <a:cubicBezTo>
                    <a:pt x="11" y="11"/>
                    <a:pt x="29" y="17"/>
                    <a:pt x="33" y="32"/>
                  </a:cubicBezTo>
                  <a:cubicBezTo>
                    <a:pt x="50" y="104"/>
                    <a:pt x="11" y="271"/>
                    <a:pt x="109" y="304"/>
                  </a:cubicBezTo>
                  <a:cubicBezTo>
                    <a:pt x="116" y="326"/>
                    <a:pt x="129" y="346"/>
                    <a:pt x="131" y="369"/>
                  </a:cubicBezTo>
                  <a:cubicBezTo>
                    <a:pt x="134" y="402"/>
                    <a:pt x="133" y="435"/>
                    <a:pt x="141" y="467"/>
                  </a:cubicBezTo>
                  <a:cubicBezTo>
                    <a:pt x="150" y="502"/>
                    <a:pt x="194" y="519"/>
                    <a:pt x="218" y="5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Freeform 64"/>
            <p:cNvSpPr>
              <a:spLocks/>
            </p:cNvSpPr>
            <p:nvPr/>
          </p:nvSpPr>
          <p:spPr bwMode="auto">
            <a:xfrm>
              <a:off x="3181" y="1842"/>
              <a:ext cx="218" cy="456"/>
            </a:xfrm>
            <a:custGeom>
              <a:avLst/>
              <a:gdLst>
                <a:gd name="T0" fmla="*/ 0 w 218"/>
                <a:gd name="T1" fmla="*/ 0 h 456"/>
                <a:gd name="T2" fmla="*/ 55 w 218"/>
                <a:gd name="T3" fmla="*/ 109 h 456"/>
                <a:gd name="T4" fmla="*/ 98 w 218"/>
                <a:gd name="T5" fmla="*/ 196 h 456"/>
                <a:gd name="T6" fmla="*/ 152 w 218"/>
                <a:gd name="T7" fmla="*/ 370 h 456"/>
                <a:gd name="T8" fmla="*/ 218 w 218"/>
                <a:gd name="T9" fmla="*/ 45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"/>
                <a:gd name="T16" fmla="*/ 0 h 456"/>
                <a:gd name="T17" fmla="*/ 218 w 218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" h="456">
                  <a:moveTo>
                    <a:pt x="0" y="0"/>
                  </a:moveTo>
                  <a:cubicBezTo>
                    <a:pt x="13" y="40"/>
                    <a:pt x="31" y="74"/>
                    <a:pt x="55" y="109"/>
                  </a:cubicBezTo>
                  <a:cubicBezTo>
                    <a:pt x="81" y="276"/>
                    <a:pt x="38" y="108"/>
                    <a:pt x="98" y="196"/>
                  </a:cubicBezTo>
                  <a:cubicBezTo>
                    <a:pt x="128" y="240"/>
                    <a:pt x="117" y="315"/>
                    <a:pt x="152" y="370"/>
                  </a:cubicBezTo>
                  <a:cubicBezTo>
                    <a:pt x="161" y="414"/>
                    <a:pt x="164" y="456"/>
                    <a:pt x="218" y="4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08" name="Group 65"/>
            <p:cNvGrpSpPr>
              <a:grpSpLocks/>
            </p:cNvGrpSpPr>
            <p:nvPr/>
          </p:nvGrpSpPr>
          <p:grpSpPr bwMode="auto">
            <a:xfrm rot="514901">
              <a:off x="4032" y="2255"/>
              <a:ext cx="432" cy="1359"/>
              <a:chOff x="4046" y="2304"/>
              <a:chExt cx="432" cy="1359"/>
            </a:xfrm>
          </p:grpSpPr>
          <p:sp>
            <p:nvSpPr>
              <p:cNvPr id="23646" name="Oval 66"/>
              <p:cNvSpPr>
                <a:spLocks noChangeArrowheads="1"/>
              </p:cNvSpPr>
              <p:nvPr/>
            </p:nvSpPr>
            <p:spPr bwMode="auto">
              <a:xfrm>
                <a:off x="4046" y="3569"/>
                <a:ext cx="432" cy="94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47" name="Rectangle 67"/>
              <p:cNvSpPr>
                <a:spLocks noChangeArrowheads="1"/>
              </p:cNvSpPr>
              <p:nvPr/>
            </p:nvSpPr>
            <p:spPr bwMode="auto">
              <a:xfrm>
                <a:off x="4142" y="2304"/>
                <a:ext cx="274" cy="1263"/>
              </a:xfrm>
              <a:prstGeom prst="rect">
                <a:avLst/>
              </a:prstGeom>
              <a:solidFill>
                <a:srgbClr val="FFCC99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48" name="Text Box 68"/>
              <p:cNvSpPr txBox="1">
                <a:spLocks noChangeArrowheads="1"/>
              </p:cNvSpPr>
              <p:nvPr/>
            </p:nvSpPr>
            <p:spPr bwMode="auto">
              <a:xfrm rot="-5406537">
                <a:off x="4058" y="2488"/>
                <a:ext cx="443" cy="21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 b="1"/>
                  <a:t>CIVIL</a:t>
                </a:r>
              </a:p>
            </p:txBody>
          </p:sp>
          <p:sp>
            <p:nvSpPr>
              <p:cNvPr id="23649" name="Freeform 69"/>
              <p:cNvSpPr>
                <a:spLocks/>
              </p:cNvSpPr>
              <p:nvPr/>
            </p:nvSpPr>
            <p:spPr bwMode="auto">
              <a:xfrm>
                <a:off x="4152" y="2793"/>
                <a:ext cx="264" cy="424"/>
              </a:xfrm>
              <a:custGeom>
                <a:avLst/>
                <a:gdLst>
                  <a:gd name="T0" fmla="*/ 0 w 217"/>
                  <a:gd name="T1" fmla="*/ 424 h 424"/>
                  <a:gd name="T2" fmla="*/ 224 w 217"/>
                  <a:gd name="T3" fmla="*/ 337 h 424"/>
                  <a:gd name="T4" fmla="*/ 690 w 217"/>
                  <a:gd name="T5" fmla="*/ 293 h 424"/>
                  <a:gd name="T6" fmla="*/ 923 w 217"/>
                  <a:gd name="T7" fmla="*/ 152 h 424"/>
                  <a:gd name="T8" fmla="*/ 1080 w 217"/>
                  <a:gd name="T9" fmla="*/ 120 h 424"/>
                  <a:gd name="T10" fmla="*/ 1223 w 217"/>
                  <a:gd name="T11" fmla="*/ 65 h 424"/>
                  <a:gd name="T12" fmla="*/ 1540 w 217"/>
                  <a:gd name="T13" fmla="*/ 0 h 4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7"/>
                  <a:gd name="T22" fmla="*/ 0 h 424"/>
                  <a:gd name="T23" fmla="*/ 217 w 217"/>
                  <a:gd name="T24" fmla="*/ 424 h 4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7" h="424">
                    <a:moveTo>
                      <a:pt x="0" y="424"/>
                    </a:moveTo>
                    <a:cubicBezTo>
                      <a:pt x="6" y="390"/>
                      <a:pt x="4" y="362"/>
                      <a:pt x="32" y="337"/>
                    </a:cubicBezTo>
                    <a:cubicBezTo>
                      <a:pt x="52" y="320"/>
                      <a:pt x="97" y="293"/>
                      <a:pt x="97" y="293"/>
                    </a:cubicBezTo>
                    <a:cubicBezTo>
                      <a:pt x="148" y="218"/>
                      <a:pt x="93" y="310"/>
                      <a:pt x="130" y="152"/>
                    </a:cubicBezTo>
                    <a:cubicBezTo>
                      <a:pt x="133" y="139"/>
                      <a:pt x="146" y="132"/>
                      <a:pt x="152" y="120"/>
                    </a:cubicBezTo>
                    <a:cubicBezTo>
                      <a:pt x="161" y="102"/>
                      <a:pt x="164" y="82"/>
                      <a:pt x="173" y="65"/>
                    </a:cubicBezTo>
                    <a:cubicBezTo>
                      <a:pt x="185" y="42"/>
                      <a:pt x="217" y="0"/>
                      <a:pt x="217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0" name="Freeform 70"/>
              <p:cNvSpPr>
                <a:spLocks/>
              </p:cNvSpPr>
              <p:nvPr/>
            </p:nvSpPr>
            <p:spPr bwMode="auto">
              <a:xfrm>
                <a:off x="4162" y="2445"/>
                <a:ext cx="196" cy="315"/>
              </a:xfrm>
              <a:custGeom>
                <a:avLst/>
                <a:gdLst>
                  <a:gd name="T0" fmla="*/ 0 w 196"/>
                  <a:gd name="T1" fmla="*/ 315 h 315"/>
                  <a:gd name="T2" fmla="*/ 131 w 196"/>
                  <a:gd name="T3" fmla="*/ 261 h 315"/>
                  <a:gd name="T4" fmla="*/ 153 w 196"/>
                  <a:gd name="T5" fmla="*/ 196 h 315"/>
                  <a:gd name="T6" fmla="*/ 196 w 196"/>
                  <a:gd name="T7" fmla="*/ 131 h 315"/>
                  <a:gd name="T8" fmla="*/ 196 w 196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315"/>
                  <a:gd name="T17" fmla="*/ 196 w 196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315">
                    <a:moveTo>
                      <a:pt x="0" y="315"/>
                    </a:moveTo>
                    <a:cubicBezTo>
                      <a:pt x="50" y="291"/>
                      <a:pt x="76" y="272"/>
                      <a:pt x="131" y="261"/>
                    </a:cubicBezTo>
                    <a:cubicBezTo>
                      <a:pt x="138" y="239"/>
                      <a:pt x="140" y="215"/>
                      <a:pt x="153" y="196"/>
                    </a:cubicBezTo>
                    <a:cubicBezTo>
                      <a:pt x="167" y="174"/>
                      <a:pt x="196" y="157"/>
                      <a:pt x="196" y="131"/>
                    </a:cubicBezTo>
                    <a:cubicBezTo>
                      <a:pt x="196" y="87"/>
                      <a:pt x="196" y="44"/>
                      <a:pt x="19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1" name="Freeform 71"/>
              <p:cNvSpPr>
                <a:spLocks/>
              </p:cNvSpPr>
              <p:nvPr/>
            </p:nvSpPr>
            <p:spPr bwMode="auto">
              <a:xfrm>
                <a:off x="4176" y="2304"/>
                <a:ext cx="217" cy="239"/>
              </a:xfrm>
              <a:custGeom>
                <a:avLst/>
                <a:gdLst>
                  <a:gd name="T0" fmla="*/ 0 w 217"/>
                  <a:gd name="T1" fmla="*/ 0 h 239"/>
                  <a:gd name="T2" fmla="*/ 119 w 217"/>
                  <a:gd name="T3" fmla="*/ 152 h 239"/>
                  <a:gd name="T4" fmla="*/ 173 w 217"/>
                  <a:gd name="T5" fmla="*/ 98 h 239"/>
                  <a:gd name="T6" fmla="*/ 195 w 217"/>
                  <a:gd name="T7" fmla="*/ 163 h 239"/>
                  <a:gd name="T8" fmla="*/ 217 w 217"/>
                  <a:gd name="T9" fmla="*/ 239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"/>
                  <a:gd name="T16" fmla="*/ 0 h 239"/>
                  <a:gd name="T17" fmla="*/ 217 w 217"/>
                  <a:gd name="T18" fmla="*/ 239 h 2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" h="239">
                    <a:moveTo>
                      <a:pt x="0" y="0"/>
                    </a:moveTo>
                    <a:cubicBezTo>
                      <a:pt x="16" y="72"/>
                      <a:pt x="44" y="129"/>
                      <a:pt x="119" y="152"/>
                    </a:cubicBezTo>
                    <a:cubicBezTo>
                      <a:pt x="120" y="150"/>
                      <a:pt x="158" y="86"/>
                      <a:pt x="173" y="98"/>
                    </a:cubicBezTo>
                    <a:cubicBezTo>
                      <a:pt x="191" y="112"/>
                      <a:pt x="195" y="163"/>
                      <a:pt x="195" y="163"/>
                    </a:cubicBezTo>
                    <a:cubicBezTo>
                      <a:pt x="207" y="234"/>
                      <a:pt x="189" y="214"/>
                      <a:pt x="217" y="2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09" name="Text Box 72"/>
            <p:cNvSpPr txBox="1">
              <a:spLocks noChangeArrowheads="1"/>
            </p:cNvSpPr>
            <p:nvPr/>
          </p:nvSpPr>
          <p:spPr bwMode="auto">
            <a:xfrm rot="-2793613">
              <a:off x="4460" y="2197"/>
              <a:ext cx="672" cy="2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/>
                <a:t>SECTOR</a:t>
              </a:r>
            </a:p>
          </p:txBody>
        </p:sp>
        <p:sp>
          <p:nvSpPr>
            <p:cNvPr id="23610" name="Freeform 73"/>
            <p:cNvSpPr>
              <a:spLocks/>
            </p:cNvSpPr>
            <p:nvPr/>
          </p:nvSpPr>
          <p:spPr bwMode="auto">
            <a:xfrm>
              <a:off x="2746" y="1722"/>
              <a:ext cx="174" cy="305"/>
            </a:xfrm>
            <a:custGeom>
              <a:avLst/>
              <a:gdLst>
                <a:gd name="T0" fmla="*/ 0 w 174"/>
                <a:gd name="T1" fmla="*/ 0 h 305"/>
                <a:gd name="T2" fmla="*/ 44 w 174"/>
                <a:gd name="T3" fmla="*/ 66 h 305"/>
                <a:gd name="T4" fmla="*/ 55 w 174"/>
                <a:gd name="T5" fmla="*/ 98 h 305"/>
                <a:gd name="T6" fmla="*/ 98 w 174"/>
                <a:gd name="T7" fmla="*/ 109 h 305"/>
                <a:gd name="T8" fmla="*/ 142 w 174"/>
                <a:gd name="T9" fmla="*/ 240 h 305"/>
                <a:gd name="T10" fmla="*/ 153 w 174"/>
                <a:gd name="T11" fmla="*/ 272 h 305"/>
                <a:gd name="T12" fmla="*/ 174 w 174"/>
                <a:gd name="T13" fmla="*/ 305 h 3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305"/>
                <a:gd name="T23" fmla="*/ 174 w 174"/>
                <a:gd name="T24" fmla="*/ 305 h 3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305">
                  <a:moveTo>
                    <a:pt x="0" y="0"/>
                  </a:moveTo>
                  <a:cubicBezTo>
                    <a:pt x="15" y="22"/>
                    <a:pt x="29" y="44"/>
                    <a:pt x="44" y="66"/>
                  </a:cubicBezTo>
                  <a:cubicBezTo>
                    <a:pt x="50" y="75"/>
                    <a:pt x="46" y="91"/>
                    <a:pt x="55" y="98"/>
                  </a:cubicBezTo>
                  <a:cubicBezTo>
                    <a:pt x="67" y="107"/>
                    <a:pt x="84" y="105"/>
                    <a:pt x="98" y="109"/>
                  </a:cubicBezTo>
                  <a:cubicBezTo>
                    <a:pt x="130" y="157"/>
                    <a:pt x="129" y="182"/>
                    <a:pt x="142" y="240"/>
                  </a:cubicBezTo>
                  <a:cubicBezTo>
                    <a:pt x="144" y="251"/>
                    <a:pt x="148" y="262"/>
                    <a:pt x="153" y="272"/>
                  </a:cubicBezTo>
                  <a:cubicBezTo>
                    <a:pt x="159" y="284"/>
                    <a:pt x="174" y="305"/>
                    <a:pt x="174" y="3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Freeform 74"/>
            <p:cNvSpPr>
              <a:spLocks/>
            </p:cNvSpPr>
            <p:nvPr/>
          </p:nvSpPr>
          <p:spPr bwMode="auto">
            <a:xfrm>
              <a:off x="3268" y="1777"/>
              <a:ext cx="120" cy="296"/>
            </a:xfrm>
            <a:custGeom>
              <a:avLst/>
              <a:gdLst>
                <a:gd name="T0" fmla="*/ 0 w 120"/>
                <a:gd name="T1" fmla="*/ 0 h 296"/>
                <a:gd name="T2" fmla="*/ 76 w 120"/>
                <a:gd name="T3" fmla="*/ 141 h 296"/>
                <a:gd name="T4" fmla="*/ 98 w 120"/>
                <a:gd name="T5" fmla="*/ 261 h 296"/>
                <a:gd name="T6" fmla="*/ 120 w 120"/>
                <a:gd name="T7" fmla="*/ 293 h 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296"/>
                <a:gd name="T14" fmla="*/ 120 w 120"/>
                <a:gd name="T15" fmla="*/ 296 h 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296">
                  <a:moveTo>
                    <a:pt x="0" y="0"/>
                  </a:moveTo>
                  <a:cubicBezTo>
                    <a:pt x="18" y="52"/>
                    <a:pt x="64" y="86"/>
                    <a:pt x="76" y="141"/>
                  </a:cubicBezTo>
                  <a:cubicBezTo>
                    <a:pt x="94" y="219"/>
                    <a:pt x="80" y="189"/>
                    <a:pt x="98" y="261"/>
                  </a:cubicBezTo>
                  <a:cubicBezTo>
                    <a:pt x="107" y="296"/>
                    <a:pt x="99" y="293"/>
                    <a:pt x="120" y="2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75"/>
            <p:cNvSpPr>
              <a:spLocks noChangeArrowheads="1"/>
            </p:cNvSpPr>
            <p:nvPr/>
          </p:nvSpPr>
          <p:spPr bwMode="auto">
            <a:xfrm rot="3092553">
              <a:off x="4411" y="1706"/>
              <a:ext cx="235" cy="671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/>
                <a:t>SOCIETY</a:t>
              </a:r>
              <a:endParaRPr lang="en-US" altLang="en-US" sz="2400"/>
            </a:p>
          </p:txBody>
        </p:sp>
        <p:sp>
          <p:nvSpPr>
            <p:cNvPr id="23613" name="Freeform 76"/>
            <p:cNvSpPr>
              <a:spLocks/>
            </p:cNvSpPr>
            <p:nvPr/>
          </p:nvSpPr>
          <p:spPr bwMode="auto">
            <a:xfrm>
              <a:off x="4402" y="1967"/>
              <a:ext cx="359" cy="76"/>
            </a:xfrm>
            <a:custGeom>
              <a:avLst/>
              <a:gdLst>
                <a:gd name="T0" fmla="*/ 0 w 359"/>
                <a:gd name="T1" fmla="*/ 76 h 76"/>
                <a:gd name="T2" fmla="*/ 326 w 359"/>
                <a:gd name="T3" fmla="*/ 44 h 76"/>
                <a:gd name="T4" fmla="*/ 359 w 359"/>
                <a:gd name="T5" fmla="*/ 0 h 76"/>
                <a:gd name="T6" fmla="*/ 0 60000 65536"/>
                <a:gd name="T7" fmla="*/ 0 60000 65536"/>
                <a:gd name="T8" fmla="*/ 0 60000 65536"/>
                <a:gd name="T9" fmla="*/ 0 w 359"/>
                <a:gd name="T10" fmla="*/ 0 h 76"/>
                <a:gd name="T11" fmla="*/ 359 w 359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76">
                  <a:moveTo>
                    <a:pt x="0" y="76"/>
                  </a:moveTo>
                  <a:cubicBezTo>
                    <a:pt x="107" y="64"/>
                    <a:pt x="223" y="75"/>
                    <a:pt x="326" y="44"/>
                  </a:cubicBezTo>
                  <a:cubicBezTo>
                    <a:pt x="351" y="7"/>
                    <a:pt x="339" y="20"/>
                    <a:pt x="35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Freeform 77"/>
            <p:cNvSpPr>
              <a:spLocks/>
            </p:cNvSpPr>
            <p:nvPr/>
          </p:nvSpPr>
          <p:spPr bwMode="auto">
            <a:xfrm>
              <a:off x="4642" y="2207"/>
              <a:ext cx="413" cy="125"/>
            </a:xfrm>
            <a:custGeom>
              <a:avLst/>
              <a:gdLst>
                <a:gd name="T0" fmla="*/ 0 w 413"/>
                <a:gd name="T1" fmla="*/ 125 h 125"/>
                <a:gd name="T2" fmla="*/ 217 w 413"/>
                <a:gd name="T3" fmla="*/ 60 h 125"/>
                <a:gd name="T4" fmla="*/ 348 w 413"/>
                <a:gd name="T5" fmla="*/ 28 h 125"/>
                <a:gd name="T6" fmla="*/ 413 w 413"/>
                <a:gd name="T7" fmla="*/ 6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125"/>
                <a:gd name="T14" fmla="*/ 413 w 413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125">
                  <a:moveTo>
                    <a:pt x="0" y="125"/>
                  </a:moveTo>
                  <a:cubicBezTo>
                    <a:pt x="82" y="71"/>
                    <a:pt x="128" y="85"/>
                    <a:pt x="217" y="60"/>
                  </a:cubicBezTo>
                  <a:cubicBezTo>
                    <a:pt x="345" y="25"/>
                    <a:pt x="219" y="48"/>
                    <a:pt x="348" y="28"/>
                  </a:cubicBezTo>
                  <a:cubicBezTo>
                    <a:pt x="389" y="0"/>
                    <a:pt x="367" y="6"/>
                    <a:pt x="413" y="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15" name="Group 78"/>
            <p:cNvGrpSpPr>
              <a:grpSpLocks/>
            </p:cNvGrpSpPr>
            <p:nvPr/>
          </p:nvGrpSpPr>
          <p:grpSpPr bwMode="auto">
            <a:xfrm>
              <a:off x="4786" y="2015"/>
              <a:ext cx="967" cy="1599"/>
              <a:chOff x="4800" y="2064"/>
              <a:chExt cx="967" cy="1599"/>
            </a:xfrm>
          </p:grpSpPr>
          <p:sp>
            <p:nvSpPr>
              <p:cNvPr id="23635" name="Rectangle 79"/>
              <p:cNvSpPr>
                <a:spLocks noChangeArrowheads="1"/>
              </p:cNvSpPr>
              <p:nvPr/>
            </p:nvSpPr>
            <p:spPr bwMode="auto">
              <a:xfrm rot="1457324">
                <a:off x="5184" y="2160"/>
                <a:ext cx="336" cy="144"/>
              </a:xfrm>
              <a:prstGeom prst="rect">
                <a:avLst/>
              </a:prstGeom>
              <a:solidFill>
                <a:srgbClr val="FFCC99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36" name="Freeform 80"/>
              <p:cNvSpPr>
                <a:spLocks/>
              </p:cNvSpPr>
              <p:nvPr/>
            </p:nvSpPr>
            <p:spPr bwMode="auto">
              <a:xfrm>
                <a:off x="4800" y="2160"/>
                <a:ext cx="218" cy="278"/>
              </a:xfrm>
              <a:custGeom>
                <a:avLst/>
                <a:gdLst>
                  <a:gd name="T0" fmla="*/ 0 w 218"/>
                  <a:gd name="T1" fmla="*/ 239 h 278"/>
                  <a:gd name="T2" fmla="*/ 173 w 218"/>
                  <a:gd name="T3" fmla="*/ 163 h 278"/>
                  <a:gd name="T4" fmla="*/ 163 w 218"/>
                  <a:gd name="T5" fmla="*/ 87 h 278"/>
                  <a:gd name="T6" fmla="*/ 97 w 218"/>
                  <a:gd name="T7" fmla="*/ 98 h 278"/>
                  <a:gd name="T8" fmla="*/ 0 w 218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278"/>
                  <a:gd name="T17" fmla="*/ 218 w 21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278">
                    <a:moveTo>
                      <a:pt x="0" y="239"/>
                    </a:moveTo>
                    <a:cubicBezTo>
                      <a:pt x="218" y="213"/>
                      <a:pt x="192" y="278"/>
                      <a:pt x="173" y="163"/>
                    </a:cubicBezTo>
                    <a:cubicBezTo>
                      <a:pt x="169" y="138"/>
                      <a:pt x="166" y="112"/>
                      <a:pt x="163" y="87"/>
                    </a:cubicBezTo>
                    <a:cubicBezTo>
                      <a:pt x="141" y="91"/>
                      <a:pt x="119" y="100"/>
                      <a:pt x="97" y="98"/>
                    </a:cubicBezTo>
                    <a:cubicBezTo>
                      <a:pt x="60" y="94"/>
                      <a:pt x="0" y="38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37" name="Group 81"/>
              <p:cNvGrpSpPr>
                <a:grpSpLocks/>
              </p:cNvGrpSpPr>
              <p:nvPr/>
            </p:nvGrpSpPr>
            <p:grpSpPr bwMode="auto">
              <a:xfrm rot="1046413">
                <a:off x="5006" y="2400"/>
                <a:ext cx="432" cy="1263"/>
                <a:chOff x="5006" y="2400"/>
                <a:chExt cx="432" cy="1263"/>
              </a:xfrm>
            </p:grpSpPr>
            <p:sp>
              <p:nvSpPr>
                <p:cNvPr id="23641" name="Oval 82"/>
                <p:cNvSpPr>
                  <a:spLocks noChangeArrowheads="1"/>
                </p:cNvSpPr>
                <p:nvPr/>
              </p:nvSpPr>
              <p:spPr bwMode="auto">
                <a:xfrm>
                  <a:off x="5006" y="3567"/>
                  <a:ext cx="432" cy="96"/>
                </a:xfrm>
                <a:prstGeom prst="ellipse">
                  <a:avLst/>
                </a:prstGeom>
                <a:solidFill>
                  <a:srgbClr val="FFCC99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42" name="Rectangle 83"/>
                <p:cNvSpPr>
                  <a:spLocks noChangeArrowheads="1"/>
                </p:cNvSpPr>
                <p:nvPr/>
              </p:nvSpPr>
              <p:spPr bwMode="auto">
                <a:xfrm>
                  <a:off x="5088" y="2448"/>
                  <a:ext cx="240" cy="1104"/>
                </a:xfrm>
                <a:prstGeom prst="rect">
                  <a:avLst/>
                </a:prstGeom>
                <a:solidFill>
                  <a:srgbClr val="FFCC99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43" name="Text Box 8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644" y="2891"/>
                  <a:ext cx="1099" cy="212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 b="1"/>
                    <a:t>POLITICAL</a:t>
                  </a:r>
                </a:p>
              </p:txBody>
            </p:sp>
            <p:sp>
              <p:nvSpPr>
                <p:cNvPr id="23644" name="Freeform 85"/>
                <p:cNvSpPr>
                  <a:spLocks/>
                </p:cNvSpPr>
                <p:nvPr/>
              </p:nvSpPr>
              <p:spPr bwMode="auto">
                <a:xfrm>
                  <a:off x="5088" y="2832"/>
                  <a:ext cx="239" cy="129"/>
                </a:xfrm>
                <a:custGeom>
                  <a:avLst/>
                  <a:gdLst>
                    <a:gd name="T0" fmla="*/ 0 w 239"/>
                    <a:gd name="T1" fmla="*/ 43 h 129"/>
                    <a:gd name="T2" fmla="*/ 22 w 239"/>
                    <a:gd name="T3" fmla="*/ 76 h 129"/>
                    <a:gd name="T4" fmla="*/ 33 w 239"/>
                    <a:gd name="T5" fmla="*/ 120 h 129"/>
                    <a:gd name="T6" fmla="*/ 109 w 239"/>
                    <a:gd name="T7" fmla="*/ 109 h 129"/>
                    <a:gd name="T8" fmla="*/ 130 w 239"/>
                    <a:gd name="T9" fmla="*/ 65 h 129"/>
                    <a:gd name="T10" fmla="*/ 163 w 239"/>
                    <a:gd name="T11" fmla="*/ 54 h 129"/>
                    <a:gd name="T12" fmla="*/ 217 w 239"/>
                    <a:gd name="T13" fmla="*/ 43 h 129"/>
                    <a:gd name="T14" fmla="*/ 239 w 239"/>
                    <a:gd name="T15" fmla="*/ 0 h 1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9"/>
                    <a:gd name="T25" fmla="*/ 0 h 129"/>
                    <a:gd name="T26" fmla="*/ 239 w 239"/>
                    <a:gd name="T27" fmla="*/ 129 h 1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9" h="129">
                      <a:moveTo>
                        <a:pt x="0" y="43"/>
                      </a:moveTo>
                      <a:cubicBezTo>
                        <a:pt x="7" y="54"/>
                        <a:pt x="17" y="64"/>
                        <a:pt x="22" y="76"/>
                      </a:cubicBezTo>
                      <a:cubicBezTo>
                        <a:pt x="28" y="90"/>
                        <a:pt x="19" y="115"/>
                        <a:pt x="33" y="120"/>
                      </a:cubicBezTo>
                      <a:cubicBezTo>
                        <a:pt x="57" y="129"/>
                        <a:pt x="84" y="113"/>
                        <a:pt x="109" y="109"/>
                      </a:cubicBezTo>
                      <a:cubicBezTo>
                        <a:pt x="195" y="80"/>
                        <a:pt x="101" y="124"/>
                        <a:pt x="130" y="65"/>
                      </a:cubicBezTo>
                      <a:cubicBezTo>
                        <a:pt x="135" y="55"/>
                        <a:pt x="152" y="57"/>
                        <a:pt x="163" y="54"/>
                      </a:cubicBezTo>
                      <a:cubicBezTo>
                        <a:pt x="181" y="49"/>
                        <a:pt x="199" y="47"/>
                        <a:pt x="217" y="43"/>
                      </a:cubicBezTo>
                      <a:cubicBezTo>
                        <a:pt x="230" y="6"/>
                        <a:pt x="220" y="19"/>
                        <a:pt x="23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5" name="Freeform 86"/>
                <p:cNvSpPr>
                  <a:spLocks/>
                </p:cNvSpPr>
                <p:nvPr/>
              </p:nvSpPr>
              <p:spPr bwMode="auto">
                <a:xfrm>
                  <a:off x="5088" y="2400"/>
                  <a:ext cx="253" cy="243"/>
                </a:xfrm>
                <a:custGeom>
                  <a:avLst/>
                  <a:gdLst>
                    <a:gd name="T0" fmla="*/ 0 w 253"/>
                    <a:gd name="T1" fmla="*/ 73 h 243"/>
                    <a:gd name="T2" fmla="*/ 33 w 253"/>
                    <a:gd name="T3" fmla="*/ 95 h 243"/>
                    <a:gd name="T4" fmla="*/ 55 w 253"/>
                    <a:gd name="T5" fmla="*/ 182 h 243"/>
                    <a:gd name="T6" fmla="*/ 131 w 253"/>
                    <a:gd name="T7" fmla="*/ 204 h 243"/>
                    <a:gd name="T8" fmla="*/ 218 w 253"/>
                    <a:gd name="T9" fmla="*/ 236 h 243"/>
                    <a:gd name="T10" fmla="*/ 239 w 253"/>
                    <a:gd name="T11" fmla="*/ 204 h 243"/>
                    <a:gd name="T12" fmla="*/ 250 w 253"/>
                    <a:gd name="T13" fmla="*/ 106 h 243"/>
                    <a:gd name="T14" fmla="*/ 239 w 253"/>
                    <a:gd name="T15" fmla="*/ 63 h 243"/>
                    <a:gd name="T16" fmla="*/ 0 w 253"/>
                    <a:gd name="T17" fmla="*/ 73 h 2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3"/>
                    <a:gd name="T28" fmla="*/ 0 h 243"/>
                    <a:gd name="T29" fmla="*/ 253 w 253"/>
                    <a:gd name="T30" fmla="*/ 243 h 2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3" h="243">
                      <a:moveTo>
                        <a:pt x="0" y="73"/>
                      </a:moveTo>
                      <a:cubicBezTo>
                        <a:pt x="11" y="80"/>
                        <a:pt x="25" y="85"/>
                        <a:pt x="33" y="95"/>
                      </a:cubicBezTo>
                      <a:cubicBezTo>
                        <a:pt x="47" y="112"/>
                        <a:pt x="47" y="170"/>
                        <a:pt x="55" y="182"/>
                      </a:cubicBezTo>
                      <a:cubicBezTo>
                        <a:pt x="58" y="187"/>
                        <a:pt x="120" y="201"/>
                        <a:pt x="131" y="204"/>
                      </a:cubicBezTo>
                      <a:cubicBezTo>
                        <a:pt x="145" y="211"/>
                        <a:pt x="198" y="243"/>
                        <a:pt x="218" y="236"/>
                      </a:cubicBezTo>
                      <a:cubicBezTo>
                        <a:pt x="230" y="232"/>
                        <a:pt x="232" y="215"/>
                        <a:pt x="239" y="204"/>
                      </a:cubicBezTo>
                      <a:cubicBezTo>
                        <a:pt x="243" y="171"/>
                        <a:pt x="250" y="139"/>
                        <a:pt x="250" y="106"/>
                      </a:cubicBezTo>
                      <a:cubicBezTo>
                        <a:pt x="250" y="91"/>
                        <a:pt x="253" y="67"/>
                        <a:pt x="239" y="63"/>
                      </a:cubicBezTo>
                      <a:cubicBezTo>
                        <a:pt x="51" y="7"/>
                        <a:pt x="75" y="0"/>
                        <a:pt x="0" y="73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638" name="Rectangle 87"/>
              <p:cNvSpPr>
                <a:spLocks noChangeArrowheads="1"/>
              </p:cNvSpPr>
              <p:nvPr/>
            </p:nvSpPr>
            <p:spPr bwMode="auto">
              <a:xfrm rot="3833965">
                <a:off x="5304" y="2081"/>
                <a:ext cx="244" cy="682"/>
              </a:xfrm>
              <a:prstGeom prst="rect">
                <a:avLst/>
              </a:prstGeom>
              <a:solidFill>
                <a:srgbClr val="FFCC99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 b="1"/>
                  <a:t>PARTIES</a:t>
                </a:r>
                <a:endParaRPr lang="en-US" altLang="en-US" sz="2400"/>
              </a:p>
            </p:txBody>
          </p:sp>
          <p:sp>
            <p:nvSpPr>
              <p:cNvPr id="23639" name="Freeform 88"/>
              <p:cNvSpPr>
                <a:spLocks/>
              </p:cNvSpPr>
              <p:nvPr/>
            </p:nvSpPr>
            <p:spPr bwMode="auto">
              <a:xfrm>
                <a:off x="4992" y="2064"/>
                <a:ext cx="208" cy="208"/>
              </a:xfrm>
              <a:custGeom>
                <a:avLst/>
                <a:gdLst>
                  <a:gd name="T0" fmla="*/ 0 w 208"/>
                  <a:gd name="T1" fmla="*/ 0 h 208"/>
                  <a:gd name="T2" fmla="*/ 48 w 208"/>
                  <a:gd name="T3" fmla="*/ 192 h 208"/>
                  <a:gd name="T4" fmla="*/ 144 w 208"/>
                  <a:gd name="T5" fmla="*/ 96 h 208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208"/>
                  <a:gd name="T11" fmla="*/ 208 w 208"/>
                  <a:gd name="T12" fmla="*/ 208 h 2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208">
                    <a:moveTo>
                      <a:pt x="0" y="0"/>
                    </a:moveTo>
                    <a:cubicBezTo>
                      <a:pt x="12" y="88"/>
                      <a:pt x="24" y="176"/>
                      <a:pt x="48" y="192"/>
                    </a:cubicBezTo>
                    <a:cubicBezTo>
                      <a:pt x="72" y="208"/>
                      <a:pt x="208" y="64"/>
                      <a:pt x="144" y="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0" name="Freeform 89"/>
              <p:cNvSpPr>
                <a:spLocks/>
              </p:cNvSpPr>
              <p:nvPr/>
            </p:nvSpPr>
            <p:spPr bwMode="auto">
              <a:xfrm>
                <a:off x="5238" y="2361"/>
                <a:ext cx="489" cy="73"/>
              </a:xfrm>
              <a:custGeom>
                <a:avLst/>
                <a:gdLst>
                  <a:gd name="T0" fmla="*/ 0 w 489"/>
                  <a:gd name="T1" fmla="*/ 41 h 73"/>
                  <a:gd name="T2" fmla="*/ 196 w 489"/>
                  <a:gd name="T3" fmla="*/ 30 h 73"/>
                  <a:gd name="T4" fmla="*/ 207 w 489"/>
                  <a:gd name="T5" fmla="*/ 73 h 73"/>
                  <a:gd name="T6" fmla="*/ 381 w 489"/>
                  <a:gd name="T7" fmla="*/ 30 h 73"/>
                  <a:gd name="T8" fmla="*/ 413 w 489"/>
                  <a:gd name="T9" fmla="*/ 63 h 73"/>
                  <a:gd name="T10" fmla="*/ 446 w 489"/>
                  <a:gd name="T11" fmla="*/ 41 h 73"/>
                  <a:gd name="T12" fmla="*/ 489 w 489"/>
                  <a:gd name="T13" fmla="*/ 8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9"/>
                  <a:gd name="T22" fmla="*/ 0 h 73"/>
                  <a:gd name="T23" fmla="*/ 489 w 489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9" h="73">
                    <a:moveTo>
                      <a:pt x="0" y="41"/>
                    </a:moveTo>
                    <a:cubicBezTo>
                      <a:pt x="18" y="38"/>
                      <a:pt x="154" y="0"/>
                      <a:pt x="196" y="30"/>
                    </a:cubicBezTo>
                    <a:cubicBezTo>
                      <a:pt x="208" y="39"/>
                      <a:pt x="203" y="59"/>
                      <a:pt x="207" y="73"/>
                    </a:cubicBezTo>
                    <a:cubicBezTo>
                      <a:pt x="283" y="63"/>
                      <a:pt x="308" y="42"/>
                      <a:pt x="381" y="30"/>
                    </a:cubicBezTo>
                    <a:cubicBezTo>
                      <a:pt x="392" y="41"/>
                      <a:pt x="398" y="60"/>
                      <a:pt x="413" y="63"/>
                    </a:cubicBezTo>
                    <a:cubicBezTo>
                      <a:pt x="426" y="65"/>
                      <a:pt x="435" y="49"/>
                      <a:pt x="446" y="41"/>
                    </a:cubicBezTo>
                    <a:cubicBezTo>
                      <a:pt x="461" y="30"/>
                      <a:pt x="489" y="8"/>
                      <a:pt x="489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16" name="Rectangle 90"/>
            <p:cNvSpPr>
              <a:spLocks noChangeArrowheads="1"/>
            </p:cNvSpPr>
            <p:nvPr/>
          </p:nvSpPr>
          <p:spPr bwMode="auto">
            <a:xfrm rot="2699818">
              <a:off x="4258" y="2879"/>
              <a:ext cx="336" cy="144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7" name="Freeform 91"/>
            <p:cNvSpPr>
              <a:spLocks/>
            </p:cNvSpPr>
            <p:nvPr/>
          </p:nvSpPr>
          <p:spPr bwMode="auto">
            <a:xfrm rot="238677">
              <a:off x="3858" y="1878"/>
              <a:ext cx="47" cy="402"/>
            </a:xfrm>
            <a:custGeom>
              <a:avLst/>
              <a:gdLst>
                <a:gd name="T0" fmla="*/ 0 w 225"/>
                <a:gd name="T1" fmla="*/ 0 h 279"/>
                <a:gd name="T2" fmla="*/ 0 w 225"/>
                <a:gd name="T3" fmla="*/ 2111 h 279"/>
                <a:gd name="T4" fmla="*/ 0 w 225"/>
                <a:gd name="T5" fmla="*/ 5055 h 279"/>
                <a:gd name="T6" fmla="*/ 0 w 225"/>
                <a:gd name="T7" fmla="*/ 7547 h 279"/>
                <a:gd name="T8" fmla="*/ 0 w 225"/>
                <a:gd name="T9" fmla="*/ 8807 h 279"/>
                <a:gd name="T10" fmla="*/ 0 w 225"/>
                <a:gd name="T11" fmla="*/ 10495 h 2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5"/>
                <a:gd name="T19" fmla="*/ 0 h 279"/>
                <a:gd name="T20" fmla="*/ 225 w 225"/>
                <a:gd name="T21" fmla="*/ 279 h 2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5" h="279">
                  <a:moveTo>
                    <a:pt x="0" y="0"/>
                  </a:moveTo>
                  <a:cubicBezTo>
                    <a:pt x="77" y="26"/>
                    <a:pt x="59" y="0"/>
                    <a:pt x="77" y="55"/>
                  </a:cubicBezTo>
                  <a:cubicBezTo>
                    <a:pt x="80" y="80"/>
                    <a:pt x="78" y="107"/>
                    <a:pt x="87" y="131"/>
                  </a:cubicBezTo>
                  <a:cubicBezTo>
                    <a:pt x="97" y="157"/>
                    <a:pt x="129" y="171"/>
                    <a:pt x="142" y="196"/>
                  </a:cubicBezTo>
                  <a:cubicBezTo>
                    <a:pt x="147" y="206"/>
                    <a:pt x="144" y="221"/>
                    <a:pt x="153" y="228"/>
                  </a:cubicBezTo>
                  <a:cubicBezTo>
                    <a:pt x="225" y="279"/>
                    <a:pt x="218" y="219"/>
                    <a:pt x="218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Line 92"/>
            <p:cNvSpPr>
              <a:spLocks noChangeShapeType="1"/>
            </p:cNvSpPr>
            <p:nvPr/>
          </p:nvSpPr>
          <p:spPr bwMode="auto">
            <a:xfrm rot="21514074" flipV="1">
              <a:off x="4498" y="1967"/>
              <a:ext cx="48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Freeform 93"/>
            <p:cNvSpPr>
              <a:spLocks/>
            </p:cNvSpPr>
            <p:nvPr/>
          </p:nvSpPr>
          <p:spPr bwMode="auto">
            <a:xfrm>
              <a:off x="2725" y="2103"/>
              <a:ext cx="195" cy="326"/>
            </a:xfrm>
            <a:custGeom>
              <a:avLst/>
              <a:gdLst>
                <a:gd name="T0" fmla="*/ 0 w 195"/>
                <a:gd name="T1" fmla="*/ 0 h 326"/>
                <a:gd name="T2" fmla="*/ 43 w 195"/>
                <a:gd name="T3" fmla="*/ 98 h 326"/>
                <a:gd name="T4" fmla="*/ 108 w 195"/>
                <a:gd name="T5" fmla="*/ 119 h 326"/>
                <a:gd name="T6" fmla="*/ 174 w 195"/>
                <a:gd name="T7" fmla="*/ 282 h 326"/>
                <a:gd name="T8" fmla="*/ 195 w 195"/>
                <a:gd name="T9" fmla="*/ 326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326"/>
                <a:gd name="T17" fmla="*/ 195 w 195"/>
                <a:gd name="T18" fmla="*/ 326 h 3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326">
                  <a:moveTo>
                    <a:pt x="0" y="0"/>
                  </a:moveTo>
                  <a:cubicBezTo>
                    <a:pt x="9" y="27"/>
                    <a:pt x="17" y="82"/>
                    <a:pt x="43" y="98"/>
                  </a:cubicBezTo>
                  <a:cubicBezTo>
                    <a:pt x="62" y="110"/>
                    <a:pt x="108" y="119"/>
                    <a:pt x="108" y="119"/>
                  </a:cubicBezTo>
                  <a:cubicBezTo>
                    <a:pt x="143" y="171"/>
                    <a:pt x="138" y="229"/>
                    <a:pt x="174" y="282"/>
                  </a:cubicBezTo>
                  <a:cubicBezTo>
                    <a:pt x="186" y="320"/>
                    <a:pt x="176" y="307"/>
                    <a:pt x="195" y="3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94"/>
            <p:cNvSpPr>
              <a:spLocks noChangeArrowheads="1"/>
            </p:cNvSpPr>
            <p:nvPr/>
          </p:nvSpPr>
          <p:spPr bwMode="auto">
            <a:xfrm rot="2313585">
              <a:off x="3778" y="1775"/>
              <a:ext cx="240" cy="543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1" name="Freeform 95"/>
            <p:cNvSpPr>
              <a:spLocks/>
            </p:cNvSpPr>
            <p:nvPr/>
          </p:nvSpPr>
          <p:spPr bwMode="auto">
            <a:xfrm>
              <a:off x="3779" y="1972"/>
              <a:ext cx="319" cy="44"/>
            </a:xfrm>
            <a:custGeom>
              <a:avLst/>
              <a:gdLst>
                <a:gd name="T0" fmla="*/ 0 w 319"/>
                <a:gd name="T1" fmla="*/ 44 h 44"/>
                <a:gd name="T2" fmla="*/ 109 w 319"/>
                <a:gd name="T3" fmla="*/ 22 h 44"/>
                <a:gd name="T4" fmla="*/ 315 w 319"/>
                <a:gd name="T5" fmla="*/ 0 h 44"/>
                <a:gd name="T6" fmla="*/ 0 60000 65536"/>
                <a:gd name="T7" fmla="*/ 0 60000 65536"/>
                <a:gd name="T8" fmla="*/ 0 60000 65536"/>
                <a:gd name="T9" fmla="*/ 0 w 319"/>
                <a:gd name="T10" fmla="*/ 0 h 44"/>
                <a:gd name="T11" fmla="*/ 319 w 319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9" h="44">
                  <a:moveTo>
                    <a:pt x="0" y="44"/>
                  </a:moveTo>
                  <a:cubicBezTo>
                    <a:pt x="37" y="38"/>
                    <a:pt x="72" y="26"/>
                    <a:pt x="109" y="22"/>
                  </a:cubicBezTo>
                  <a:cubicBezTo>
                    <a:pt x="319" y="2"/>
                    <a:pt x="236" y="40"/>
                    <a:pt x="31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Freeform 96"/>
            <p:cNvSpPr>
              <a:spLocks/>
            </p:cNvSpPr>
            <p:nvPr/>
          </p:nvSpPr>
          <p:spPr bwMode="auto">
            <a:xfrm>
              <a:off x="3920" y="1842"/>
              <a:ext cx="166" cy="56"/>
            </a:xfrm>
            <a:custGeom>
              <a:avLst/>
              <a:gdLst>
                <a:gd name="T0" fmla="*/ 0 w 166"/>
                <a:gd name="T1" fmla="*/ 54 h 56"/>
                <a:gd name="T2" fmla="*/ 131 w 166"/>
                <a:gd name="T3" fmla="*/ 43 h 56"/>
                <a:gd name="T4" fmla="*/ 131 w 166"/>
                <a:gd name="T5" fmla="*/ 0 h 56"/>
                <a:gd name="T6" fmla="*/ 0 60000 65536"/>
                <a:gd name="T7" fmla="*/ 0 60000 65536"/>
                <a:gd name="T8" fmla="*/ 0 60000 65536"/>
                <a:gd name="T9" fmla="*/ 0 w 166"/>
                <a:gd name="T10" fmla="*/ 0 h 56"/>
                <a:gd name="T11" fmla="*/ 166 w 166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" h="56">
                  <a:moveTo>
                    <a:pt x="0" y="54"/>
                  </a:moveTo>
                  <a:cubicBezTo>
                    <a:pt x="44" y="50"/>
                    <a:pt x="89" y="56"/>
                    <a:pt x="131" y="43"/>
                  </a:cubicBezTo>
                  <a:cubicBezTo>
                    <a:pt x="166" y="32"/>
                    <a:pt x="138" y="8"/>
                    <a:pt x="13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23" name="Group 97"/>
            <p:cNvGrpSpPr>
              <a:grpSpLocks/>
            </p:cNvGrpSpPr>
            <p:nvPr/>
          </p:nvGrpSpPr>
          <p:grpSpPr bwMode="auto">
            <a:xfrm>
              <a:off x="3480" y="2190"/>
              <a:ext cx="441" cy="1422"/>
              <a:chOff x="3494" y="2239"/>
              <a:chExt cx="441" cy="1422"/>
            </a:xfrm>
          </p:grpSpPr>
          <p:sp>
            <p:nvSpPr>
              <p:cNvPr id="23629" name="Oval 98"/>
              <p:cNvSpPr>
                <a:spLocks noChangeArrowheads="1"/>
              </p:cNvSpPr>
              <p:nvPr/>
            </p:nvSpPr>
            <p:spPr bwMode="auto">
              <a:xfrm rot="238677">
                <a:off x="3494" y="3567"/>
                <a:ext cx="432" cy="94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30" name="Rectangle 99"/>
              <p:cNvSpPr>
                <a:spLocks noChangeArrowheads="1"/>
              </p:cNvSpPr>
              <p:nvPr/>
            </p:nvSpPr>
            <p:spPr bwMode="auto">
              <a:xfrm rot="238677">
                <a:off x="3637" y="2304"/>
                <a:ext cx="274" cy="1263"/>
              </a:xfrm>
              <a:prstGeom prst="rect">
                <a:avLst/>
              </a:prstGeom>
              <a:solidFill>
                <a:srgbClr val="FFCC99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31" name="Text Box 100"/>
              <p:cNvSpPr txBox="1">
                <a:spLocks noChangeArrowheads="1"/>
              </p:cNvSpPr>
              <p:nvPr/>
            </p:nvSpPr>
            <p:spPr bwMode="auto">
              <a:xfrm rot="-5161323">
                <a:off x="3514" y="2582"/>
                <a:ext cx="575" cy="21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 b="1"/>
                  <a:t>MEDIA</a:t>
                </a:r>
              </a:p>
            </p:txBody>
          </p:sp>
          <p:sp>
            <p:nvSpPr>
              <p:cNvPr id="23632" name="Freeform 101"/>
              <p:cNvSpPr>
                <a:spLocks/>
              </p:cNvSpPr>
              <p:nvPr/>
            </p:nvSpPr>
            <p:spPr bwMode="auto">
              <a:xfrm rot="238677">
                <a:off x="3632" y="2542"/>
                <a:ext cx="218" cy="533"/>
              </a:xfrm>
              <a:custGeom>
                <a:avLst/>
                <a:gdLst>
                  <a:gd name="T0" fmla="*/ 0 w 218"/>
                  <a:gd name="T1" fmla="*/ 533 h 533"/>
                  <a:gd name="T2" fmla="*/ 76 w 218"/>
                  <a:gd name="T3" fmla="*/ 402 h 533"/>
                  <a:gd name="T4" fmla="*/ 98 w 218"/>
                  <a:gd name="T5" fmla="*/ 359 h 533"/>
                  <a:gd name="T6" fmla="*/ 131 w 218"/>
                  <a:gd name="T7" fmla="*/ 316 h 533"/>
                  <a:gd name="T8" fmla="*/ 153 w 218"/>
                  <a:gd name="T9" fmla="*/ 239 h 533"/>
                  <a:gd name="T10" fmla="*/ 218 w 218"/>
                  <a:gd name="T11" fmla="*/ 0 h 5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8"/>
                  <a:gd name="T19" fmla="*/ 0 h 533"/>
                  <a:gd name="T20" fmla="*/ 218 w 218"/>
                  <a:gd name="T21" fmla="*/ 533 h 5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8" h="533">
                    <a:moveTo>
                      <a:pt x="0" y="533"/>
                    </a:moveTo>
                    <a:cubicBezTo>
                      <a:pt x="15" y="474"/>
                      <a:pt x="25" y="437"/>
                      <a:pt x="76" y="402"/>
                    </a:cubicBezTo>
                    <a:cubicBezTo>
                      <a:pt x="83" y="388"/>
                      <a:pt x="89" y="373"/>
                      <a:pt x="98" y="359"/>
                    </a:cubicBezTo>
                    <a:cubicBezTo>
                      <a:pt x="108" y="344"/>
                      <a:pt x="122" y="332"/>
                      <a:pt x="131" y="316"/>
                    </a:cubicBezTo>
                    <a:cubicBezTo>
                      <a:pt x="138" y="304"/>
                      <a:pt x="151" y="248"/>
                      <a:pt x="153" y="239"/>
                    </a:cubicBezTo>
                    <a:cubicBezTo>
                      <a:pt x="160" y="145"/>
                      <a:pt x="150" y="68"/>
                      <a:pt x="21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3" name="Freeform 102"/>
              <p:cNvSpPr>
                <a:spLocks/>
              </p:cNvSpPr>
              <p:nvPr/>
            </p:nvSpPr>
            <p:spPr bwMode="auto">
              <a:xfrm rot="238677">
                <a:off x="3772" y="2320"/>
                <a:ext cx="163" cy="186"/>
              </a:xfrm>
              <a:custGeom>
                <a:avLst/>
                <a:gdLst>
                  <a:gd name="T0" fmla="*/ 0 w 163"/>
                  <a:gd name="T1" fmla="*/ 0 h 186"/>
                  <a:gd name="T2" fmla="*/ 44 w 163"/>
                  <a:gd name="T3" fmla="*/ 22 h 186"/>
                  <a:gd name="T4" fmla="*/ 98 w 163"/>
                  <a:gd name="T5" fmla="*/ 98 h 186"/>
                  <a:gd name="T6" fmla="*/ 142 w 163"/>
                  <a:gd name="T7" fmla="*/ 141 h 186"/>
                  <a:gd name="T8" fmla="*/ 152 w 163"/>
                  <a:gd name="T9" fmla="*/ 174 h 186"/>
                  <a:gd name="T10" fmla="*/ 163 w 163"/>
                  <a:gd name="T11" fmla="*/ 185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"/>
                  <a:gd name="T19" fmla="*/ 0 h 186"/>
                  <a:gd name="T20" fmla="*/ 163 w 163"/>
                  <a:gd name="T21" fmla="*/ 186 h 1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" h="186">
                    <a:moveTo>
                      <a:pt x="0" y="0"/>
                    </a:moveTo>
                    <a:cubicBezTo>
                      <a:pt x="15" y="7"/>
                      <a:pt x="35" y="8"/>
                      <a:pt x="44" y="22"/>
                    </a:cubicBezTo>
                    <a:cubicBezTo>
                      <a:pt x="101" y="113"/>
                      <a:pt x="4" y="74"/>
                      <a:pt x="98" y="98"/>
                    </a:cubicBezTo>
                    <a:cubicBezTo>
                      <a:pt x="128" y="186"/>
                      <a:pt x="82" y="80"/>
                      <a:pt x="142" y="141"/>
                    </a:cubicBezTo>
                    <a:cubicBezTo>
                      <a:pt x="150" y="149"/>
                      <a:pt x="147" y="164"/>
                      <a:pt x="152" y="174"/>
                    </a:cubicBezTo>
                    <a:cubicBezTo>
                      <a:pt x="154" y="179"/>
                      <a:pt x="159" y="181"/>
                      <a:pt x="163" y="18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4" name="Freeform 103"/>
              <p:cNvSpPr>
                <a:spLocks/>
              </p:cNvSpPr>
              <p:nvPr/>
            </p:nvSpPr>
            <p:spPr bwMode="auto">
              <a:xfrm>
                <a:off x="3751" y="2239"/>
                <a:ext cx="154" cy="127"/>
              </a:xfrm>
              <a:custGeom>
                <a:avLst/>
                <a:gdLst>
                  <a:gd name="T0" fmla="*/ 31 w 154"/>
                  <a:gd name="T1" fmla="*/ 98 h 127"/>
                  <a:gd name="T2" fmla="*/ 96 w 154"/>
                  <a:gd name="T3" fmla="*/ 87 h 127"/>
                  <a:gd name="T4" fmla="*/ 129 w 154"/>
                  <a:gd name="T5" fmla="*/ 76 h 127"/>
                  <a:gd name="T6" fmla="*/ 85 w 154"/>
                  <a:gd name="T7" fmla="*/ 87 h 127"/>
                  <a:gd name="T8" fmla="*/ 75 w 154"/>
                  <a:gd name="T9" fmla="*/ 119 h 127"/>
                  <a:gd name="T10" fmla="*/ 107 w 154"/>
                  <a:gd name="T11" fmla="*/ 108 h 127"/>
                  <a:gd name="T12" fmla="*/ 140 w 154"/>
                  <a:gd name="T13" fmla="*/ 76 h 127"/>
                  <a:gd name="T14" fmla="*/ 129 w 154"/>
                  <a:gd name="T15" fmla="*/ 76 h 127"/>
                  <a:gd name="T16" fmla="*/ 151 w 154"/>
                  <a:gd name="T17" fmla="*/ 43 h 127"/>
                  <a:gd name="T18" fmla="*/ 31 w 154"/>
                  <a:gd name="T19" fmla="*/ 43 h 127"/>
                  <a:gd name="T20" fmla="*/ 31 w 154"/>
                  <a:gd name="T21" fmla="*/ 98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4"/>
                  <a:gd name="T34" fmla="*/ 0 h 127"/>
                  <a:gd name="T35" fmla="*/ 154 w 154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4" h="127">
                    <a:moveTo>
                      <a:pt x="31" y="98"/>
                    </a:moveTo>
                    <a:cubicBezTo>
                      <a:pt x="53" y="94"/>
                      <a:pt x="75" y="92"/>
                      <a:pt x="96" y="87"/>
                    </a:cubicBezTo>
                    <a:cubicBezTo>
                      <a:pt x="107" y="84"/>
                      <a:pt x="141" y="76"/>
                      <a:pt x="129" y="76"/>
                    </a:cubicBezTo>
                    <a:cubicBezTo>
                      <a:pt x="114" y="76"/>
                      <a:pt x="100" y="83"/>
                      <a:pt x="85" y="87"/>
                    </a:cubicBezTo>
                    <a:cubicBezTo>
                      <a:pt x="82" y="98"/>
                      <a:pt x="67" y="111"/>
                      <a:pt x="75" y="119"/>
                    </a:cubicBezTo>
                    <a:cubicBezTo>
                      <a:pt x="83" y="127"/>
                      <a:pt x="98" y="114"/>
                      <a:pt x="107" y="108"/>
                    </a:cubicBezTo>
                    <a:cubicBezTo>
                      <a:pt x="120" y="100"/>
                      <a:pt x="147" y="90"/>
                      <a:pt x="140" y="76"/>
                    </a:cubicBezTo>
                    <a:cubicBezTo>
                      <a:pt x="138" y="72"/>
                      <a:pt x="41" y="105"/>
                      <a:pt x="129" y="76"/>
                    </a:cubicBezTo>
                    <a:cubicBezTo>
                      <a:pt x="136" y="65"/>
                      <a:pt x="154" y="56"/>
                      <a:pt x="151" y="43"/>
                    </a:cubicBezTo>
                    <a:cubicBezTo>
                      <a:pt x="142" y="0"/>
                      <a:pt x="54" y="35"/>
                      <a:pt x="31" y="43"/>
                    </a:cubicBezTo>
                    <a:cubicBezTo>
                      <a:pt x="3" y="85"/>
                      <a:pt x="0" y="67"/>
                      <a:pt x="31" y="98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24" name="Freeform 104"/>
            <p:cNvSpPr>
              <a:spLocks/>
            </p:cNvSpPr>
            <p:nvPr/>
          </p:nvSpPr>
          <p:spPr bwMode="auto">
            <a:xfrm>
              <a:off x="4298" y="2266"/>
              <a:ext cx="161" cy="70"/>
            </a:xfrm>
            <a:custGeom>
              <a:avLst/>
              <a:gdLst>
                <a:gd name="T0" fmla="*/ 13 w 161"/>
                <a:gd name="T1" fmla="*/ 43 h 70"/>
                <a:gd name="T2" fmla="*/ 46 w 161"/>
                <a:gd name="T3" fmla="*/ 11 h 70"/>
                <a:gd name="T4" fmla="*/ 133 w 161"/>
                <a:gd name="T5" fmla="*/ 0 h 70"/>
                <a:gd name="T6" fmla="*/ 57 w 161"/>
                <a:gd name="T7" fmla="*/ 11 h 70"/>
                <a:gd name="T8" fmla="*/ 24 w 161"/>
                <a:gd name="T9" fmla="*/ 22 h 70"/>
                <a:gd name="T10" fmla="*/ 90 w 161"/>
                <a:gd name="T11" fmla="*/ 11 h 70"/>
                <a:gd name="T12" fmla="*/ 46 w 161"/>
                <a:gd name="T13" fmla="*/ 54 h 70"/>
                <a:gd name="T14" fmla="*/ 35 w 161"/>
                <a:gd name="T15" fmla="*/ 22 h 70"/>
                <a:gd name="T16" fmla="*/ 122 w 161"/>
                <a:gd name="T17" fmla="*/ 11 h 70"/>
                <a:gd name="T18" fmla="*/ 68 w 161"/>
                <a:gd name="T19" fmla="*/ 22 h 70"/>
                <a:gd name="T20" fmla="*/ 13 w 161"/>
                <a:gd name="T21" fmla="*/ 43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1"/>
                <a:gd name="T34" fmla="*/ 0 h 70"/>
                <a:gd name="T35" fmla="*/ 161 w 161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1" h="70">
                  <a:moveTo>
                    <a:pt x="13" y="43"/>
                  </a:moveTo>
                  <a:cubicBezTo>
                    <a:pt x="60" y="27"/>
                    <a:pt x="161" y="34"/>
                    <a:pt x="46" y="11"/>
                  </a:cubicBezTo>
                  <a:cubicBezTo>
                    <a:pt x="75" y="7"/>
                    <a:pt x="104" y="0"/>
                    <a:pt x="133" y="0"/>
                  </a:cubicBezTo>
                  <a:cubicBezTo>
                    <a:pt x="159" y="0"/>
                    <a:pt x="82" y="6"/>
                    <a:pt x="57" y="11"/>
                  </a:cubicBezTo>
                  <a:cubicBezTo>
                    <a:pt x="46" y="13"/>
                    <a:pt x="12" y="22"/>
                    <a:pt x="24" y="22"/>
                  </a:cubicBezTo>
                  <a:cubicBezTo>
                    <a:pt x="46" y="22"/>
                    <a:pt x="68" y="15"/>
                    <a:pt x="90" y="11"/>
                  </a:cubicBezTo>
                  <a:cubicBezTo>
                    <a:pt x="85" y="24"/>
                    <a:pt x="79" y="70"/>
                    <a:pt x="46" y="54"/>
                  </a:cubicBezTo>
                  <a:cubicBezTo>
                    <a:pt x="36" y="49"/>
                    <a:pt x="39" y="33"/>
                    <a:pt x="35" y="22"/>
                  </a:cubicBezTo>
                  <a:cubicBezTo>
                    <a:pt x="64" y="18"/>
                    <a:pt x="93" y="11"/>
                    <a:pt x="122" y="11"/>
                  </a:cubicBezTo>
                  <a:cubicBezTo>
                    <a:pt x="140" y="11"/>
                    <a:pt x="85" y="16"/>
                    <a:pt x="68" y="22"/>
                  </a:cubicBezTo>
                  <a:cubicBezTo>
                    <a:pt x="0" y="47"/>
                    <a:pt x="64" y="43"/>
                    <a:pt x="13" y="43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Freeform 105"/>
            <p:cNvSpPr>
              <a:spLocks/>
            </p:cNvSpPr>
            <p:nvPr/>
          </p:nvSpPr>
          <p:spPr bwMode="auto">
            <a:xfrm>
              <a:off x="4442" y="2288"/>
              <a:ext cx="66" cy="101"/>
            </a:xfrm>
            <a:custGeom>
              <a:avLst/>
              <a:gdLst>
                <a:gd name="T0" fmla="*/ 0 w 66"/>
                <a:gd name="T1" fmla="*/ 0 h 101"/>
                <a:gd name="T2" fmla="*/ 11 w 66"/>
                <a:gd name="T3" fmla="*/ 32 h 101"/>
                <a:gd name="T4" fmla="*/ 32 w 66"/>
                <a:gd name="T5" fmla="*/ 21 h 101"/>
                <a:gd name="T6" fmla="*/ 11 w 66"/>
                <a:gd name="T7" fmla="*/ 65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101"/>
                <a:gd name="T14" fmla="*/ 66 w 66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101">
                  <a:moveTo>
                    <a:pt x="0" y="0"/>
                  </a:moveTo>
                  <a:cubicBezTo>
                    <a:pt x="4" y="11"/>
                    <a:pt x="4" y="23"/>
                    <a:pt x="11" y="32"/>
                  </a:cubicBezTo>
                  <a:cubicBezTo>
                    <a:pt x="66" y="101"/>
                    <a:pt x="35" y="30"/>
                    <a:pt x="32" y="21"/>
                  </a:cubicBezTo>
                  <a:cubicBezTo>
                    <a:pt x="9" y="57"/>
                    <a:pt x="11" y="41"/>
                    <a:pt x="11" y="6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26" name="Group 106"/>
            <p:cNvGrpSpPr>
              <a:grpSpLocks/>
            </p:cNvGrpSpPr>
            <p:nvPr/>
          </p:nvGrpSpPr>
          <p:grpSpPr bwMode="auto">
            <a:xfrm rot="2396750">
              <a:off x="2880" y="432"/>
              <a:ext cx="820" cy="803"/>
              <a:chOff x="2533" y="528"/>
              <a:chExt cx="721" cy="672"/>
            </a:xfrm>
          </p:grpSpPr>
          <p:sp>
            <p:nvSpPr>
              <p:cNvPr id="23627" name="Oval 107"/>
              <p:cNvSpPr>
                <a:spLocks noChangeArrowheads="1"/>
              </p:cNvSpPr>
              <p:nvPr/>
            </p:nvSpPr>
            <p:spPr bwMode="auto">
              <a:xfrm>
                <a:off x="2534" y="528"/>
                <a:ext cx="720" cy="672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28" name="Text Box 108"/>
              <p:cNvSpPr txBox="1">
                <a:spLocks noChangeArrowheads="1"/>
              </p:cNvSpPr>
              <p:nvPr/>
            </p:nvSpPr>
            <p:spPr bwMode="auto">
              <a:xfrm>
                <a:off x="2533" y="620"/>
                <a:ext cx="720" cy="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500" b="1" dirty="0"/>
                  <a:t>SUSTAIN-ABLE DEVELOP-MENT</a:t>
                </a:r>
              </a:p>
            </p:txBody>
          </p:sp>
        </p:grpSp>
      </p:grpSp>
      <p:sp>
        <p:nvSpPr>
          <p:cNvPr id="23557" name="Text Box 109"/>
          <p:cNvSpPr txBox="1">
            <a:spLocks noChangeArrowheads="1"/>
          </p:cNvSpPr>
          <p:nvPr/>
        </p:nvSpPr>
        <p:spPr bwMode="auto">
          <a:xfrm>
            <a:off x="304800" y="2286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CC3300"/>
                </a:solidFill>
              </a:rPr>
              <a:t>UNDERSCORE IMPORTANCE OF INTER-LINKAGES</a:t>
            </a:r>
          </a:p>
        </p:txBody>
      </p:sp>
      <p:sp>
        <p:nvSpPr>
          <p:cNvPr id="110" name="Slide Number Placeholder 1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AE46E9-2AF4-498F-A0CC-536E2739EB7E}" type="slidenum">
              <a:rPr lang="en-US" altLang="en-US">
                <a:solidFill>
                  <a:srgbClr val="FFFFFF"/>
                </a:solidFill>
                <a:latin typeface="Century Schoolbook" panose="02040604050505020304" pitchFamily="18" charset="0"/>
              </a:rPr>
              <a:pPr eaLnBrk="1" hangingPunct="1"/>
              <a:t>7</a:t>
            </a:fld>
            <a:endParaRPr lang="en-US" alt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47CCB-1672-4F83-A2AF-698A8F30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231A-C522-4145-92E7-6C4307739E4C}" type="datetime4">
              <a:rPr lang="en-US" smtClean="0"/>
              <a:t>May 9, 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E1C66-6717-4949-A312-802E1F09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</a:p>
        </p:txBody>
      </p:sp>
    </p:spTree>
    <p:extLst>
      <p:ext uri="{BB962C8B-B14F-4D97-AF65-F5344CB8AC3E}">
        <p14:creationId xmlns:p14="http://schemas.microsoft.com/office/powerpoint/2010/main" val="21769297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496" t="3330" r="19104" b="11134"/>
          <a:stretch/>
        </p:blipFill>
        <p:spPr>
          <a:xfrm>
            <a:off x="0" y="-42557"/>
            <a:ext cx="9144000" cy="693600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B3F3E-0B6C-46AA-B414-D95E53BC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3363-C2CF-4AA6-94D0-D7C8FA4C69D5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F5E226-4032-4664-B7BE-B1B5ED5F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73D11-0394-471F-801A-EB563660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53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278" t="13541" r="29210" b="27865"/>
          <a:stretch/>
        </p:blipFill>
        <p:spPr>
          <a:xfrm>
            <a:off x="0" y="188640"/>
            <a:ext cx="9049908" cy="59021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4D006-EBE9-4942-927E-76B6F661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453-C826-4040-8C75-8705A69EC35E}" type="datetime4">
              <a:rPr lang="en-US" smtClean="0"/>
              <a:t>May 9, 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2DB2D-DC47-4C2B-AC9D-B1EEF181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UNCAC &amp; Review Mechanism Multi-Stakeholder Workshop 8 -11 May, 2018, Senegal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C9B5B-ED6F-4134-8B20-50A4B023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66F0-CCB5-4185-99E7-C0775CC583D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23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3652</TotalTime>
  <Words>1965</Words>
  <Application>Microsoft Office PowerPoint</Application>
  <PresentationFormat>On-screen Show (4:3)</PresentationFormat>
  <Paragraphs>255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PGothic</vt:lpstr>
      <vt:lpstr>Arial</vt:lpstr>
      <vt:lpstr>Calibri</vt:lpstr>
      <vt:lpstr>Century Schoolbook</vt:lpstr>
      <vt:lpstr>Times New Roman</vt:lpstr>
      <vt:lpstr>Wingdings</vt:lpstr>
      <vt:lpstr>Office Theme</vt:lpstr>
      <vt:lpstr>ENHANCING ACCOUNTABILITY &amp; PUBLIC FINANCE MANAGEMENT</vt:lpstr>
      <vt:lpstr>WHOSE ROLE IS IT? WHY? WHERE? HOW?</vt:lpstr>
      <vt:lpstr>LINGERING THOUGHTS – FROM PUSH TO SHOVE?!</vt:lpstr>
      <vt:lpstr>WHO? WHAT? WHY?</vt:lpstr>
      <vt:lpstr>Background in the Corruption fight</vt:lpstr>
      <vt:lpstr>CSOs’ SHARED UNDERSTANDING</vt:lpstr>
      <vt:lpstr>PowerPoint Presentation</vt:lpstr>
      <vt:lpstr>PowerPoint Presentation</vt:lpstr>
      <vt:lpstr>PowerPoint Presentation</vt:lpstr>
      <vt:lpstr>SOME RESOLUTIONS TO RID CORRUPTION</vt:lpstr>
      <vt:lpstr>5. Soldier on “against all odds”…</vt:lpstr>
      <vt:lpstr>6. Strengthen Enforcement of Legal Frameworks for the Greater Good - INTEGRITY</vt:lpstr>
      <vt:lpstr>7. CSOs Should be a TRUE &amp; SELFLESS Watchdog – BEYOND REPROACH…</vt:lpstr>
      <vt:lpstr>8. Raising Public Awareness - Ills of Corruption and Why we all need to fight it, and how…</vt:lpstr>
      <vt:lpstr>9. Promote Independent Reviews - Policy Monitoring &amp; Evaluation</vt:lpstr>
      <vt:lpstr>10. Building Coalitions for Effective Policy Change &amp; Transformation</vt:lpstr>
      <vt:lpstr>11. Need CSOs as Role Models of Integrity &amp; Good Governance</vt:lpstr>
      <vt:lpstr>TIPPING POINTS…</vt:lpstr>
      <vt:lpstr>THERE IS STILL HOPE, ONLY IF…</vt:lpstr>
      <vt:lpstr>THANK YOU</vt:lpstr>
    </vt:vector>
  </TitlesOfParts>
  <Company>Business Consult Africa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…an economically independent Malawi!</dc:title>
  <dc:creator>Henry Kachaje</dc:creator>
  <cp:lastModifiedBy>Microsoft</cp:lastModifiedBy>
  <cp:revision>165</cp:revision>
  <cp:lastPrinted>2016-10-27T07:44:00Z</cp:lastPrinted>
  <dcterms:created xsi:type="dcterms:W3CDTF">2012-10-17T22:05:49Z</dcterms:created>
  <dcterms:modified xsi:type="dcterms:W3CDTF">2018-05-09T11:12:20Z</dcterms:modified>
</cp:coreProperties>
</file>