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748" r:id="rId2"/>
    <p:sldId id="782" r:id="rId3"/>
    <p:sldId id="750" r:id="rId4"/>
    <p:sldId id="757" r:id="rId5"/>
    <p:sldId id="756" r:id="rId6"/>
    <p:sldId id="777" r:id="rId7"/>
    <p:sldId id="755" r:id="rId8"/>
    <p:sldId id="754" r:id="rId9"/>
    <p:sldId id="753" r:id="rId10"/>
    <p:sldId id="779" r:id="rId11"/>
    <p:sldId id="752" r:id="rId12"/>
    <p:sldId id="751" r:id="rId13"/>
    <p:sldId id="783" r:id="rId14"/>
    <p:sldId id="762" r:id="rId15"/>
    <p:sldId id="778" r:id="rId16"/>
    <p:sldId id="761" r:id="rId17"/>
    <p:sldId id="785" r:id="rId18"/>
    <p:sldId id="784" r:id="rId19"/>
    <p:sldId id="760" r:id="rId20"/>
    <p:sldId id="759" r:id="rId21"/>
    <p:sldId id="773" r:id="rId22"/>
    <p:sldId id="758" r:id="rId23"/>
    <p:sldId id="770" r:id="rId24"/>
    <p:sldId id="765" r:id="rId25"/>
    <p:sldId id="780" r:id="rId26"/>
    <p:sldId id="764" r:id="rId27"/>
    <p:sldId id="775" r:id="rId28"/>
    <p:sldId id="781" r:id="rId29"/>
    <p:sldId id="768" r:id="rId30"/>
    <p:sldId id="767" r:id="rId31"/>
    <p:sldId id="746" r:id="rId32"/>
  </p:sldIdLst>
  <p:sldSz cx="24377650" cy="13716000"/>
  <p:notesSz cx="6807200" cy="9939338"/>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10">
          <p15:clr>
            <a:srgbClr val="A4A3A4"/>
          </p15:clr>
        </p15:guide>
        <p15:guide id="2" orient="horz" pos="8014">
          <p15:clr>
            <a:srgbClr val="A4A3A4"/>
          </p15:clr>
        </p15:guide>
        <p15:guide id="3" orient="horz" pos="2471">
          <p15:clr>
            <a:srgbClr val="A4A3A4"/>
          </p15:clr>
        </p15:guide>
        <p15:guide id="4" orient="horz" pos="626">
          <p15:clr>
            <a:srgbClr val="A4A3A4"/>
          </p15:clr>
        </p15:guide>
        <p15:guide id="5" pos="14271">
          <p15:clr>
            <a:srgbClr val="A4A3A4"/>
          </p15:clr>
        </p15:guide>
        <p15:guide id="6" pos="1082">
          <p15:clr>
            <a:srgbClr val="A4A3A4"/>
          </p15:clr>
        </p15:guide>
        <p15:guide id="7" pos="767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stance Garcia" initials="CG" lastIdx="15" clrIdx="0">
    <p:extLst>
      <p:ext uri="{19B8F6BF-5375-455C-9EA6-DF929625EA0E}">
        <p15:presenceInfo xmlns:p15="http://schemas.microsoft.com/office/powerpoint/2012/main" userId="S-1-5-21-1062260091-2062442074-4155186622-165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8078"/>
    <a:srgbClr val="A40D33"/>
    <a:srgbClr val="9D4237"/>
    <a:srgbClr val="5378BD"/>
    <a:srgbClr val="5598D7"/>
    <a:srgbClr val="2F516A"/>
    <a:srgbClr val="9D042F"/>
    <a:srgbClr val="4072AA"/>
    <a:srgbClr val="AC4263"/>
    <a:srgbClr val="B948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71" autoAdjust="0"/>
    <p:restoredTop sz="89434" autoAdjust="0"/>
  </p:normalViewPr>
  <p:slideViewPr>
    <p:cSldViewPr snapToGrid="0" snapToObjects="1">
      <p:cViewPr varScale="1">
        <p:scale>
          <a:sx n="49" d="100"/>
          <a:sy n="49" d="100"/>
        </p:scale>
        <p:origin x="1338" y="48"/>
      </p:cViewPr>
      <p:guideLst>
        <p:guide orient="horz" pos="7010"/>
        <p:guide orient="horz" pos="8014"/>
        <p:guide orient="horz" pos="2471"/>
        <p:guide orient="horz" pos="626"/>
        <p:guide pos="14271"/>
        <p:guide pos="1082"/>
        <p:guide pos="7677"/>
      </p:guideLst>
    </p:cSldViewPr>
  </p:slideViewPr>
  <p:notesTextViewPr>
    <p:cViewPr>
      <p:scale>
        <a:sx n="100" d="100"/>
        <a:sy n="100" d="100"/>
      </p:scale>
      <p:origin x="0" y="0"/>
    </p:cViewPr>
  </p:notesTextViewPr>
  <p:sorterViewPr>
    <p:cViewPr>
      <p:scale>
        <a:sx n="66" d="100"/>
        <a:sy n="66" d="100"/>
      </p:scale>
      <p:origin x="0" y="6144"/>
    </p:cViewPr>
  </p:sorterViewPr>
  <p:notesViewPr>
    <p:cSldViewPr snapToGrid="0">
      <p:cViewPr varScale="1">
        <p:scale>
          <a:sx n="68" d="100"/>
          <a:sy n="68" d="100"/>
        </p:scale>
        <p:origin x="19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3957535C-6B8D-4D46-8E0D-B759E502CC30}" type="datetimeFigureOut">
              <a:rPr lang="en-US" smtClean="0"/>
              <a:t>11/20/2019</a:t>
            </a:fld>
            <a:endParaRPr lang="en-US"/>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7415F9B-48AE-466D-B6FB-957A9D96A9EE}" type="slidenum">
              <a:rPr lang="en-US" smtClean="0"/>
              <a:t>‹N›</a:t>
            </a:fld>
            <a:endParaRPr lang="en-US"/>
          </a:p>
        </p:txBody>
      </p:sp>
    </p:spTree>
    <p:extLst>
      <p:ext uri="{BB962C8B-B14F-4D97-AF65-F5344CB8AC3E}">
        <p14:creationId xmlns:p14="http://schemas.microsoft.com/office/powerpoint/2010/main" val="163802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atin typeface="Raleway"/>
              </a:defRPr>
            </a:lvl1pPr>
          </a:lstStyle>
          <a:p>
            <a:endParaRPr lang="en-US"/>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11/20/2019</a:t>
            </a:fld>
            <a:endParaRPr lang="en-US"/>
          </a:p>
        </p:txBody>
      </p:sp>
      <p:sp>
        <p:nvSpPr>
          <p:cNvPr id="4" name="Slide Image Placeholder 3"/>
          <p:cNvSpPr>
            <a:spLocks noGrp="1" noRot="1" noChangeAspect="1"/>
          </p:cNvSpPr>
          <p:nvPr>
            <p:ph type="sldImg" idx="2"/>
          </p:nvPr>
        </p:nvSpPr>
        <p:spPr>
          <a:xfrm>
            <a:off x="93663" y="746125"/>
            <a:ext cx="6619875"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atin typeface="Raleway"/>
              </a:defRPr>
            </a:lvl1pPr>
          </a:lstStyle>
          <a:p>
            <a:endParaRPr lang="en-US"/>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‹N›</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468078"/>
                </a:solidFill>
              </a:rPr>
              <a:t>Restorative Justice in the Context of Criminal Law </a:t>
            </a:r>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1202535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10</a:t>
            </a:fld>
            <a:endParaRPr lang="en-US"/>
          </a:p>
        </p:txBody>
      </p:sp>
    </p:spTree>
    <p:extLst>
      <p:ext uri="{BB962C8B-B14F-4D97-AF65-F5344CB8AC3E}">
        <p14:creationId xmlns:p14="http://schemas.microsoft.com/office/powerpoint/2010/main" val="3289335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ighlight>
                  <a:srgbClr val="FFFF00"/>
                </a:highlight>
              </a:rPr>
              <a:t>Council of Europe Recommendations relating to children in conflict with the law </a:t>
            </a:r>
            <a:r>
              <a:rPr lang="en-GB" sz="1600" dirty="0">
                <a:highlight>
                  <a:srgbClr val="FFFF00"/>
                </a:highlight>
              </a:rPr>
              <a:t>(e.g., R (2003) 20 concerning new ways of dealing with juvenile offenders and the role of juvenile justice) </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11</a:t>
            </a:fld>
            <a:endParaRPr lang="en-US"/>
          </a:p>
        </p:txBody>
      </p:sp>
    </p:spTree>
    <p:extLst>
      <p:ext uri="{BB962C8B-B14F-4D97-AF65-F5344CB8AC3E}">
        <p14:creationId xmlns:p14="http://schemas.microsoft.com/office/powerpoint/2010/main" val="3658399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12</a:t>
            </a:fld>
            <a:endParaRPr lang="en-US"/>
          </a:p>
        </p:txBody>
      </p:sp>
    </p:spTree>
    <p:extLst>
      <p:ext uri="{BB962C8B-B14F-4D97-AF65-F5344CB8AC3E}">
        <p14:creationId xmlns:p14="http://schemas.microsoft.com/office/powerpoint/2010/main" val="764287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14</a:t>
            </a:fld>
            <a:endParaRPr lang="en-US"/>
          </a:p>
        </p:txBody>
      </p:sp>
    </p:spTree>
    <p:extLst>
      <p:ext uri="{BB962C8B-B14F-4D97-AF65-F5344CB8AC3E}">
        <p14:creationId xmlns:p14="http://schemas.microsoft.com/office/powerpoint/2010/main" val="3787606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Participant Satisfaction</a:t>
            </a:r>
          </a:p>
          <a:p>
            <a:endParaRPr lang="en-GB" dirty="0"/>
          </a:p>
          <a:p>
            <a:r>
              <a:rPr lang="en-GB" dirty="0">
                <a:solidFill>
                  <a:schemeClr val="accent1">
                    <a:lumMod val="60000"/>
                    <a:lumOff val="40000"/>
                  </a:schemeClr>
                </a:solidFill>
              </a:rPr>
              <a:t>New Zealand Victim Satisfaction Survey (2016):</a:t>
            </a:r>
          </a:p>
          <a:p>
            <a:pPr marL="685800" lvl="0" indent="-685800">
              <a:buFont typeface="Arial" panose="020B0604020202020204" pitchFamily="34" charset="0"/>
              <a:buChar char="•"/>
            </a:pPr>
            <a:r>
              <a:rPr lang="en-GB" sz="4800" dirty="0"/>
              <a:t>84% of victims satisfied with RJ conference</a:t>
            </a:r>
          </a:p>
          <a:p>
            <a:pPr marL="685800" lvl="0" indent="-685800">
              <a:buFont typeface="Arial" panose="020B0604020202020204" pitchFamily="34" charset="0"/>
              <a:buChar char="•"/>
            </a:pPr>
            <a:r>
              <a:rPr lang="en-GB" sz="4800" dirty="0"/>
              <a:t>Higher rates in family violence cases (87%) vs. non-FV cases (82%)</a:t>
            </a:r>
          </a:p>
          <a:p>
            <a:pPr marL="685800" lvl="0" indent="-685800">
              <a:buFont typeface="Arial" panose="020B0604020202020204" pitchFamily="34" charset="0"/>
              <a:buChar char="•"/>
            </a:pPr>
            <a:r>
              <a:rPr lang="en-GB" sz="4800" dirty="0"/>
              <a:t>91% of victims felt safe at conference </a:t>
            </a:r>
          </a:p>
          <a:p>
            <a:pPr lvl="1"/>
            <a:endParaRPr lang="en-GB" dirty="0"/>
          </a:p>
          <a:p>
            <a:r>
              <a:rPr lang="en-GB" dirty="0">
                <a:solidFill>
                  <a:schemeClr val="accent1">
                    <a:lumMod val="60000"/>
                    <a:lumOff val="40000"/>
                  </a:schemeClr>
                </a:solidFill>
              </a:rPr>
              <a:t>Sherman et al., 2015:</a:t>
            </a:r>
          </a:p>
          <a:p>
            <a:pPr marL="685800" lvl="0" indent="-685800">
              <a:buFont typeface="Arial" panose="020B0604020202020204" pitchFamily="34" charset="0"/>
              <a:buChar char="•"/>
            </a:pPr>
            <a:r>
              <a:rPr lang="en-GB" sz="4800" dirty="0"/>
              <a:t>Lower levels of fear and post-traumatic stress symptoms among victims</a:t>
            </a:r>
          </a:p>
          <a:p>
            <a:pPr marL="685800" lvl="0" indent="-685800">
              <a:buFont typeface="Arial" panose="020B0604020202020204" pitchFamily="34" charset="0"/>
              <a:buChar char="•"/>
            </a:pPr>
            <a:r>
              <a:rPr lang="en-GB" sz="4800" dirty="0"/>
              <a:t>Lower desire for revenge after restorative process </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15</a:t>
            </a:fld>
            <a:endParaRPr lang="en-US"/>
          </a:p>
        </p:txBody>
      </p:sp>
    </p:spTree>
    <p:extLst>
      <p:ext uri="{BB962C8B-B14F-4D97-AF65-F5344CB8AC3E}">
        <p14:creationId xmlns:p14="http://schemas.microsoft.com/office/powerpoint/2010/main" val="768778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16</a:t>
            </a:fld>
            <a:endParaRPr lang="en-US"/>
          </a:p>
        </p:txBody>
      </p:sp>
    </p:spTree>
    <p:extLst>
      <p:ext uri="{BB962C8B-B14F-4D97-AF65-F5344CB8AC3E}">
        <p14:creationId xmlns:p14="http://schemas.microsoft.com/office/powerpoint/2010/main" val="1063873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19</a:t>
            </a:fld>
            <a:endParaRPr lang="en-US"/>
          </a:p>
        </p:txBody>
      </p:sp>
    </p:spTree>
    <p:extLst>
      <p:ext uri="{BB962C8B-B14F-4D97-AF65-F5344CB8AC3E}">
        <p14:creationId xmlns:p14="http://schemas.microsoft.com/office/powerpoint/2010/main" val="2262298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20</a:t>
            </a:fld>
            <a:endParaRPr lang="en-US"/>
          </a:p>
        </p:txBody>
      </p:sp>
    </p:spTree>
    <p:extLst>
      <p:ext uri="{BB962C8B-B14F-4D97-AF65-F5344CB8AC3E}">
        <p14:creationId xmlns:p14="http://schemas.microsoft.com/office/powerpoint/2010/main" val="618085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21</a:t>
            </a:fld>
            <a:endParaRPr lang="en-US"/>
          </a:p>
        </p:txBody>
      </p:sp>
    </p:spTree>
    <p:extLst>
      <p:ext uri="{BB962C8B-B14F-4D97-AF65-F5344CB8AC3E}">
        <p14:creationId xmlns:p14="http://schemas.microsoft.com/office/powerpoint/2010/main" val="4117918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22</a:t>
            </a:fld>
            <a:endParaRPr lang="en-US"/>
          </a:p>
        </p:txBody>
      </p:sp>
    </p:spTree>
    <p:extLst>
      <p:ext uri="{BB962C8B-B14F-4D97-AF65-F5344CB8AC3E}">
        <p14:creationId xmlns:p14="http://schemas.microsoft.com/office/powerpoint/2010/main" val="273379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Describe the various practice models of restorative justice and their defining features. </a:t>
            </a:r>
          </a:p>
          <a:p>
            <a:pPr marL="342900" lvl="0" indent="-342900">
              <a:buFont typeface="Arial" panose="020B0604020202020204" pitchFamily="34" charset="0"/>
              <a:buChar char="•"/>
            </a:pPr>
            <a:r>
              <a:rPr lang="en-GB" dirty="0"/>
              <a:t>Explain how restorative justice is applied in the context of criminal justice. </a:t>
            </a:r>
          </a:p>
          <a:p>
            <a:pPr marL="342900" lvl="0" indent="-342900">
              <a:buFont typeface="Arial" panose="020B0604020202020204" pitchFamily="34" charset="0"/>
              <a:buChar char="•"/>
            </a:pPr>
            <a:r>
              <a:rPr lang="en-GB" dirty="0"/>
              <a:t>Apply knowledge of restorative justice to various situations of conflict or crime. </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a:t>
            </a:fld>
            <a:endParaRPr lang="en-US"/>
          </a:p>
        </p:txBody>
      </p:sp>
    </p:spTree>
    <p:extLst>
      <p:ext uri="{BB962C8B-B14F-4D97-AF65-F5344CB8AC3E}">
        <p14:creationId xmlns:p14="http://schemas.microsoft.com/office/powerpoint/2010/main" val="2067683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Circle Process</a:t>
            </a:r>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23</a:t>
            </a:fld>
            <a:endParaRPr lang="en-US"/>
          </a:p>
        </p:txBody>
      </p:sp>
    </p:spTree>
    <p:extLst>
      <p:ext uri="{BB962C8B-B14F-4D97-AF65-F5344CB8AC3E}">
        <p14:creationId xmlns:p14="http://schemas.microsoft.com/office/powerpoint/2010/main" val="3513596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sz="4000" dirty="0"/>
              <a:t>Dialogue about responsibility, restoration, reparation and healing </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24</a:t>
            </a:fld>
            <a:endParaRPr lang="en-US"/>
          </a:p>
        </p:txBody>
      </p:sp>
    </p:spTree>
    <p:extLst>
      <p:ext uri="{BB962C8B-B14F-4D97-AF65-F5344CB8AC3E}">
        <p14:creationId xmlns:p14="http://schemas.microsoft.com/office/powerpoint/2010/main" val="2536699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accent1">
                    <a:lumMod val="60000"/>
                    <a:lumOff val="40000"/>
                  </a:schemeClr>
                </a:solidFill>
              </a:rPr>
              <a:t>Truth and Reconciliation Commissions </a:t>
            </a:r>
          </a:p>
          <a:p>
            <a:pPr lvl="1"/>
            <a:r>
              <a:rPr lang="en-GB" dirty="0"/>
              <a:t>Dealing with large-scale violent conflicts </a:t>
            </a:r>
          </a:p>
          <a:p>
            <a:pPr lvl="1"/>
            <a:r>
              <a:rPr lang="en-GB" dirty="0"/>
              <a:t>E.g., TRC in South Africa to address crimes of apartheid era  </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25</a:t>
            </a:fld>
            <a:endParaRPr lang="en-US"/>
          </a:p>
        </p:txBody>
      </p:sp>
    </p:spTree>
    <p:extLst>
      <p:ext uri="{BB962C8B-B14F-4D97-AF65-F5344CB8AC3E}">
        <p14:creationId xmlns:p14="http://schemas.microsoft.com/office/powerpoint/2010/main" val="1071311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26</a:t>
            </a:fld>
            <a:endParaRPr lang="en-US"/>
          </a:p>
        </p:txBody>
      </p:sp>
    </p:spTree>
    <p:extLst>
      <p:ext uri="{BB962C8B-B14F-4D97-AF65-F5344CB8AC3E}">
        <p14:creationId xmlns:p14="http://schemas.microsoft.com/office/powerpoint/2010/main" val="2790787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NZ" sz="4800" dirty="0"/>
              <a:t>Need for safeguards &amp; specially trained facilitators in context of GBV</a:t>
            </a:r>
          </a:p>
          <a:p>
            <a:r>
              <a:rPr lang="en-NZ" dirty="0"/>
              <a:t>Prerequisites essential to ensure safe application of RJ </a:t>
            </a:r>
          </a:p>
          <a:p>
            <a:pPr lvl="1"/>
            <a:r>
              <a:rPr lang="en-NZ" dirty="0"/>
              <a:t>Committee on the Elimination of Discrimination against Women (General Recommendation 33 &amp; 35)</a:t>
            </a:r>
          </a:p>
          <a:p>
            <a:pPr lvl="1"/>
            <a:r>
              <a:rPr lang="en-NZ" dirty="0"/>
              <a:t>Council of Europe Convention on preventing and combating violence against women and domestic violence (Istanbul Convention)  </a:t>
            </a:r>
          </a:p>
          <a:p>
            <a:pPr lvl="1"/>
            <a:r>
              <a:rPr lang="en-NZ" dirty="0"/>
              <a:t>UNODC “Implementation Plan for Criminal Justice Systems to Prevent and Respond to Violence against Women” (2014)</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27</a:t>
            </a:fld>
            <a:endParaRPr lang="en-US"/>
          </a:p>
        </p:txBody>
      </p:sp>
    </p:spTree>
    <p:extLst>
      <p:ext uri="{BB962C8B-B14F-4D97-AF65-F5344CB8AC3E}">
        <p14:creationId xmlns:p14="http://schemas.microsoft.com/office/powerpoint/2010/main" val="3235408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28</a:t>
            </a:fld>
            <a:endParaRPr lang="en-US"/>
          </a:p>
        </p:txBody>
      </p:sp>
    </p:spTree>
    <p:extLst>
      <p:ext uri="{BB962C8B-B14F-4D97-AF65-F5344CB8AC3E}">
        <p14:creationId xmlns:p14="http://schemas.microsoft.com/office/powerpoint/2010/main" val="20297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29</a:t>
            </a:fld>
            <a:endParaRPr lang="en-US"/>
          </a:p>
        </p:txBody>
      </p:sp>
    </p:spTree>
    <p:extLst>
      <p:ext uri="{BB962C8B-B14F-4D97-AF65-F5344CB8AC3E}">
        <p14:creationId xmlns:p14="http://schemas.microsoft.com/office/powerpoint/2010/main" val="1858069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kern="1200" dirty="0">
                <a:solidFill>
                  <a:schemeClr val="tx1"/>
                </a:solidFill>
                <a:latin typeface="Raleway"/>
                <a:ea typeface="+mn-ea"/>
                <a:cs typeface="+mn-cs"/>
              </a:rPr>
              <a:t>Awareness raising &amp; access </a:t>
            </a:r>
          </a:p>
          <a:p>
            <a:r>
              <a:rPr lang="en-GB" dirty="0"/>
              <a:t>Relationship to Indigenous communities and ‘intercultural’ aspects</a:t>
            </a:r>
            <a:endParaRPr lang="en-GB" sz="1100" kern="1200" dirty="0">
              <a:solidFill>
                <a:schemeClr val="tx1"/>
              </a:solidFill>
              <a:latin typeface="Raleway"/>
              <a:ea typeface="+mn-ea"/>
              <a:cs typeface="+mn-cs"/>
            </a:endParaRP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30</a:t>
            </a:fld>
            <a:endParaRPr lang="en-US"/>
          </a:p>
        </p:txBody>
      </p:sp>
    </p:spTree>
    <p:extLst>
      <p:ext uri="{BB962C8B-B14F-4D97-AF65-F5344CB8AC3E}">
        <p14:creationId xmlns:p14="http://schemas.microsoft.com/office/powerpoint/2010/main" val="1786352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a:t>
            </a:fld>
            <a:endParaRPr lang="en-US"/>
          </a:p>
        </p:txBody>
      </p:sp>
    </p:spTree>
    <p:extLst>
      <p:ext uri="{BB962C8B-B14F-4D97-AF65-F5344CB8AC3E}">
        <p14:creationId xmlns:p14="http://schemas.microsoft.com/office/powerpoint/2010/main" val="1563333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a:p>
        </p:txBody>
      </p:sp>
    </p:spTree>
    <p:extLst>
      <p:ext uri="{BB962C8B-B14F-4D97-AF65-F5344CB8AC3E}">
        <p14:creationId xmlns:p14="http://schemas.microsoft.com/office/powerpoint/2010/main" val="2179964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5</a:t>
            </a:fld>
            <a:endParaRPr lang="en-US"/>
          </a:p>
        </p:txBody>
      </p:sp>
    </p:spTree>
    <p:extLst>
      <p:ext uri="{BB962C8B-B14F-4D97-AF65-F5344CB8AC3E}">
        <p14:creationId xmlns:p14="http://schemas.microsoft.com/office/powerpoint/2010/main" val="142672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Need victims to hear their remorse and receive their apology </a:t>
            </a:r>
          </a:p>
          <a:p>
            <a:pPr lvl="1"/>
            <a:endParaRPr lang="en-GB" dirty="0"/>
          </a:p>
          <a:p>
            <a:r>
              <a:rPr lang="en-GB" dirty="0"/>
              <a:t>Further stakeholders, e.g. families, friends, community members  </a:t>
            </a:r>
          </a:p>
          <a:p>
            <a:r>
              <a:rPr lang="en-GB" dirty="0"/>
              <a:t> </a:t>
            </a:r>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a:p>
        </p:txBody>
      </p:sp>
    </p:spTree>
    <p:extLst>
      <p:ext uri="{BB962C8B-B14F-4D97-AF65-F5344CB8AC3E}">
        <p14:creationId xmlns:p14="http://schemas.microsoft.com/office/powerpoint/2010/main" val="394654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7</a:t>
            </a:fld>
            <a:endParaRPr lang="en-US"/>
          </a:p>
        </p:txBody>
      </p:sp>
    </p:spTree>
    <p:extLst>
      <p:ext uri="{BB962C8B-B14F-4D97-AF65-F5344CB8AC3E}">
        <p14:creationId xmlns:p14="http://schemas.microsoft.com/office/powerpoint/2010/main" val="281641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solidFill>
                  <a:schemeClr val="accent4">
                    <a:lumMod val="75000"/>
                  </a:schemeClr>
                </a:solidFill>
              </a:rPr>
              <a:t>Exercise 3: Comparing characteristics of restorative justice and retributive justice</a:t>
            </a: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8</a:t>
            </a:fld>
            <a:endParaRPr lang="en-US"/>
          </a:p>
        </p:txBody>
      </p:sp>
    </p:spTree>
    <p:extLst>
      <p:ext uri="{BB962C8B-B14F-4D97-AF65-F5344CB8AC3E}">
        <p14:creationId xmlns:p14="http://schemas.microsoft.com/office/powerpoint/2010/main" val="4282518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Increasing importance of diversionary and rehabilitative approaches, i</a:t>
            </a:r>
            <a:r>
              <a:rPr lang="en-GB" sz="1100" kern="1200" dirty="0">
                <a:solidFill>
                  <a:schemeClr val="tx1"/>
                </a:solidFill>
                <a:latin typeface="Raleway"/>
                <a:ea typeface="+mn-ea"/>
                <a:cs typeface="+mn-cs"/>
              </a:rPr>
              <a:t>n particular in juvenile justice systems </a:t>
            </a:r>
          </a:p>
          <a:p>
            <a:pPr marL="342900" indent="-342900">
              <a:buFont typeface="Arial" panose="020B0604020202020204" pitchFamily="34" charset="0"/>
              <a:buChar char="•"/>
            </a:pPr>
            <a:r>
              <a:rPr lang="en-GB" dirty="0"/>
              <a:t>    Relevance of feminist relational theory </a:t>
            </a:r>
            <a:endParaRPr lang="en-GB" sz="1100" kern="1200" dirty="0">
              <a:solidFill>
                <a:schemeClr val="tx1"/>
              </a:solidFill>
              <a:latin typeface="Raleway"/>
              <a:ea typeface="+mn-ea"/>
              <a:cs typeface="+mn-cs"/>
            </a:endParaRPr>
          </a:p>
          <a:p>
            <a:endParaRPr lang="fr-FR"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9</a:t>
            </a:fld>
            <a:endParaRPr lang="en-US"/>
          </a:p>
        </p:txBody>
      </p:sp>
    </p:spTree>
    <p:extLst>
      <p:ext uri="{BB962C8B-B14F-4D97-AF65-F5344CB8AC3E}">
        <p14:creationId xmlns:p14="http://schemas.microsoft.com/office/powerpoint/2010/main" val="2088837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1050" y="2244726"/>
            <a:ext cx="22764750" cy="4775200"/>
          </a:xfrm>
        </p:spPr>
        <p:txBody>
          <a:bodyPr anchor="b">
            <a:normAutofit/>
          </a:bodyPr>
          <a:lstStyle>
            <a:lvl1pPr algn="ctr">
              <a:defRPr sz="7200" b="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781050" y="7204076"/>
            <a:ext cx="22764750" cy="3311524"/>
          </a:xfrm>
        </p:spPr>
        <p:txBody>
          <a:bodyPr>
            <a:normAutofit/>
          </a:bodyPr>
          <a:lstStyle>
            <a:lvl1pPr marL="0" indent="0" algn="ctr">
              <a:buNone/>
              <a:defRPr sz="7200" b="1">
                <a:solidFill>
                  <a:srgbClr val="A40D33"/>
                </a:solidFill>
                <a:latin typeface="+mj-lt"/>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GB"/>
          </a:p>
        </p:txBody>
      </p:sp>
    </p:spTree>
    <p:extLst>
      <p:ext uri="{BB962C8B-B14F-4D97-AF65-F5344CB8AC3E}">
        <p14:creationId xmlns:p14="http://schemas.microsoft.com/office/powerpoint/2010/main" val="38117770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468078"/>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171958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106648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35106" y="3651250"/>
            <a:ext cx="1130135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2341185" y="3651250"/>
            <a:ext cx="1126637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970075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501651"/>
            <a:ext cx="22898099" cy="2651126"/>
          </a:xfrm>
        </p:spPr>
        <p:txBody>
          <a:bodyPr/>
          <a:lstStyle/>
          <a:p>
            <a:r>
              <a:rPr lang="en-US"/>
              <a:t>Click to edit Master title style</a:t>
            </a:r>
            <a:endParaRPr lang="en-GB"/>
          </a:p>
        </p:txBody>
      </p:sp>
      <p:sp>
        <p:nvSpPr>
          <p:cNvPr id="3" name="Text Placeholder 2"/>
          <p:cNvSpPr>
            <a:spLocks noGrp="1"/>
          </p:cNvSpPr>
          <p:nvPr>
            <p:ph type="body" idx="1"/>
          </p:nvPr>
        </p:nvSpPr>
        <p:spPr>
          <a:xfrm>
            <a:off x="723901" y="3286126"/>
            <a:ext cx="11268126"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4" name="Content Placeholder 3"/>
          <p:cNvSpPr>
            <a:spLocks noGrp="1"/>
          </p:cNvSpPr>
          <p:nvPr>
            <p:ph sz="half" idx="2"/>
          </p:nvPr>
        </p:nvSpPr>
        <p:spPr>
          <a:xfrm>
            <a:off x="723901" y="5010150"/>
            <a:ext cx="11268126"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2341186" y="3286126"/>
            <a:ext cx="11280814"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Edit Master text styles</a:t>
            </a:r>
          </a:p>
        </p:txBody>
      </p:sp>
      <p:sp>
        <p:nvSpPr>
          <p:cNvPr id="6" name="Content Placeholder 5"/>
          <p:cNvSpPr>
            <a:spLocks noGrp="1"/>
          </p:cNvSpPr>
          <p:nvPr>
            <p:ph sz="quarter" idx="4"/>
          </p:nvPr>
        </p:nvSpPr>
        <p:spPr>
          <a:xfrm>
            <a:off x="12341186" y="5010150"/>
            <a:ext cx="11280814"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516886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12341186" y="730251"/>
            <a:ext cx="10363676" cy="2651126"/>
          </a:xfrm>
        </p:spPr>
        <p:txBody>
          <a:bodyPr/>
          <a:lstStyle>
            <a:lvl1pPr>
              <a:defRPr sz="5400"/>
            </a:lvl1pPr>
          </a:lstStyle>
          <a:p>
            <a:r>
              <a:rPr lang="en-US" dirty="0"/>
              <a:t>Click to edit Master title style</a:t>
            </a:r>
            <a:endParaRPr lang="en-GB" dirty="0"/>
          </a:p>
        </p:txBody>
      </p:sp>
      <p:sp>
        <p:nvSpPr>
          <p:cNvPr id="5" name="Text Placeholder 4"/>
          <p:cNvSpPr>
            <a:spLocks noGrp="1"/>
          </p:cNvSpPr>
          <p:nvPr>
            <p:ph type="body" sz="quarter" idx="3"/>
          </p:nvPr>
        </p:nvSpPr>
        <p:spPr>
          <a:xfrm>
            <a:off x="12341186" y="3362326"/>
            <a:ext cx="10363676" cy="1647824"/>
          </a:xfrm>
        </p:spPr>
        <p:txBody>
          <a:bodyPr anchor="ctr"/>
          <a:lstStyle>
            <a:lvl1pPr marL="0" indent="0" algn="ctr">
              <a:buNone/>
              <a:defRPr sz="4799" b="0">
                <a:solidFill>
                  <a:srgbClr val="468078"/>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6" name="Content Placeholder 5"/>
          <p:cNvSpPr>
            <a:spLocks noGrp="1"/>
          </p:cNvSpPr>
          <p:nvPr>
            <p:ph sz="quarter" idx="4"/>
          </p:nvPr>
        </p:nvSpPr>
        <p:spPr>
          <a:xfrm>
            <a:off x="12341186" y="5010150"/>
            <a:ext cx="10363676" cy="6934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Picture Placeholder 22"/>
          <p:cNvSpPr>
            <a:spLocks noGrp="1" noChangeAspect="1"/>
          </p:cNvSpPr>
          <p:nvPr>
            <p:ph type="pic" sz="quarter" idx="13"/>
          </p:nvPr>
        </p:nvSpPr>
        <p:spPr>
          <a:xfrm>
            <a:off x="819150" y="3381377"/>
            <a:ext cx="11007725" cy="8562973"/>
          </a:xfrm>
        </p:spPr>
        <p:txBody>
          <a:bodyPr>
            <a:normAutofit/>
          </a:bodyPr>
          <a:lstStyle>
            <a:lvl1pPr marL="0" indent="0">
              <a:buNone/>
              <a:defRPr sz="3200">
                <a:latin typeface="Raleway Light"/>
                <a:cs typeface="Raleway Light"/>
              </a:defRPr>
            </a:lvl1pPr>
          </a:lstStyle>
          <a:p>
            <a:endParaRPr lang="id-ID" dirty="0"/>
          </a:p>
        </p:txBody>
      </p:sp>
    </p:spTree>
    <p:extLst>
      <p:ext uri="{BB962C8B-B14F-4D97-AF65-F5344CB8AC3E}">
        <p14:creationId xmlns:p14="http://schemas.microsoft.com/office/powerpoint/2010/main" val="21833944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3" name="Picture Placeholder 22"/>
          <p:cNvSpPr>
            <a:spLocks noGrp="1" noChangeAspect="1"/>
          </p:cNvSpPr>
          <p:nvPr>
            <p:ph type="pic" sz="quarter" idx="13"/>
          </p:nvPr>
        </p:nvSpPr>
        <p:spPr>
          <a:xfrm>
            <a:off x="1727870" y="3936082"/>
            <a:ext cx="10099005" cy="7219029"/>
          </a:xfrm>
        </p:spPr>
        <p:txBody>
          <a:bodyPr>
            <a:normAutofit/>
          </a:bodyPr>
          <a:lstStyle>
            <a:lvl1pPr marL="0" indent="0">
              <a:buNone/>
              <a:defRPr sz="3200">
                <a:latin typeface="Raleway Light"/>
                <a:cs typeface="Raleway Light"/>
              </a:defRPr>
            </a:lvl1pPr>
          </a:lstStyle>
          <a:p>
            <a:endParaRPr lang="id-ID" dirty="0"/>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11140175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11">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 name="Title Placeholder 1"/>
          <p:cNvSpPr>
            <a:spLocks noGrp="1"/>
          </p:cNvSpPr>
          <p:nvPr>
            <p:ph type="title"/>
          </p:nvPr>
        </p:nvSpPr>
        <p:spPr>
          <a:xfrm>
            <a:off x="735106" y="502185"/>
            <a:ext cx="22872458"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735106" y="3651250"/>
            <a:ext cx="22872459" cy="8325597"/>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9"/>
          <p:cNvCxnSpPr/>
          <p:nvPr userDrawn="1"/>
        </p:nvCxnSpPr>
        <p:spPr>
          <a:xfrm>
            <a:off x="735106" y="13032435"/>
            <a:ext cx="16527658"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18032848" y="12414489"/>
            <a:ext cx="5574717" cy="888433"/>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6" r:id="rId1"/>
    <p:sldLayoutId id="2147483657" r:id="rId2"/>
    <p:sldLayoutId id="2147483793" r:id="rId3"/>
    <p:sldLayoutId id="2147483797" r:id="rId4"/>
    <p:sldLayoutId id="2147483794" r:id="rId5"/>
    <p:sldLayoutId id="2147483795" r:id="rId6"/>
    <p:sldLayoutId id="2147483798" r:id="rId7"/>
    <p:sldLayoutId id="2147483766" r:id="rId8"/>
  </p:sldLayoutIdLst>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hf hdr="0" ftr="0" dt="0"/>
  <p:txStyles>
    <p:title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p:titleStyle>
    <p:body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mn-lt"/>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mn-lt"/>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mn-lt"/>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mn-lt"/>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mn-lt"/>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youtu.be/e-5m4Cj4R4E"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2410" y="5202238"/>
            <a:ext cx="22764750" cy="1472882"/>
          </a:xfrm>
        </p:spPr>
        <p:txBody>
          <a:bodyPr>
            <a:noAutofit/>
          </a:bodyPr>
          <a:lstStyle/>
          <a:p>
            <a:r>
              <a:rPr lang="fr-FR" sz="10000" dirty="0"/>
              <a:t>La justice réparatrice dans la </a:t>
            </a:r>
            <a:r>
              <a:rPr lang="fr-FR" sz="10000"/>
              <a:t>justice pénale</a:t>
            </a:r>
            <a:endParaRPr lang="en-GB" sz="10000" dirty="0">
              <a:latin typeface="+mj-lt"/>
            </a:endParaRPr>
          </a:p>
        </p:txBody>
      </p:sp>
    </p:spTree>
    <p:extLst>
      <p:ext uri="{BB962C8B-B14F-4D97-AF65-F5344CB8AC3E}">
        <p14:creationId xmlns:p14="http://schemas.microsoft.com/office/powerpoint/2010/main" val="99033226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06" y="502184"/>
            <a:ext cx="22872458" cy="1669515"/>
          </a:xfrm>
        </p:spPr>
        <p:txBody>
          <a:bodyPr>
            <a:normAutofit/>
          </a:bodyPr>
          <a:lstStyle/>
          <a:p>
            <a:r>
              <a:rPr lang="en-NZ" sz="8000" dirty="0" err="1"/>
              <a:t>D’autres</a:t>
            </a:r>
            <a:r>
              <a:rPr lang="en-NZ" sz="8000" dirty="0"/>
              <a:t> </a:t>
            </a:r>
            <a:r>
              <a:rPr lang="en-NZ" sz="8000" dirty="0" err="1"/>
              <a:t>domaines</a:t>
            </a:r>
            <a:r>
              <a:rPr lang="en-NZ" sz="8000" dirty="0"/>
              <a:t> </a:t>
            </a:r>
            <a:r>
              <a:rPr lang="en-NZ" sz="8000" dirty="0" err="1"/>
              <a:t>d’utilisation</a:t>
            </a:r>
            <a:r>
              <a:rPr lang="en-NZ" sz="8000" dirty="0"/>
              <a:t> </a:t>
            </a:r>
          </a:p>
        </p:txBody>
      </p:sp>
      <p:sp>
        <p:nvSpPr>
          <p:cNvPr id="3" name="Content Placeholder 2"/>
          <p:cNvSpPr>
            <a:spLocks noGrp="1"/>
          </p:cNvSpPr>
          <p:nvPr>
            <p:ph idx="1"/>
          </p:nvPr>
        </p:nvSpPr>
        <p:spPr>
          <a:xfrm>
            <a:off x="735105" y="3095251"/>
            <a:ext cx="22872459" cy="8325597"/>
          </a:xfrm>
        </p:spPr>
        <p:txBody>
          <a:bodyPr>
            <a:normAutofit lnSpcReduction="10000"/>
          </a:bodyPr>
          <a:lstStyle/>
          <a:p>
            <a:r>
              <a:rPr lang="fr-FR" dirty="0"/>
              <a:t>Etablissements scolaires (en particulier les écoles et universités)</a:t>
            </a:r>
          </a:p>
          <a:p>
            <a:r>
              <a:rPr lang="fr-FR" dirty="0"/>
              <a:t>Protection des mineurs</a:t>
            </a:r>
          </a:p>
          <a:p>
            <a:r>
              <a:rPr lang="fr-FR" dirty="0"/>
              <a:t>Différends dans le milieu professionnel</a:t>
            </a:r>
          </a:p>
          <a:p>
            <a:r>
              <a:rPr lang="fr-FR" dirty="0"/>
              <a:t>Différends familiaux </a:t>
            </a:r>
          </a:p>
          <a:p>
            <a:r>
              <a:rPr lang="fr-FR" dirty="0"/>
              <a:t>Questions environnementales </a:t>
            </a:r>
          </a:p>
          <a:p>
            <a:r>
              <a:rPr lang="fr-FR" dirty="0"/>
              <a:t>Préjudice aux personnes âgées </a:t>
            </a:r>
          </a:p>
          <a:p>
            <a:r>
              <a:rPr lang="fr-FR" dirty="0"/>
              <a:t>Des conflits de grande ampleur entrainant un grand nombre de victimes et auteurs </a:t>
            </a:r>
            <a:r>
              <a:rPr lang="fr-FR" dirty="0" smtClean="0"/>
              <a:t>(</a:t>
            </a:r>
            <a:r>
              <a:rPr lang="fr-FR" dirty="0" smtClean="0">
                <a:solidFill>
                  <a:srgbClr val="FF0000"/>
                </a:solidFill>
              </a:rPr>
              <a:t>ex</a:t>
            </a:r>
            <a:r>
              <a:rPr lang="fr-FR" dirty="0" smtClean="0">
                <a:solidFill>
                  <a:srgbClr val="FF0000"/>
                </a:solidFill>
              </a:rPr>
              <a:t>.: Commission </a:t>
            </a:r>
            <a:r>
              <a:rPr lang="fr-FR" dirty="0" smtClean="0">
                <a:solidFill>
                  <a:srgbClr val="FF0000"/>
                </a:solidFill>
              </a:rPr>
              <a:t>Dialogue Vérité et Réconciliation </a:t>
            </a:r>
            <a:r>
              <a:rPr lang="fr-FR" dirty="0" smtClean="0"/>
              <a:t>)</a:t>
            </a:r>
          </a:p>
          <a:p>
            <a:r>
              <a:rPr lang="fr-FR" dirty="0" smtClean="0">
                <a:solidFill>
                  <a:srgbClr val="FF0000"/>
                </a:solidFill>
              </a:rPr>
              <a:t>Différends entre les forces de l’ordre et un groupement professionnel (transporteurs par exemple)</a:t>
            </a:r>
            <a:endParaRPr lang="fr-FR" dirty="0">
              <a:solidFill>
                <a:srgbClr val="FF0000"/>
              </a:solidFill>
            </a:endParaRPr>
          </a:p>
        </p:txBody>
      </p:sp>
    </p:spTree>
    <p:extLst>
      <p:ext uri="{BB962C8B-B14F-4D97-AF65-F5344CB8AC3E}">
        <p14:creationId xmlns:p14="http://schemas.microsoft.com/office/powerpoint/2010/main" val="329581572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3562350" y="502185"/>
            <a:ext cx="16135350" cy="1917165"/>
          </a:xfrm>
        </p:spPr>
        <p:txBody>
          <a:bodyPr>
            <a:normAutofit/>
          </a:bodyPr>
          <a:lstStyle/>
          <a:p>
            <a:r>
              <a:rPr lang="en-GB" sz="8000" dirty="0"/>
              <a:t>Le cadre </a:t>
            </a:r>
            <a:r>
              <a:rPr lang="en-GB" sz="8000" dirty="0" err="1"/>
              <a:t>normatif</a:t>
            </a:r>
            <a:r>
              <a:rPr lang="en-GB" sz="8000" dirty="0"/>
              <a:t> international </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2851150"/>
            <a:ext cx="22872459" cy="8325597"/>
          </a:xfrm>
        </p:spPr>
        <p:txBody>
          <a:bodyPr>
            <a:normAutofit fontScale="92500" lnSpcReduction="20000"/>
          </a:bodyPr>
          <a:lstStyle/>
          <a:p>
            <a:r>
              <a:rPr lang="fr-FR" sz="4500" dirty="0"/>
              <a:t>Principes fondamentaux des Nations Unies concernant le recours à des programmes de justice réparatrice en matière pénale (</a:t>
            </a:r>
            <a:r>
              <a:rPr lang="en-GB" sz="4500" dirty="0">
                <a:latin typeface="+mn-lt"/>
              </a:rPr>
              <a:t>2002)</a:t>
            </a:r>
          </a:p>
          <a:p>
            <a:r>
              <a:rPr lang="fr-FR" sz="4500" dirty="0"/>
              <a:t>D’autres principes contenus dans des documents tels que les Règles de Beijing (1985); la CIDE (1989); les Principes directeurs de Riyadh (1990); les Règles de Tokyo (1990); les Règles de Bangkok (2010) et la Déclaration </a:t>
            </a:r>
            <a:r>
              <a:rPr lang="en-GB" sz="4500" dirty="0"/>
              <a:t>de Doha (2015)</a:t>
            </a:r>
          </a:p>
          <a:p>
            <a:r>
              <a:rPr lang="fr-FR" sz="4500" dirty="0"/>
              <a:t>Déclaration de Lima sur la justice Juvénile Restauratrice </a:t>
            </a:r>
            <a:r>
              <a:rPr lang="en-GB" sz="4500" dirty="0"/>
              <a:t>(2009)</a:t>
            </a:r>
          </a:p>
          <a:p>
            <a:r>
              <a:rPr lang="fr-FR" sz="4500" dirty="0"/>
              <a:t>Recommandation du Conseil de l’Europe en matière de justice réparatrice en matière criminelle (2018) </a:t>
            </a:r>
          </a:p>
          <a:p>
            <a:r>
              <a:rPr lang="fr-FR" sz="4500" dirty="0"/>
              <a:t>Directive européenne en matière de droit des victimes </a:t>
            </a:r>
            <a:r>
              <a:rPr lang="en-GB" sz="4500" dirty="0"/>
              <a:t>(2012)</a:t>
            </a:r>
          </a:p>
          <a:p>
            <a:r>
              <a:rPr lang="fr-FR" sz="4500" dirty="0"/>
              <a:t>Recommandations du Conseil de l’Europe relatives aux enfants en conflit avec la loi (ex. R (2003) 20 concernant les nouvelles façons de méthodes d’approcher le rôle de la justice juvénile envers les délinquants mineurs</a:t>
            </a:r>
            <a:r>
              <a:rPr lang="en-GB" sz="4500" dirty="0"/>
              <a:t>)</a:t>
            </a:r>
            <a:r>
              <a:rPr lang="en-GB" sz="3600" dirty="0"/>
              <a:t> </a:t>
            </a:r>
            <a:endParaRPr lang="en-GB" sz="3600" dirty="0" smtClean="0"/>
          </a:p>
          <a:p>
            <a:r>
              <a:rPr lang="fr-FR" sz="4500" dirty="0">
                <a:solidFill>
                  <a:srgbClr val="FF0000"/>
                </a:solidFill>
              </a:rPr>
              <a:t>Union africaine, politique de justice transitionnelle, </a:t>
            </a:r>
            <a:r>
              <a:rPr lang="fr-FR" sz="4500" dirty="0" smtClean="0">
                <a:solidFill>
                  <a:srgbClr val="FF0000"/>
                </a:solidFill>
              </a:rPr>
              <a:t>2019</a:t>
            </a:r>
          </a:p>
          <a:p>
            <a:endParaRPr lang="en-GB" sz="4500" dirty="0">
              <a:solidFill>
                <a:srgbClr val="FF0000"/>
              </a:solidFill>
            </a:endParaRPr>
          </a:p>
          <a:p>
            <a:endParaRPr lang="en-GB" dirty="0"/>
          </a:p>
          <a:p>
            <a:endParaRPr lang="en-GB" sz="3600" dirty="0"/>
          </a:p>
        </p:txBody>
      </p:sp>
    </p:spTree>
    <p:extLst>
      <p:ext uri="{BB962C8B-B14F-4D97-AF65-F5344CB8AC3E}">
        <p14:creationId xmlns:p14="http://schemas.microsoft.com/office/powerpoint/2010/main" val="427095763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6800850" y="0"/>
            <a:ext cx="10248900" cy="1840965"/>
          </a:xfrm>
        </p:spPr>
        <p:txBody>
          <a:bodyPr>
            <a:normAutofit fontScale="90000"/>
          </a:bodyPr>
          <a:lstStyle/>
          <a:p>
            <a:r>
              <a:rPr lang="fr-FR" sz="8000" dirty="0"/>
              <a:t>Principes de sauvegarde </a:t>
            </a:r>
            <a:endParaRPr lang="en-GB" sz="8000"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651062" y="1888216"/>
            <a:ext cx="22872459" cy="10760984"/>
          </a:xfrm>
        </p:spPr>
        <p:txBody>
          <a:bodyPr>
            <a:normAutofit lnSpcReduction="10000"/>
          </a:bodyPr>
          <a:lstStyle/>
          <a:p>
            <a:pPr>
              <a:spcAft>
                <a:spcPts val="1800"/>
              </a:spcAft>
              <a:buFont typeface="Wingdings" panose="05000000000000000000" pitchFamily="2" charset="2"/>
              <a:buChar char="Ø"/>
            </a:pPr>
            <a:r>
              <a:rPr lang="fr-FR" sz="5000" dirty="0"/>
              <a:t>Selon les Principes fondamentaux des Nations Unies sur la justice réparatrice</a:t>
            </a:r>
            <a:r>
              <a:rPr lang="fr-FR" dirty="0"/>
              <a:t> </a:t>
            </a:r>
          </a:p>
          <a:p>
            <a:pPr lvl="1">
              <a:spcAft>
                <a:spcPts val="1200"/>
              </a:spcAft>
            </a:pPr>
            <a:r>
              <a:rPr lang="fr-FR" sz="4500" dirty="0"/>
              <a:t>Les processus de réparation sont basés sur le libre consentement </a:t>
            </a:r>
            <a:r>
              <a:rPr lang="fr-FR" sz="4500" dirty="0">
                <a:latin typeface="+mn-lt"/>
              </a:rPr>
              <a:t>(Principe </a:t>
            </a:r>
            <a:r>
              <a:rPr lang="en-GB" sz="4500" dirty="0">
                <a:latin typeface="+mn-lt"/>
              </a:rPr>
              <a:t>7)</a:t>
            </a:r>
          </a:p>
          <a:p>
            <a:pPr lvl="1">
              <a:spcAft>
                <a:spcPts val="1200"/>
              </a:spcAft>
            </a:pPr>
            <a:r>
              <a:rPr lang="fr-FR" sz="4500" dirty="0"/>
              <a:t>Les parties doivent être pleinement informées de leurs droits, de la nature du processus de réparation et des conséquences éventuelles de leur décision (Principe 13b</a:t>
            </a:r>
            <a:r>
              <a:rPr lang="en-GB" sz="4500" dirty="0"/>
              <a:t>)</a:t>
            </a:r>
          </a:p>
          <a:p>
            <a:pPr lvl="1">
              <a:spcAft>
                <a:spcPts val="1200"/>
              </a:spcAft>
            </a:pPr>
            <a:r>
              <a:rPr lang="fr-FR" sz="4500" dirty="0">
                <a:latin typeface="+mn-lt"/>
              </a:rPr>
              <a:t>L’issue</a:t>
            </a:r>
            <a:r>
              <a:rPr lang="en-GB" sz="4500" dirty="0">
                <a:latin typeface="+mn-lt"/>
              </a:rPr>
              <a:t> </a:t>
            </a:r>
            <a:r>
              <a:rPr lang="fr-FR" sz="4500" dirty="0">
                <a:latin typeface="+mn-lt"/>
              </a:rPr>
              <a:t>du processus de justice réparatrice fait l’objet </a:t>
            </a:r>
            <a:r>
              <a:rPr lang="en-GB" sz="4500" dirty="0">
                <a:latin typeface="+mn-lt"/>
              </a:rPr>
              <a:t>d’un </a:t>
            </a:r>
            <a:r>
              <a:rPr lang="fr-FR" sz="4500" dirty="0"/>
              <a:t>suivi judiciaire ou devrait avoir le même statut qu’une décision de justice ou un jugement et devrait exclure de nouvelles poursuites pour les mêmes faits</a:t>
            </a:r>
            <a:r>
              <a:rPr lang="en-GB" sz="4500" dirty="0">
                <a:latin typeface="+mn-lt"/>
              </a:rPr>
              <a:t> (</a:t>
            </a:r>
            <a:r>
              <a:rPr lang="en-GB" sz="4500" dirty="0"/>
              <a:t>Principe </a:t>
            </a:r>
            <a:r>
              <a:rPr lang="en-GB" sz="4500" dirty="0">
                <a:latin typeface="+mn-lt"/>
              </a:rPr>
              <a:t>15)</a:t>
            </a:r>
          </a:p>
          <a:p>
            <a:pPr lvl="1">
              <a:spcAft>
                <a:spcPts val="1200"/>
              </a:spcAft>
            </a:pPr>
            <a:r>
              <a:rPr lang="fr-FR" sz="4500" dirty="0"/>
              <a:t>L’impartialité des facilitateurs, la dignité des parties, la bonne connaissance des cultures et pratiques locales (Principes 18 et </a:t>
            </a:r>
            <a:r>
              <a:rPr lang="en-GB" sz="4500" dirty="0"/>
              <a:t>19)</a:t>
            </a:r>
          </a:p>
          <a:p>
            <a:pPr lvl="1"/>
            <a:r>
              <a:rPr lang="fr-FR" sz="4500" dirty="0"/>
              <a:t>Développer des principes directeurs et des normes pour régir le recours aux programmes de justice réparatrice (Principe 12</a:t>
            </a:r>
            <a:r>
              <a:rPr lang="en-GB" sz="4500" dirty="0"/>
              <a:t>), pour par </a:t>
            </a:r>
            <a:r>
              <a:rPr lang="fr-FR" sz="4500" dirty="0"/>
              <a:t>exemple</a:t>
            </a:r>
            <a:r>
              <a:rPr lang="en-GB" sz="4500" dirty="0"/>
              <a:t> </a:t>
            </a:r>
            <a:r>
              <a:rPr lang="fr-FR" sz="4500" dirty="0"/>
              <a:t>établir, </a:t>
            </a:r>
            <a:r>
              <a:rPr lang="en-GB" sz="4500" dirty="0"/>
              <a:t>l</a:t>
            </a:r>
            <a:r>
              <a:rPr lang="fr-FR" sz="4500" dirty="0"/>
              <a:t>es conditions de recours, le traitement des affaires, les qualifications des facilitateurs, l’administration des programmes de justice réparatrice </a:t>
            </a:r>
            <a:r>
              <a:rPr lang="en-GB" sz="4500" dirty="0"/>
              <a:t>. </a:t>
            </a:r>
            <a:endParaRPr lang="en-GB" sz="4500" dirty="0">
              <a:latin typeface="+mn-lt"/>
            </a:endParaRPr>
          </a:p>
        </p:txBody>
      </p:sp>
    </p:spTree>
    <p:extLst>
      <p:ext uri="{BB962C8B-B14F-4D97-AF65-F5344CB8AC3E}">
        <p14:creationId xmlns:p14="http://schemas.microsoft.com/office/powerpoint/2010/main" val="148495181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a:t>Union africaine, politique de justice transitionnelle, 2019</a:t>
            </a:r>
            <a:br>
              <a:rPr lang="fr-FR" dirty="0"/>
            </a:br>
            <a:endParaRPr lang="it-IT" dirty="0"/>
          </a:p>
        </p:txBody>
      </p:sp>
      <p:sp>
        <p:nvSpPr>
          <p:cNvPr id="3" name="Segnaposto contenuto 2"/>
          <p:cNvSpPr>
            <a:spLocks noGrp="1"/>
          </p:cNvSpPr>
          <p:nvPr>
            <p:ph idx="1"/>
          </p:nvPr>
        </p:nvSpPr>
        <p:spPr/>
        <p:txBody>
          <a:bodyPr>
            <a:normAutofit fontScale="92500" lnSpcReduction="20000"/>
          </a:bodyPr>
          <a:lstStyle/>
          <a:p>
            <a:r>
              <a:rPr lang="fr-FR" dirty="0" smtClean="0">
                <a:solidFill>
                  <a:srgbClr val="FF0000"/>
                </a:solidFill>
              </a:rPr>
              <a:t>Les </a:t>
            </a:r>
            <a:r>
              <a:rPr lang="fr-FR" dirty="0">
                <a:solidFill>
                  <a:srgbClr val="FF0000"/>
                </a:solidFill>
              </a:rPr>
              <a:t>mécanismes de justice traditionnelle africaine peuvent revêtir les caractéristiques suivantes:</a:t>
            </a:r>
          </a:p>
          <a:p>
            <a:r>
              <a:rPr lang="fr-FR" dirty="0">
                <a:solidFill>
                  <a:srgbClr val="FF0000"/>
                </a:solidFill>
              </a:rPr>
              <a:t>i. Reconnaissance des responsabilités et souffrances des victimes.</a:t>
            </a:r>
          </a:p>
          <a:p>
            <a:r>
              <a:rPr lang="fr-FR" dirty="0">
                <a:solidFill>
                  <a:srgbClr val="FF0000"/>
                </a:solidFill>
              </a:rPr>
              <a:t>ii. Expression de remords.</a:t>
            </a:r>
          </a:p>
          <a:p>
            <a:r>
              <a:rPr lang="fr-FR" dirty="0">
                <a:solidFill>
                  <a:srgbClr val="FF0000"/>
                </a:solidFill>
              </a:rPr>
              <a:t>iii. Demande de pardon.</a:t>
            </a:r>
          </a:p>
          <a:p>
            <a:r>
              <a:rPr lang="fr-FR" dirty="0">
                <a:solidFill>
                  <a:srgbClr val="FF0000"/>
                </a:solidFill>
              </a:rPr>
              <a:t>iv. Versement d’une indemnité ou de réparations.</a:t>
            </a:r>
          </a:p>
          <a:p>
            <a:r>
              <a:rPr lang="fr-FR" dirty="0">
                <a:solidFill>
                  <a:srgbClr val="FF0000"/>
                </a:solidFill>
              </a:rPr>
              <a:t>v. Réconciliation.</a:t>
            </a:r>
          </a:p>
          <a:p>
            <a:pPr>
              <a:buFont typeface="Wingdings" panose="05000000000000000000" pitchFamily="2" charset="2"/>
              <a:buChar char="Ø"/>
            </a:pPr>
            <a:r>
              <a:rPr lang="it-IT" dirty="0" err="1" smtClean="0">
                <a:solidFill>
                  <a:srgbClr val="FF0000"/>
                </a:solidFill>
              </a:rPr>
              <a:t>Constitution</a:t>
            </a:r>
            <a:r>
              <a:rPr lang="it-IT" dirty="0" smtClean="0">
                <a:solidFill>
                  <a:srgbClr val="FF0000"/>
                </a:solidFill>
              </a:rPr>
              <a:t> </a:t>
            </a:r>
            <a:r>
              <a:rPr lang="it-IT" dirty="0" err="1" smtClean="0">
                <a:solidFill>
                  <a:srgbClr val="FF0000"/>
                </a:solidFill>
              </a:rPr>
              <a:t>ivoirienne</a:t>
            </a:r>
            <a:r>
              <a:rPr lang="it-IT" dirty="0" smtClean="0">
                <a:solidFill>
                  <a:srgbClr val="FF0000"/>
                </a:solidFill>
              </a:rPr>
              <a:t> (2016):</a:t>
            </a:r>
          </a:p>
          <a:p>
            <a:pPr marL="0" indent="0">
              <a:buNone/>
            </a:pPr>
            <a:r>
              <a:rPr lang="fr-FR" dirty="0">
                <a:solidFill>
                  <a:srgbClr val="FF0000"/>
                </a:solidFill>
              </a:rPr>
              <a:t>« la chefferie traditionnelle […] représentée par la Chambre nationale des Rois et Chefs traditionnels composée des Rois et Chefs traditionnels de Côte d’Ivoire est chargée notamment du règlement non juridictionnel des conflits dans les villages et entre les communautés .</a:t>
            </a:r>
            <a:endParaRPr lang="it-IT" dirty="0">
              <a:solidFill>
                <a:srgbClr val="FF0000"/>
              </a:solidFill>
            </a:endParaRPr>
          </a:p>
        </p:txBody>
      </p:sp>
    </p:spTree>
    <p:extLst>
      <p:ext uri="{BB962C8B-B14F-4D97-AF65-F5344CB8AC3E}">
        <p14:creationId xmlns:p14="http://schemas.microsoft.com/office/powerpoint/2010/main" val="59633798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3825875" y="235485"/>
            <a:ext cx="16725900" cy="2097766"/>
          </a:xfrm>
        </p:spPr>
        <p:txBody>
          <a:bodyPr>
            <a:normAutofit fontScale="90000"/>
          </a:bodyPr>
          <a:lstStyle/>
          <a:p>
            <a:r>
              <a:rPr lang="en-GB" dirty="0"/>
              <a:t/>
            </a:r>
            <a:br>
              <a:rPr lang="en-GB" dirty="0"/>
            </a:br>
            <a:r>
              <a:rPr lang="fr-FR" sz="8900" dirty="0"/>
              <a:t>Recherche sur la satisfaction des participants</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449356" y="2380502"/>
            <a:ext cx="22872459" cy="9163798"/>
          </a:xfrm>
        </p:spPr>
        <p:txBody>
          <a:bodyPr>
            <a:normAutofit fontScale="92500"/>
          </a:bodyPr>
          <a:lstStyle/>
          <a:p>
            <a:pPr>
              <a:buFont typeface="Wingdings" panose="05000000000000000000" pitchFamily="2" charset="2"/>
              <a:buChar char="Ø"/>
            </a:pPr>
            <a:r>
              <a:rPr lang="fr-FR" sz="5200" dirty="0"/>
              <a:t>Un grand nombre d’études ont fait état d’un taux élevé de satisfaction chez les victimes et les délinquants qui participent à un processus de justice réparatrice</a:t>
            </a:r>
            <a:r>
              <a:rPr lang="en-GB" sz="5200" dirty="0">
                <a:solidFill>
                  <a:schemeClr val="accent1">
                    <a:lumMod val="60000"/>
                    <a:lumOff val="40000"/>
                  </a:schemeClr>
                </a:solidFill>
              </a:rPr>
              <a:t> </a:t>
            </a:r>
          </a:p>
          <a:p>
            <a:pPr marL="0" indent="0">
              <a:buNone/>
            </a:pPr>
            <a:r>
              <a:rPr lang="en-GB" sz="4000" dirty="0"/>
              <a:t>	(</a:t>
            </a:r>
            <a:r>
              <a:rPr lang="en-GB" sz="4000" i="1" dirty="0" err="1"/>
              <a:t>Shapland</a:t>
            </a:r>
            <a:r>
              <a:rPr lang="en-GB" sz="4000" i="1" dirty="0"/>
              <a:t> et al., 2007; </a:t>
            </a:r>
            <a:r>
              <a:rPr lang="en-GB" sz="4000" i="1" dirty="0" err="1"/>
              <a:t>Umbreit</a:t>
            </a:r>
            <a:r>
              <a:rPr lang="en-GB" sz="4000" i="1" dirty="0"/>
              <a:t> et al., 2008; Strang et al., 2013; Bolivar et al., 2015; 	</a:t>
            </a:r>
            <a:r>
              <a:rPr lang="en-GB" sz="4000" i="1" dirty="0" err="1"/>
              <a:t>Doak</a:t>
            </a:r>
            <a:r>
              <a:rPr lang="en-GB" sz="4000" i="1" dirty="0"/>
              <a:t>/</a:t>
            </a:r>
            <a:r>
              <a:rPr lang="en-GB" sz="4000" i="1" dirty="0" err="1"/>
              <a:t>O’Mahony</a:t>
            </a:r>
            <a:r>
              <a:rPr lang="en-GB" sz="4000" i="1" dirty="0"/>
              <a:t>, 	2018; Hansen/</a:t>
            </a:r>
            <a:r>
              <a:rPr lang="en-GB" sz="4000" i="1" dirty="0" err="1"/>
              <a:t>Umbreit</a:t>
            </a:r>
            <a:r>
              <a:rPr lang="en-GB" sz="4000" i="1" dirty="0"/>
              <a:t>, 2018</a:t>
            </a:r>
            <a:r>
              <a:rPr lang="en-GB" sz="4000" dirty="0"/>
              <a:t>)</a:t>
            </a:r>
          </a:p>
          <a:p>
            <a:pPr>
              <a:buFont typeface="Wingdings" panose="05000000000000000000" pitchFamily="2" charset="2"/>
              <a:buChar char="Ø"/>
            </a:pPr>
            <a:r>
              <a:rPr lang="en-GB" sz="4000" dirty="0" smtClean="0">
                <a:solidFill>
                  <a:srgbClr val="FF0000"/>
                </a:solidFill>
              </a:rPr>
              <a:t>Les participants aux “</a:t>
            </a:r>
            <a:r>
              <a:rPr lang="en-GB" sz="4000" dirty="0" err="1" smtClean="0">
                <a:solidFill>
                  <a:srgbClr val="FF0000"/>
                </a:solidFill>
              </a:rPr>
              <a:t>maisons</a:t>
            </a:r>
            <a:r>
              <a:rPr lang="en-GB" sz="4000" dirty="0" smtClean="0">
                <a:solidFill>
                  <a:srgbClr val="FF0000"/>
                </a:solidFill>
              </a:rPr>
              <a:t> de la justice “ au Senegal se </a:t>
            </a:r>
            <a:r>
              <a:rPr lang="en-GB" sz="4000" dirty="0" err="1" smtClean="0">
                <a:solidFill>
                  <a:srgbClr val="FF0000"/>
                </a:solidFill>
              </a:rPr>
              <a:t>déclarent</a:t>
            </a:r>
            <a:r>
              <a:rPr lang="en-GB" sz="4000" dirty="0" smtClean="0">
                <a:solidFill>
                  <a:srgbClr val="FF0000"/>
                </a:solidFill>
              </a:rPr>
              <a:t> </a:t>
            </a:r>
            <a:r>
              <a:rPr lang="en-GB" sz="4000" dirty="0" err="1" smtClean="0">
                <a:solidFill>
                  <a:srgbClr val="FF0000"/>
                </a:solidFill>
              </a:rPr>
              <a:t>satisfaits</a:t>
            </a:r>
            <a:r>
              <a:rPr lang="en-GB" sz="4000" dirty="0" smtClean="0">
                <a:solidFill>
                  <a:srgbClr val="FF0000"/>
                </a:solidFill>
              </a:rPr>
              <a:t> du </a:t>
            </a:r>
            <a:r>
              <a:rPr lang="en-GB" sz="4000" dirty="0" err="1" smtClean="0">
                <a:solidFill>
                  <a:srgbClr val="FF0000"/>
                </a:solidFill>
              </a:rPr>
              <a:t>processus</a:t>
            </a:r>
            <a:r>
              <a:rPr lang="en-GB" sz="4000" dirty="0" smtClean="0">
                <a:solidFill>
                  <a:srgbClr val="FF0000"/>
                </a:solidFill>
              </a:rPr>
              <a:t> car </a:t>
            </a:r>
            <a:r>
              <a:rPr lang="en-GB" sz="4000" dirty="0" err="1" smtClean="0">
                <a:solidFill>
                  <a:srgbClr val="FF0000"/>
                </a:solidFill>
              </a:rPr>
              <a:t>il</a:t>
            </a:r>
            <a:r>
              <a:rPr lang="en-GB" sz="4000" dirty="0" smtClean="0">
                <a:solidFill>
                  <a:srgbClr val="FF0000"/>
                </a:solidFill>
              </a:rPr>
              <a:t> se </a:t>
            </a:r>
            <a:r>
              <a:rPr lang="en-GB" sz="4000" dirty="0" err="1" smtClean="0">
                <a:solidFill>
                  <a:srgbClr val="FF0000"/>
                </a:solidFill>
              </a:rPr>
              <a:t>fient</a:t>
            </a:r>
            <a:r>
              <a:rPr lang="en-GB" sz="4000" dirty="0" smtClean="0">
                <a:solidFill>
                  <a:srgbClr val="FF0000"/>
                </a:solidFill>
              </a:rPr>
              <a:t> du </a:t>
            </a:r>
            <a:r>
              <a:rPr lang="en-GB" sz="4000" dirty="0" err="1" smtClean="0">
                <a:solidFill>
                  <a:srgbClr val="FF0000"/>
                </a:solidFill>
              </a:rPr>
              <a:t>médiateur</a:t>
            </a:r>
            <a:r>
              <a:rPr lang="en-GB" sz="4000" dirty="0" smtClean="0">
                <a:solidFill>
                  <a:srgbClr val="FF0000"/>
                </a:solidFill>
              </a:rPr>
              <a:t> et </a:t>
            </a:r>
            <a:r>
              <a:rPr lang="en-GB" sz="4000" dirty="0" err="1" smtClean="0">
                <a:solidFill>
                  <a:srgbClr val="FF0000"/>
                </a:solidFill>
              </a:rPr>
              <a:t>sont</a:t>
            </a:r>
            <a:r>
              <a:rPr lang="en-GB" sz="4000" dirty="0" smtClean="0">
                <a:solidFill>
                  <a:srgbClr val="FF0000"/>
                </a:solidFill>
              </a:rPr>
              <a:t> </a:t>
            </a:r>
            <a:r>
              <a:rPr lang="en-GB" sz="4000" dirty="0" err="1" smtClean="0">
                <a:solidFill>
                  <a:srgbClr val="FF0000"/>
                </a:solidFill>
              </a:rPr>
              <a:t>conscients</a:t>
            </a:r>
            <a:r>
              <a:rPr lang="en-GB" sz="4000" dirty="0" smtClean="0">
                <a:solidFill>
                  <a:srgbClr val="FF0000"/>
                </a:solidFill>
              </a:rPr>
              <a:t> que son intervention </a:t>
            </a:r>
            <a:r>
              <a:rPr lang="en-GB" sz="4000" dirty="0" err="1" smtClean="0">
                <a:solidFill>
                  <a:srgbClr val="FF0000"/>
                </a:solidFill>
              </a:rPr>
              <a:t>évite</a:t>
            </a:r>
            <a:r>
              <a:rPr lang="en-GB" sz="4000" dirty="0" smtClean="0">
                <a:solidFill>
                  <a:srgbClr val="FF0000"/>
                </a:solidFill>
              </a:rPr>
              <a:t> la naissance de foyers de tension au sein de la </a:t>
            </a:r>
            <a:r>
              <a:rPr lang="en-GB" sz="4000" dirty="0" err="1" smtClean="0">
                <a:solidFill>
                  <a:srgbClr val="FF0000"/>
                </a:solidFill>
              </a:rPr>
              <a:t>communauté</a:t>
            </a:r>
            <a:r>
              <a:rPr lang="en-GB" sz="4000" dirty="0" smtClean="0">
                <a:solidFill>
                  <a:srgbClr val="FF0000"/>
                </a:solidFill>
              </a:rPr>
              <a:t>.</a:t>
            </a:r>
            <a:endParaRPr lang="en-GB" sz="4000" dirty="0">
              <a:solidFill>
                <a:srgbClr val="FF0000"/>
              </a:solidFill>
            </a:endParaRPr>
          </a:p>
          <a:p>
            <a:pPr>
              <a:buFont typeface="Wingdings" panose="05000000000000000000" pitchFamily="2" charset="2"/>
              <a:buChar char="Ø"/>
            </a:pPr>
            <a:r>
              <a:rPr lang="fr-FR" sz="5200" dirty="0"/>
              <a:t>Evaluation de trois programmes de justice réparatrice au Royaume-Uni (</a:t>
            </a:r>
            <a:r>
              <a:rPr lang="fr-FR" sz="5200" i="1" dirty="0" err="1"/>
              <a:t>Shapland</a:t>
            </a:r>
            <a:r>
              <a:rPr lang="fr-FR" sz="5200" i="1" dirty="0"/>
              <a:t> et al., 2007</a:t>
            </a:r>
            <a:r>
              <a:rPr lang="fr-FR" sz="5200" dirty="0"/>
              <a:t>):</a:t>
            </a:r>
            <a:endParaRPr lang="en-GB" sz="5200" dirty="0">
              <a:solidFill>
                <a:schemeClr val="accent1">
                  <a:lumMod val="60000"/>
                  <a:lumOff val="40000"/>
                </a:schemeClr>
              </a:solidFill>
            </a:endParaRPr>
          </a:p>
          <a:p>
            <a:pPr lvl="1"/>
            <a:r>
              <a:rPr lang="fr-FR" sz="4800" dirty="0"/>
              <a:t>85% des victimes s’estiment très satisfaits et 80% des délinquants s’estiment assez satisfaits des processus de justice réparatrice </a:t>
            </a:r>
          </a:p>
          <a:p>
            <a:pPr lvl="1"/>
            <a:r>
              <a:rPr lang="fr-FR" sz="4800" dirty="0"/>
              <a:t>Taux élevés de satisfaction avec des résultats concluants</a:t>
            </a:r>
          </a:p>
          <a:p>
            <a:pPr lvl="1"/>
            <a:r>
              <a:rPr lang="fr-FR" sz="4800" dirty="0"/>
              <a:t>90% des victimes ont obtenu des excuses</a:t>
            </a:r>
            <a:endParaRPr lang="fr-FR" sz="4000" dirty="0"/>
          </a:p>
        </p:txBody>
      </p:sp>
    </p:spTree>
    <p:extLst>
      <p:ext uri="{BB962C8B-B14F-4D97-AF65-F5344CB8AC3E}">
        <p14:creationId xmlns:p14="http://schemas.microsoft.com/office/powerpoint/2010/main" val="111403863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752596" y="552449"/>
            <a:ext cx="22872458" cy="1905001"/>
          </a:xfrm>
        </p:spPr>
        <p:txBody>
          <a:bodyPr>
            <a:normAutofit/>
          </a:bodyPr>
          <a:lstStyle/>
          <a:p>
            <a:r>
              <a:rPr lang="fr-FR" sz="8000" dirty="0"/>
              <a:t>Recherche sur la satisfaction des participants</a:t>
            </a:r>
            <a:endParaRPr lang="en-GB" sz="8000"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582706" y="2695201"/>
            <a:ext cx="22872459" cy="8325597"/>
          </a:xfrm>
        </p:spPr>
        <p:txBody>
          <a:bodyPr>
            <a:normAutofit fontScale="92500" lnSpcReduction="10000"/>
          </a:bodyPr>
          <a:lstStyle/>
          <a:p>
            <a:pPr>
              <a:spcAft>
                <a:spcPts val="1200"/>
              </a:spcAft>
              <a:buFont typeface="Wingdings" panose="05000000000000000000" pitchFamily="2" charset="2"/>
              <a:buChar char="Ø"/>
            </a:pPr>
            <a:r>
              <a:rPr lang="fr-FR" sz="5200" dirty="0"/>
              <a:t>Enquête de satisfaction des victimes en Nouvelle-Zélande (2016):</a:t>
            </a:r>
            <a:endParaRPr lang="en-GB" sz="5200" dirty="0">
              <a:solidFill>
                <a:schemeClr val="accent1">
                  <a:lumMod val="60000"/>
                  <a:lumOff val="40000"/>
                </a:schemeClr>
              </a:solidFill>
            </a:endParaRPr>
          </a:p>
          <a:p>
            <a:pPr lvl="1"/>
            <a:r>
              <a:rPr lang="fr-FR" sz="4800" dirty="0"/>
              <a:t>84% des victimes sont satisfaites du processus de justice réparatrice</a:t>
            </a:r>
          </a:p>
          <a:p>
            <a:pPr lvl="1"/>
            <a:r>
              <a:rPr lang="fr-FR" sz="4800" dirty="0"/>
              <a:t>L'enquête a révélé des niveaux de satisfaction encore plus élevés chez les victimes dans les affaires de violence familiale </a:t>
            </a:r>
            <a:r>
              <a:rPr lang="en-GB" sz="4800" dirty="0"/>
              <a:t>(87%) que dans les affaires de violence hors </a:t>
            </a:r>
            <a:r>
              <a:rPr lang="fr-FR" sz="4800" dirty="0"/>
              <a:t>du contexte </a:t>
            </a:r>
            <a:r>
              <a:rPr lang="en-GB" sz="4800" dirty="0"/>
              <a:t>familial (82%)</a:t>
            </a:r>
          </a:p>
          <a:p>
            <a:pPr lvl="1"/>
            <a:r>
              <a:rPr lang="en-GB" sz="4800" dirty="0"/>
              <a:t>91% </a:t>
            </a:r>
            <a:r>
              <a:rPr lang="fr-FR" sz="4800" dirty="0"/>
              <a:t>%) ont déclaré se sentir en sécurité lors de la séance de justice réparatrice </a:t>
            </a:r>
            <a:endParaRPr lang="en-GB" sz="4800" dirty="0"/>
          </a:p>
          <a:p>
            <a:pPr lvl="1"/>
            <a:endParaRPr lang="en-GB" dirty="0">
              <a:highlight>
                <a:srgbClr val="FFFF00"/>
              </a:highlight>
            </a:endParaRPr>
          </a:p>
          <a:p>
            <a:pPr>
              <a:spcAft>
                <a:spcPts val="1200"/>
              </a:spcAft>
              <a:buFont typeface="Wingdings" panose="05000000000000000000" pitchFamily="2" charset="2"/>
              <a:buChar char="Ø"/>
            </a:pPr>
            <a:r>
              <a:rPr lang="fr-FR" sz="5200" dirty="0"/>
              <a:t>Sherman et al., 2015:</a:t>
            </a:r>
            <a:endParaRPr lang="en-GB" sz="5200" dirty="0">
              <a:solidFill>
                <a:schemeClr val="accent1">
                  <a:lumMod val="60000"/>
                  <a:lumOff val="40000"/>
                </a:schemeClr>
              </a:solidFill>
            </a:endParaRPr>
          </a:p>
          <a:p>
            <a:pPr lvl="1"/>
            <a:r>
              <a:rPr lang="fr-FR" sz="4800" dirty="0"/>
              <a:t>La justice réparatrice contribuait à réduire le niveau de peur et de symptômes de stress post-traumatique chez les victimes</a:t>
            </a:r>
          </a:p>
          <a:p>
            <a:pPr lvl="1"/>
            <a:r>
              <a:rPr lang="fr-FR" sz="4800" dirty="0"/>
              <a:t>Les victimes désiraient moins se venger après avoir suivi un processus de réparation</a:t>
            </a:r>
          </a:p>
          <a:p>
            <a:endParaRPr lang="en-GB" sz="4000" dirty="0"/>
          </a:p>
        </p:txBody>
      </p:sp>
    </p:spTree>
    <p:extLst>
      <p:ext uri="{BB962C8B-B14F-4D97-AF65-F5344CB8AC3E}">
        <p14:creationId xmlns:p14="http://schemas.microsoft.com/office/powerpoint/2010/main" val="134738597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4088653" y="533401"/>
            <a:ext cx="16200344" cy="2895599"/>
          </a:xfrm>
        </p:spPr>
        <p:txBody>
          <a:bodyPr>
            <a:normAutofit fontScale="90000"/>
          </a:bodyPr>
          <a:lstStyle/>
          <a:p>
            <a:r>
              <a:rPr lang="fr-FR" sz="8000" dirty="0"/>
              <a:t>Recherche sur l’impact de la justice réparatrice sur la récidive</a:t>
            </a:r>
            <a:endParaRPr lang="en-GB" sz="8000"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5" y="3746500"/>
            <a:ext cx="22872459" cy="8325597"/>
          </a:xfrm>
        </p:spPr>
        <p:txBody>
          <a:bodyPr>
            <a:normAutofit fontScale="92500" lnSpcReduction="10000"/>
          </a:bodyPr>
          <a:lstStyle/>
          <a:p>
            <a:pPr>
              <a:spcAft>
                <a:spcPts val="1200"/>
              </a:spcAft>
              <a:buFont typeface="Wingdings" panose="05000000000000000000" pitchFamily="2" charset="2"/>
              <a:buChar char="Ø"/>
            </a:pPr>
            <a:r>
              <a:rPr lang="fr-FR" sz="5600" dirty="0">
                <a:latin typeface="+mn-lt"/>
              </a:rPr>
              <a:t>Les études montrent que la justice réparatrice contribue (potentiellement) à réduire la récidive</a:t>
            </a:r>
            <a:r>
              <a:rPr lang="en-GB" sz="5600" dirty="0">
                <a:latin typeface="+mn-lt"/>
              </a:rPr>
              <a:t> </a:t>
            </a:r>
          </a:p>
          <a:p>
            <a:pPr lvl="1">
              <a:buFont typeface="Wingdings" panose="05000000000000000000" pitchFamily="2" charset="2"/>
              <a:buChar char="§"/>
            </a:pPr>
            <a:r>
              <a:rPr lang="en-GB" sz="4300" dirty="0"/>
              <a:t>Sherman/Strang, 2007; </a:t>
            </a:r>
            <a:r>
              <a:rPr lang="en-GB" sz="4300" dirty="0" err="1"/>
              <a:t>Bonta</a:t>
            </a:r>
            <a:r>
              <a:rPr lang="en-GB" sz="4300" dirty="0"/>
              <a:t> et al., 2008; </a:t>
            </a:r>
            <a:r>
              <a:rPr lang="en-GB" sz="4300" dirty="0" err="1"/>
              <a:t>Shapland</a:t>
            </a:r>
            <a:r>
              <a:rPr lang="en-GB" sz="4300" dirty="0"/>
              <a:t> et al., 2008; Sherman et al., 2013; Sherman et al., 2015</a:t>
            </a:r>
          </a:p>
          <a:p>
            <a:pPr>
              <a:spcAft>
                <a:spcPts val="1200"/>
              </a:spcAft>
              <a:buFont typeface="Wingdings" panose="05000000000000000000" pitchFamily="2" charset="2"/>
              <a:buChar char="Ø"/>
            </a:pPr>
            <a:r>
              <a:rPr lang="en-GB" sz="5600" dirty="0" err="1"/>
              <a:t>Shapland</a:t>
            </a:r>
            <a:r>
              <a:rPr lang="en-GB" sz="5600" dirty="0"/>
              <a:t> et al., 2008:</a:t>
            </a:r>
            <a:endParaRPr lang="en-GB" sz="5600" dirty="0">
              <a:solidFill>
                <a:schemeClr val="accent1">
                  <a:lumMod val="60000"/>
                  <a:lumOff val="40000"/>
                </a:schemeClr>
              </a:solidFill>
              <a:latin typeface="+mn-lt"/>
            </a:endParaRPr>
          </a:p>
          <a:p>
            <a:pPr lvl="1">
              <a:buFont typeface="Wingdings" panose="05000000000000000000" pitchFamily="2" charset="2"/>
              <a:buChar char="§"/>
            </a:pPr>
            <a:r>
              <a:rPr lang="fr-FR" sz="4300" dirty="0"/>
              <a:t>Les délinquants ayant participé à la justice réparatrice avaient commis beaucoup moins d'infractions au cours des deux années suivantes, comparés au délinquants sous contrôle</a:t>
            </a:r>
          </a:p>
          <a:p>
            <a:pPr lvl="1">
              <a:buFont typeface="Wingdings" panose="05000000000000000000" pitchFamily="2" charset="2"/>
              <a:buChar char="§"/>
            </a:pPr>
            <a:r>
              <a:rPr lang="fr-FR" sz="4300" dirty="0"/>
              <a:t>Les délinquants ont pris conscience du préjudice causé, ont activement participé au processus et communiqué avec les victimes.</a:t>
            </a:r>
            <a:r>
              <a:rPr lang="fr-FR" sz="4800" dirty="0"/>
              <a:t> </a:t>
            </a:r>
          </a:p>
          <a:p>
            <a:pPr>
              <a:spcAft>
                <a:spcPts val="1200"/>
              </a:spcAft>
              <a:buFont typeface="Wingdings" panose="05000000000000000000" pitchFamily="2" charset="2"/>
              <a:buChar char="Ø"/>
            </a:pPr>
            <a:r>
              <a:rPr lang="en-GB" sz="5600" dirty="0"/>
              <a:t>Reoffending Analysis for Restorative Justice Cases 2008-2013:</a:t>
            </a:r>
            <a:endParaRPr lang="en-GB" sz="5600" dirty="0">
              <a:latin typeface="+mn-lt"/>
            </a:endParaRPr>
          </a:p>
          <a:p>
            <a:pPr lvl="1">
              <a:buFont typeface="Wingdings" panose="05000000000000000000" pitchFamily="2" charset="2"/>
              <a:buChar char="§"/>
            </a:pPr>
            <a:r>
              <a:rPr lang="fr-FR" sz="4300" dirty="0"/>
              <a:t>Le taux de récidive a baissé de 15% au cours des 12 derniers mois, et de 7.5% en trois ans. </a:t>
            </a:r>
          </a:p>
          <a:p>
            <a:pPr lvl="1">
              <a:buFont typeface="Wingdings" panose="05000000000000000000" pitchFamily="2" charset="2"/>
              <a:buChar char="§"/>
            </a:pPr>
            <a:r>
              <a:rPr lang="fr-FR" sz="4300" dirty="0"/>
              <a:t>La réduction du récidivisme a été constaté dans plusieurs types infraction</a:t>
            </a:r>
            <a:r>
              <a:rPr lang="en-GB" sz="4300" dirty="0"/>
              <a:t>s</a:t>
            </a:r>
          </a:p>
          <a:p>
            <a:endParaRPr lang="en-GB" dirty="0"/>
          </a:p>
        </p:txBody>
      </p:sp>
    </p:spTree>
    <p:extLst>
      <p:ext uri="{BB962C8B-B14F-4D97-AF65-F5344CB8AC3E}">
        <p14:creationId xmlns:p14="http://schemas.microsoft.com/office/powerpoint/2010/main" val="19959847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dirty="0"/>
              <a:t>Recherche sur l’impact de la justice réparatrice sur la </a:t>
            </a:r>
            <a:r>
              <a:rPr lang="fr-FR" dirty="0" smtClean="0"/>
              <a:t>prévention du </a:t>
            </a:r>
            <a:r>
              <a:rPr lang="fr-FR" dirty="0"/>
              <a:t>crime </a:t>
            </a:r>
            <a:r>
              <a:rPr lang="fr-FR" sz="2700" dirty="0"/>
              <a:t>(https://</a:t>
            </a:r>
            <a:r>
              <a:rPr lang="fr-FR" sz="2700" dirty="0" smtClean="0"/>
              <a:t>www.researchgate.net/publication/330293388_RESTORATIVE_JUSTICE_A_PANACEA_TO_CRIME_PREVENTION_IN_NIGERIA)</a:t>
            </a:r>
            <a:endParaRPr lang="it-IT" sz="2700" dirty="0"/>
          </a:p>
        </p:txBody>
      </p:sp>
      <p:sp>
        <p:nvSpPr>
          <p:cNvPr id="3" name="Segnaposto contenuto 2"/>
          <p:cNvSpPr>
            <a:spLocks noGrp="1"/>
          </p:cNvSpPr>
          <p:nvPr>
            <p:ph idx="1"/>
          </p:nvPr>
        </p:nvSpPr>
        <p:spPr/>
        <p:txBody>
          <a:bodyPr>
            <a:normAutofit fontScale="55000" lnSpcReduction="20000"/>
          </a:bodyPr>
          <a:lstStyle/>
          <a:p>
            <a:pPr marL="0" indent="0">
              <a:buNone/>
            </a:pPr>
            <a:r>
              <a:rPr lang="fr-FR" sz="5800" dirty="0" smtClean="0">
                <a:solidFill>
                  <a:srgbClr val="FF0000"/>
                </a:solidFill>
              </a:rPr>
              <a:t>1</a:t>
            </a:r>
            <a:r>
              <a:rPr lang="fr-FR" sz="5800" dirty="0">
                <a:solidFill>
                  <a:srgbClr val="FF0000"/>
                </a:solidFill>
              </a:rPr>
              <a:t>. L'un des impacts de la justice réparatrice est qu'elle crée une atmosphère et un environnement amicaux parmi les membres de la société. Cela se produit pendant le processus de réparation; les relations sont rétablies, améliorées et développées entre le délinquant, la victime et la communauté.</a:t>
            </a:r>
          </a:p>
          <a:p>
            <a:pPr marL="0" indent="0">
              <a:buNone/>
            </a:pPr>
            <a:r>
              <a:rPr lang="fr-FR" sz="5800" dirty="0">
                <a:solidFill>
                  <a:srgbClr val="FF0000"/>
                </a:solidFill>
              </a:rPr>
              <a:t>2. Il est efficace dans le temps et élimine les retards inutiles pouvant résulter du règlement de l'affaire en utilisant directement le système de justice pénale.</a:t>
            </a:r>
          </a:p>
          <a:p>
            <a:pPr marL="0" indent="0">
              <a:buNone/>
            </a:pPr>
            <a:r>
              <a:rPr lang="fr-FR" sz="5800" dirty="0">
                <a:solidFill>
                  <a:srgbClr val="FF0000"/>
                </a:solidFill>
              </a:rPr>
              <a:t>3. Son épargne des coûts. Les parties ne sont pas obligées d'impliquer des professionnels dans le processus, le processus ne concerne que la victime, le délinquant et la communauté.</a:t>
            </a:r>
          </a:p>
          <a:p>
            <a:pPr marL="0" indent="0">
              <a:buNone/>
            </a:pPr>
            <a:r>
              <a:rPr lang="fr-FR" sz="5800" dirty="0">
                <a:solidFill>
                  <a:srgbClr val="FF0000"/>
                </a:solidFill>
              </a:rPr>
              <a:t>4. Il est moins formel et ne nécessite aucune expertise dans le règlement des problèmes. Le processus de réparation implique la victime, le délinquant, l'individu et les membres de la communauté.</a:t>
            </a:r>
          </a:p>
          <a:p>
            <a:pPr marL="0" indent="0">
              <a:buNone/>
            </a:pPr>
            <a:r>
              <a:rPr lang="fr-FR" sz="5800" dirty="0">
                <a:solidFill>
                  <a:srgbClr val="FF0000"/>
                </a:solidFill>
              </a:rPr>
              <a:t>5. C'est un processus satisfaisant car la plupart des victimes qui participent au processus en sortent souvent satisfaites et satisfaites du résultat. Ceci est dû au fait que cela aide à réduire la délinquance et rassure le public sur le fait que la peur du crime et des autres comportements antisociaux peut être réduite.</a:t>
            </a:r>
          </a:p>
          <a:p>
            <a:pPr marL="0" indent="0">
              <a:buNone/>
            </a:pPr>
            <a:r>
              <a:rPr lang="fr-FR" sz="5800" dirty="0">
                <a:solidFill>
                  <a:srgbClr val="FF0000"/>
                </a:solidFill>
              </a:rPr>
              <a:t>6. Pour le délinquant, il réduit la délinquance en le rendant responsable et personnellement responsable de son crime,</a:t>
            </a:r>
          </a:p>
          <a:p>
            <a:pPr marL="0" indent="0">
              <a:buNone/>
            </a:pPr>
            <a:r>
              <a:rPr lang="fr-FR" sz="5800" dirty="0">
                <a:solidFill>
                  <a:srgbClr val="FF0000"/>
                </a:solidFill>
              </a:rPr>
              <a:t>7. Pour la victime, la justice réparatrice réduit les torts causés à la victime, à la victimisation future et à la future infraction de la victime.</a:t>
            </a:r>
          </a:p>
          <a:p>
            <a:pPr marL="0" indent="0">
              <a:buNone/>
            </a:pPr>
            <a:r>
              <a:rPr lang="fr-FR" sz="5800" dirty="0">
                <a:solidFill>
                  <a:srgbClr val="FF0000"/>
                </a:solidFill>
              </a:rPr>
              <a:t>8. La justice réparatrice réduira la criminalité dans le quartier ou la communauté en impliquant des parties prenantes plus larges dans des processus participatifs ou en résolvant des problèmes ;</a:t>
            </a:r>
          </a:p>
          <a:p>
            <a:endParaRPr lang="it-IT" dirty="0"/>
          </a:p>
        </p:txBody>
      </p:sp>
    </p:spTree>
    <p:extLst>
      <p:ext uri="{BB962C8B-B14F-4D97-AF65-F5344CB8AC3E}">
        <p14:creationId xmlns:p14="http://schemas.microsoft.com/office/powerpoint/2010/main" val="113924914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dirty="0" err="1" smtClean="0"/>
              <a:t>justice</a:t>
            </a:r>
            <a:r>
              <a:rPr lang="it-IT" dirty="0" smtClean="0"/>
              <a:t> </a:t>
            </a:r>
            <a:r>
              <a:rPr lang="it-IT" dirty="0" err="1" smtClean="0"/>
              <a:t>reparatrice</a:t>
            </a:r>
            <a:r>
              <a:rPr lang="it-IT" dirty="0" smtClean="0"/>
              <a:t> dans le </a:t>
            </a:r>
            <a:r>
              <a:rPr lang="it-IT" dirty="0" err="1" smtClean="0"/>
              <a:t>cadre</a:t>
            </a:r>
            <a:r>
              <a:rPr lang="it-IT" dirty="0" smtClean="0"/>
              <a:t> d’une </a:t>
            </a:r>
            <a:r>
              <a:rPr lang="it-IT" dirty="0" err="1" smtClean="0"/>
              <a:t>justice</a:t>
            </a:r>
            <a:r>
              <a:rPr lang="it-IT" dirty="0" smtClean="0"/>
              <a:t> </a:t>
            </a:r>
            <a:r>
              <a:rPr lang="it-IT" dirty="0" err="1" smtClean="0"/>
              <a:t>transitionnelle</a:t>
            </a:r>
            <a:endParaRPr lang="it-IT" dirty="0"/>
          </a:p>
        </p:txBody>
      </p:sp>
      <p:sp>
        <p:nvSpPr>
          <p:cNvPr id="3" name="Segnaposto contenuto 2"/>
          <p:cNvSpPr>
            <a:spLocks noGrp="1"/>
          </p:cNvSpPr>
          <p:nvPr>
            <p:ph idx="1"/>
          </p:nvPr>
        </p:nvSpPr>
        <p:spPr/>
        <p:txBody>
          <a:bodyPr/>
          <a:lstStyle/>
          <a:p>
            <a:pPr marL="0" indent="0">
              <a:buNone/>
            </a:pPr>
            <a:r>
              <a:rPr lang="it-IT" dirty="0" smtClean="0">
                <a:solidFill>
                  <a:srgbClr val="FF0000"/>
                </a:solidFill>
              </a:rPr>
              <a:t>Le système de </a:t>
            </a:r>
            <a:r>
              <a:rPr lang="it-IT" dirty="0" err="1" smtClean="0">
                <a:solidFill>
                  <a:srgbClr val="FF0000"/>
                </a:solidFill>
              </a:rPr>
              <a:t>justice</a:t>
            </a:r>
            <a:r>
              <a:rPr lang="it-IT" dirty="0" smtClean="0">
                <a:solidFill>
                  <a:srgbClr val="FF0000"/>
                </a:solidFill>
              </a:rPr>
              <a:t> </a:t>
            </a:r>
            <a:r>
              <a:rPr lang="it-IT" dirty="0" err="1" smtClean="0">
                <a:solidFill>
                  <a:srgbClr val="FF0000"/>
                </a:solidFill>
              </a:rPr>
              <a:t>réparatrice</a:t>
            </a:r>
            <a:r>
              <a:rPr lang="it-IT" dirty="0" smtClean="0">
                <a:solidFill>
                  <a:srgbClr val="FF0000"/>
                </a:solidFill>
              </a:rPr>
              <a:t> a été </a:t>
            </a:r>
            <a:r>
              <a:rPr lang="it-IT" dirty="0" err="1" smtClean="0">
                <a:solidFill>
                  <a:srgbClr val="FF0000"/>
                </a:solidFill>
              </a:rPr>
              <a:t>appliqué</a:t>
            </a:r>
            <a:r>
              <a:rPr lang="it-IT" dirty="0" smtClean="0">
                <a:solidFill>
                  <a:srgbClr val="FF0000"/>
                </a:solidFill>
              </a:rPr>
              <a:t> à </a:t>
            </a:r>
            <a:r>
              <a:rPr lang="it-IT" dirty="0" err="1" smtClean="0">
                <a:solidFill>
                  <a:srgbClr val="FF0000"/>
                </a:solidFill>
              </a:rPr>
              <a:t>maintes</a:t>
            </a:r>
            <a:r>
              <a:rPr lang="it-IT" dirty="0" smtClean="0">
                <a:solidFill>
                  <a:srgbClr val="FF0000"/>
                </a:solidFill>
              </a:rPr>
              <a:t> </a:t>
            </a:r>
            <a:r>
              <a:rPr lang="it-IT" dirty="0" err="1" smtClean="0">
                <a:solidFill>
                  <a:srgbClr val="FF0000"/>
                </a:solidFill>
              </a:rPr>
              <a:t>reprises</a:t>
            </a:r>
            <a:r>
              <a:rPr lang="it-IT" dirty="0" smtClean="0">
                <a:solidFill>
                  <a:srgbClr val="FF0000"/>
                </a:solidFill>
              </a:rPr>
              <a:t> dans le </a:t>
            </a:r>
            <a:r>
              <a:rPr lang="it-IT" dirty="0" err="1" smtClean="0">
                <a:solidFill>
                  <a:srgbClr val="FF0000"/>
                </a:solidFill>
              </a:rPr>
              <a:t>cadre</a:t>
            </a:r>
            <a:r>
              <a:rPr lang="it-IT" dirty="0" smtClean="0">
                <a:solidFill>
                  <a:srgbClr val="FF0000"/>
                </a:solidFill>
              </a:rPr>
              <a:t> d’une </a:t>
            </a:r>
            <a:r>
              <a:rPr lang="it-IT" dirty="0" err="1" smtClean="0">
                <a:solidFill>
                  <a:srgbClr val="FF0000"/>
                </a:solidFill>
              </a:rPr>
              <a:t>justice</a:t>
            </a:r>
            <a:r>
              <a:rPr lang="it-IT" dirty="0" smtClean="0">
                <a:solidFill>
                  <a:srgbClr val="FF0000"/>
                </a:solidFill>
              </a:rPr>
              <a:t> </a:t>
            </a:r>
            <a:r>
              <a:rPr lang="it-IT" dirty="0" err="1" smtClean="0">
                <a:solidFill>
                  <a:srgbClr val="FF0000"/>
                </a:solidFill>
              </a:rPr>
              <a:t>transitionnelle</a:t>
            </a:r>
            <a:r>
              <a:rPr lang="it-IT" dirty="0" smtClean="0">
                <a:solidFill>
                  <a:srgbClr val="FF0000"/>
                </a:solidFill>
              </a:rPr>
              <a:t> (</a:t>
            </a:r>
            <a:r>
              <a:rPr lang="it-IT" dirty="0" err="1" smtClean="0">
                <a:solidFill>
                  <a:srgbClr val="FF0000"/>
                </a:solidFill>
              </a:rPr>
              <a:t>ex.:en</a:t>
            </a:r>
            <a:r>
              <a:rPr lang="it-IT" dirty="0" smtClean="0">
                <a:solidFill>
                  <a:srgbClr val="FF0000"/>
                </a:solidFill>
              </a:rPr>
              <a:t> Afrique du Sud et </a:t>
            </a:r>
            <a:r>
              <a:rPr lang="it-IT" dirty="0" err="1" smtClean="0">
                <a:solidFill>
                  <a:srgbClr val="FF0000"/>
                </a:solidFill>
              </a:rPr>
              <a:t>au</a:t>
            </a:r>
            <a:r>
              <a:rPr lang="it-IT" dirty="0" smtClean="0">
                <a:solidFill>
                  <a:srgbClr val="FF0000"/>
                </a:solidFill>
              </a:rPr>
              <a:t> Rwanda). </a:t>
            </a:r>
          </a:p>
          <a:p>
            <a:pPr marL="0" indent="0">
              <a:buNone/>
            </a:pPr>
            <a:r>
              <a:rPr lang="it-IT" dirty="0" err="1" smtClean="0">
                <a:solidFill>
                  <a:srgbClr val="FF0000"/>
                </a:solidFill>
              </a:rPr>
              <a:t>Selon</a:t>
            </a:r>
            <a:r>
              <a:rPr lang="it-IT" dirty="0" smtClean="0">
                <a:solidFill>
                  <a:srgbClr val="FF0000"/>
                </a:solidFill>
              </a:rPr>
              <a:t> les </a:t>
            </a:r>
            <a:r>
              <a:rPr lang="it-IT" dirty="0" err="1" smtClean="0">
                <a:solidFill>
                  <a:srgbClr val="FF0000"/>
                </a:solidFill>
              </a:rPr>
              <a:t>théoriciens</a:t>
            </a:r>
            <a:r>
              <a:rPr lang="it-IT" dirty="0" smtClean="0">
                <a:solidFill>
                  <a:srgbClr val="FF0000"/>
                </a:solidFill>
              </a:rPr>
              <a:t> du </a:t>
            </a:r>
            <a:r>
              <a:rPr lang="it-IT" i="1" dirty="0" smtClean="0">
                <a:solidFill>
                  <a:srgbClr val="FF0000"/>
                </a:solidFill>
              </a:rPr>
              <a:t>Third World </a:t>
            </a:r>
            <a:r>
              <a:rPr lang="it-IT" i="1" dirty="0" err="1">
                <a:solidFill>
                  <a:srgbClr val="FF0000"/>
                </a:solidFill>
              </a:rPr>
              <a:t>A</a:t>
            </a:r>
            <a:r>
              <a:rPr lang="it-IT" i="1" dirty="0" err="1" smtClean="0">
                <a:solidFill>
                  <a:srgbClr val="FF0000"/>
                </a:solidFill>
              </a:rPr>
              <a:t>pproach</a:t>
            </a:r>
            <a:r>
              <a:rPr lang="it-IT" i="1" dirty="0" smtClean="0">
                <a:solidFill>
                  <a:srgbClr val="FF0000"/>
                </a:solidFill>
              </a:rPr>
              <a:t> to </a:t>
            </a:r>
            <a:r>
              <a:rPr lang="it-IT" i="1" dirty="0">
                <a:solidFill>
                  <a:srgbClr val="FF0000"/>
                </a:solidFill>
              </a:rPr>
              <a:t>I</a:t>
            </a:r>
            <a:r>
              <a:rPr lang="it-IT" i="1" dirty="0" smtClean="0">
                <a:solidFill>
                  <a:srgbClr val="FF0000"/>
                </a:solidFill>
              </a:rPr>
              <a:t>nternational Law </a:t>
            </a:r>
            <a:r>
              <a:rPr lang="it-IT" dirty="0" smtClean="0">
                <a:solidFill>
                  <a:srgbClr val="FF0000"/>
                </a:solidFill>
              </a:rPr>
              <a:t>(ex. </a:t>
            </a:r>
            <a:r>
              <a:rPr lang="it-IT" dirty="0" err="1" smtClean="0">
                <a:solidFill>
                  <a:srgbClr val="FF0000"/>
                </a:solidFill>
              </a:rPr>
              <a:t>Prof.Mahmoud</a:t>
            </a:r>
            <a:r>
              <a:rPr lang="it-IT" dirty="0" smtClean="0">
                <a:solidFill>
                  <a:srgbClr val="FF0000"/>
                </a:solidFill>
              </a:rPr>
              <a:t> </a:t>
            </a:r>
            <a:r>
              <a:rPr lang="it-IT" dirty="0" err="1" smtClean="0">
                <a:solidFill>
                  <a:srgbClr val="FF0000"/>
                </a:solidFill>
              </a:rPr>
              <a:t>Mamdani</a:t>
            </a:r>
            <a:r>
              <a:rPr lang="it-IT" dirty="0" smtClean="0">
                <a:solidFill>
                  <a:srgbClr val="FF0000"/>
                </a:solidFill>
              </a:rPr>
              <a:t>), le système </a:t>
            </a:r>
            <a:r>
              <a:rPr lang="it-IT" dirty="0" err="1" smtClean="0">
                <a:solidFill>
                  <a:srgbClr val="FF0000"/>
                </a:solidFill>
              </a:rPr>
              <a:t>pénal</a:t>
            </a:r>
            <a:r>
              <a:rPr lang="it-IT" dirty="0" smtClean="0">
                <a:solidFill>
                  <a:srgbClr val="FF0000"/>
                </a:solidFill>
              </a:rPr>
              <a:t> </a:t>
            </a:r>
            <a:r>
              <a:rPr lang="it-IT" dirty="0" err="1" smtClean="0">
                <a:solidFill>
                  <a:srgbClr val="FF0000"/>
                </a:solidFill>
              </a:rPr>
              <a:t>traditionnel</a:t>
            </a:r>
            <a:r>
              <a:rPr lang="it-IT" dirty="0" smtClean="0">
                <a:solidFill>
                  <a:srgbClr val="FF0000"/>
                </a:solidFill>
              </a:rPr>
              <a:t> est </a:t>
            </a:r>
            <a:r>
              <a:rPr lang="it-IT" dirty="0" err="1" smtClean="0">
                <a:solidFill>
                  <a:srgbClr val="FF0000"/>
                </a:solidFill>
              </a:rPr>
              <a:t>inapproprié</a:t>
            </a:r>
            <a:r>
              <a:rPr lang="it-IT" dirty="0" smtClean="0">
                <a:solidFill>
                  <a:srgbClr val="FF0000"/>
                </a:solidFill>
              </a:rPr>
              <a:t> pour les </a:t>
            </a:r>
            <a:r>
              <a:rPr lang="it-IT" dirty="0" err="1" smtClean="0">
                <a:solidFill>
                  <a:srgbClr val="FF0000"/>
                </a:solidFill>
              </a:rPr>
              <a:t>crimes</a:t>
            </a:r>
            <a:r>
              <a:rPr lang="it-IT" dirty="0" smtClean="0">
                <a:solidFill>
                  <a:srgbClr val="FF0000"/>
                </a:solidFill>
              </a:rPr>
              <a:t> de masse car il </a:t>
            </a:r>
            <a:r>
              <a:rPr lang="it-IT" dirty="0" err="1" smtClean="0">
                <a:solidFill>
                  <a:srgbClr val="FF0000"/>
                </a:solidFill>
              </a:rPr>
              <a:t>conduira</a:t>
            </a:r>
            <a:r>
              <a:rPr lang="it-IT" dirty="0" smtClean="0">
                <a:solidFill>
                  <a:srgbClr val="FF0000"/>
                </a:solidFill>
              </a:rPr>
              <a:t> </a:t>
            </a:r>
            <a:r>
              <a:rPr lang="it-IT" dirty="0" err="1" smtClean="0">
                <a:solidFill>
                  <a:srgbClr val="FF0000"/>
                </a:solidFill>
              </a:rPr>
              <a:t>nécessairement</a:t>
            </a:r>
            <a:r>
              <a:rPr lang="it-IT" dirty="0" smtClean="0">
                <a:solidFill>
                  <a:srgbClr val="FF0000"/>
                </a:solidFill>
              </a:rPr>
              <a:t> à une </a:t>
            </a:r>
            <a:r>
              <a:rPr lang="it-IT" u="sng" dirty="0" err="1" smtClean="0">
                <a:solidFill>
                  <a:srgbClr val="FF0000"/>
                </a:solidFill>
              </a:rPr>
              <a:t>reprise</a:t>
            </a:r>
            <a:r>
              <a:rPr lang="it-IT" u="sng" dirty="0" smtClean="0">
                <a:solidFill>
                  <a:srgbClr val="FF0000"/>
                </a:solidFill>
              </a:rPr>
              <a:t> des </a:t>
            </a:r>
            <a:r>
              <a:rPr lang="it-IT" u="sng" dirty="0" err="1" smtClean="0">
                <a:solidFill>
                  <a:srgbClr val="FF0000"/>
                </a:solidFill>
              </a:rPr>
              <a:t>conflits</a:t>
            </a:r>
            <a:r>
              <a:rPr lang="it-IT" u="sng" dirty="0" smtClean="0">
                <a:solidFill>
                  <a:srgbClr val="FF0000"/>
                </a:solidFill>
              </a:rPr>
              <a:t> </a:t>
            </a:r>
            <a:r>
              <a:rPr lang="it-IT" dirty="0" err="1" smtClean="0">
                <a:solidFill>
                  <a:srgbClr val="FF0000"/>
                </a:solidFill>
              </a:rPr>
              <a:t>contrairement</a:t>
            </a:r>
            <a:r>
              <a:rPr lang="it-IT" dirty="0" smtClean="0">
                <a:solidFill>
                  <a:srgbClr val="FF0000"/>
                </a:solidFill>
              </a:rPr>
              <a:t> à l’</a:t>
            </a:r>
            <a:r>
              <a:rPr lang="it-IT" dirty="0" err="1" smtClean="0">
                <a:solidFill>
                  <a:srgbClr val="FF0000"/>
                </a:solidFill>
              </a:rPr>
              <a:t>approche</a:t>
            </a:r>
            <a:r>
              <a:rPr lang="it-IT" dirty="0" smtClean="0">
                <a:solidFill>
                  <a:srgbClr val="FF0000"/>
                </a:solidFill>
              </a:rPr>
              <a:t> </a:t>
            </a:r>
            <a:r>
              <a:rPr lang="it-IT" dirty="0" err="1" smtClean="0">
                <a:solidFill>
                  <a:srgbClr val="FF0000"/>
                </a:solidFill>
              </a:rPr>
              <a:t>réparatrice</a:t>
            </a:r>
            <a:r>
              <a:rPr lang="it-IT" dirty="0" smtClean="0">
                <a:solidFill>
                  <a:srgbClr val="FF0000"/>
                </a:solidFill>
              </a:rPr>
              <a:t> (qui s’</a:t>
            </a:r>
            <a:r>
              <a:rPr lang="it-IT" dirty="0" err="1" smtClean="0">
                <a:solidFill>
                  <a:srgbClr val="FF0000"/>
                </a:solidFill>
              </a:rPr>
              <a:t>inspire</a:t>
            </a:r>
            <a:r>
              <a:rPr lang="it-IT" dirty="0" smtClean="0">
                <a:solidFill>
                  <a:srgbClr val="FF0000"/>
                </a:solidFill>
              </a:rPr>
              <a:t> du système </a:t>
            </a:r>
            <a:r>
              <a:rPr lang="it-IT" dirty="0" err="1" smtClean="0">
                <a:solidFill>
                  <a:srgbClr val="FF0000"/>
                </a:solidFill>
              </a:rPr>
              <a:t>africain</a:t>
            </a:r>
            <a:r>
              <a:rPr lang="it-IT" dirty="0" smtClean="0">
                <a:solidFill>
                  <a:srgbClr val="FF0000"/>
                </a:solidFill>
              </a:rPr>
              <a:t> de </a:t>
            </a:r>
            <a:r>
              <a:rPr lang="it-IT" dirty="0" err="1" smtClean="0">
                <a:solidFill>
                  <a:srgbClr val="FF0000"/>
                </a:solidFill>
              </a:rPr>
              <a:t>résolution</a:t>
            </a:r>
            <a:r>
              <a:rPr lang="it-IT" dirty="0" smtClean="0">
                <a:solidFill>
                  <a:srgbClr val="FF0000"/>
                </a:solidFill>
              </a:rPr>
              <a:t> des </a:t>
            </a:r>
            <a:r>
              <a:rPr lang="it-IT" dirty="0" err="1" smtClean="0">
                <a:solidFill>
                  <a:srgbClr val="FF0000"/>
                </a:solidFill>
              </a:rPr>
              <a:t>conflits</a:t>
            </a:r>
            <a:r>
              <a:rPr lang="it-IT" dirty="0" smtClean="0">
                <a:solidFill>
                  <a:srgbClr val="FF0000"/>
                </a:solidFill>
              </a:rPr>
              <a:t>) . </a:t>
            </a:r>
            <a:endParaRPr lang="it-IT" dirty="0">
              <a:solidFill>
                <a:srgbClr val="FF0000"/>
              </a:solidFill>
            </a:endParaRPr>
          </a:p>
        </p:txBody>
      </p:sp>
    </p:spTree>
    <p:extLst>
      <p:ext uri="{BB962C8B-B14F-4D97-AF65-F5344CB8AC3E}">
        <p14:creationId xmlns:p14="http://schemas.microsoft.com/office/powerpoint/2010/main" val="319170161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735105" y="477448"/>
            <a:ext cx="22872458" cy="1350283"/>
          </a:xfrm>
        </p:spPr>
        <p:txBody>
          <a:bodyPr>
            <a:normAutofit/>
          </a:bodyPr>
          <a:lstStyle/>
          <a:p>
            <a:r>
              <a:rPr lang="fr-FR" sz="8000" dirty="0"/>
              <a:t>Les modèles de justice réparatrice - MVD</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2152650"/>
            <a:ext cx="22872459" cy="10646683"/>
          </a:xfrm>
        </p:spPr>
        <p:txBody>
          <a:bodyPr>
            <a:normAutofit/>
          </a:bodyPr>
          <a:lstStyle/>
          <a:p>
            <a:pPr>
              <a:buFont typeface="Wingdings" panose="05000000000000000000" pitchFamily="2" charset="2"/>
              <a:buChar char="Ø"/>
            </a:pPr>
            <a:r>
              <a:rPr lang="en-GB" dirty="0"/>
              <a:t>Le </a:t>
            </a:r>
            <a:r>
              <a:rPr lang="en-GB" dirty="0">
                <a:latin typeface="+mn-lt"/>
              </a:rPr>
              <a:t>continuum de justice </a:t>
            </a:r>
            <a:r>
              <a:rPr lang="fr-FR" dirty="0">
                <a:latin typeface="+mn-lt"/>
              </a:rPr>
              <a:t>réparatrice, de la justice </a:t>
            </a:r>
            <a:r>
              <a:rPr lang="fr-FR" i="1" dirty="0">
                <a:latin typeface="+mn-lt"/>
              </a:rPr>
              <a:t>“pleinement réparatrice’’ </a:t>
            </a:r>
            <a:r>
              <a:rPr lang="fr-FR" dirty="0"/>
              <a:t>à</a:t>
            </a:r>
            <a:r>
              <a:rPr lang="en-GB" i="1" dirty="0">
                <a:latin typeface="+mn-lt"/>
              </a:rPr>
              <a:t> </a:t>
            </a:r>
            <a:r>
              <a:rPr lang="en-GB" dirty="0">
                <a:latin typeface="+mn-lt"/>
              </a:rPr>
              <a:t>la justice “</a:t>
            </a:r>
            <a:r>
              <a:rPr lang="fr-FR" i="1" dirty="0">
                <a:latin typeface="+mn-lt"/>
              </a:rPr>
              <a:t>partiellement</a:t>
            </a:r>
            <a:r>
              <a:rPr lang="fr-FR" i="1" dirty="0"/>
              <a:t> réparatrice</a:t>
            </a:r>
            <a:r>
              <a:rPr lang="en-GB" dirty="0"/>
              <a:t>’’</a:t>
            </a:r>
            <a:endParaRPr lang="en-GB" dirty="0">
              <a:latin typeface="+mn-lt"/>
            </a:endParaRPr>
          </a:p>
          <a:p>
            <a:pPr marL="0" indent="0">
              <a:buNone/>
            </a:pPr>
            <a:r>
              <a:rPr lang="en-GB" dirty="0">
                <a:solidFill>
                  <a:schemeClr val="accent1">
                    <a:lumMod val="60000"/>
                    <a:lumOff val="40000"/>
                  </a:schemeClr>
                </a:solidFill>
              </a:rPr>
              <a:t> </a:t>
            </a:r>
          </a:p>
          <a:p>
            <a:endParaRPr lang="en-GB" dirty="0"/>
          </a:p>
          <a:p>
            <a:endParaRPr lang="en-GB" dirty="0"/>
          </a:p>
          <a:p>
            <a:endParaRPr lang="en-GB" dirty="0"/>
          </a:p>
          <a:p>
            <a:pPr marL="0" indent="0">
              <a:buNone/>
            </a:pPr>
            <a:endParaRPr lang="en-GB" dirty="0"/>
          </a:p>
          <a:p>
            <a:pPr>
              <a:buFont typeface="Wingdings" panose="05000000000000000000" pitchFamily="2" charset="2"/>
              <a:buChar char="Ø"/>
            </a:pPr>
            <a:r>
              <a:rPr lang="fr-FR" dirty="0"/>
              <a:t>La Médiation Victime-Délinquant (MVD) ou dialogue/conférence victime-délinquant </a:t>
            </a:r>
            <a:endParaRPr lang="fr-FR" dirty="0">
              <a:solidFill>
                <a:schemeClr val="accent1">
                  <a:lumMod val="60000"/>
                  <a:lumOff val="40000"/>
                </a:schemeClr>
              </a:solidFill>
            </a:endParaRPr>
          </a:p>
          <a:p>
            <a:pPr lvl="1">
              <a:buFont typeface="Wingdings" panose="05000000000000000000" pitchFamily="2" charset="2"/>
              <a:buChar char="§"/>
            </a:pPr>
            <a:r>
              <a:rPr lang="fr-FR" dirty="0"/>
              <a:t>Un des modèles les plus utilisés </a:t>
            </a:r>
          </a:p>
          <a:p>
            <a:pPr lvl="1">
              <a:buFont typeface="Wingdings" panose="05000000000000000000" pitchFamily="2" charset="2"/>
              <a:buChar char="§"/>
            </a:pPr>
            <a:r>
              <a:rPr lang="fr-FR" dirty="0"/>
              <a:t>Rencontre entre les victimes et délinquants, avec la facilitation d’un tier (médiateur)</a:t>
            </a:r>
          </a:p>
          <a:p>
            <a:pPr lvl="1">
              <a:buFont typeface="Wingdings" panose="05000000000000000000" pitchFamily="2" charset="2"/>
              <a:buChar char="§"/>
            </a:pPr>
            <a:r>
              <a:rPr lang="fr-FR" dirty="0"/>
              <a:t>L’entente conduit souvent à des excuses, compensation en cas de dommages matériels </a:t>
            </a:r>
            <a:r>
              <a:rPr lang="en-GB" dirty="0"/>
              <a:t>et </a:t>
            </a:r>
            <a:r>
              <a:rPr lang="fr-FR" dirty="0"/>
              <a:t>immatériels, restitution, réparation et autres services envers les victimes</a:t>
            </a:r>
            <a:r>
              <a:rPr lang="en-GB" dirty="0"/>
              <a:t> </a:t>
            </a:r>
          </a:p>
          <a:p>
            <a:pPr marL="914217" lvl="1" indent="0">
              <a:buNone/>
            </a:pPr>
            <a:endParaRPr lang="en-GB" dirty="0"/>
          </a:p>
        </p:txBody>
      </p:sp>
      <p:sp>
        <p:nvSpPr>
          <p:cNvPr id="6" name="TextBox 5"/>
          <p:cNvSpPr txBox="1"/>
          <p:nvPr/>
        </p:nvSpPr>
        <p:spPr>
          <a:xfrm>
            <a:off x="9060988" y="7475991"/>
            <a:ext cx="4731212" cy="523220"/>
          </a:xfrm>
          <a:prstGeom prst="rect">
            <a:avLst/>
          </a:prstGeom>
          <a:noFill/>
        </p:spPr>
        <p:txBody>
          <a:bodyPr wrap="square" rtlCol="0">
            <a:spAutoFit/>
          </a:bodyPr>
          <a:lstStyle/>
          <a:p>
            <a:r>
              <a:rPr lang="en-NZ" sz="2800" dirty="0"/>
              <a:t>Source: </a:t>
            </a:r>
            <a:r>
              <a:rPr lang="en-NZ" sz="2800" dirty="0" err="1"/>
              <a:t>McCold</a:t>
            </a:r>
            <a:r>
              <a:rPr lang="en-NZ" sz="2800" dirty="0"/>
              <a:t>/</a:t>
            </a:r>
            <a:r>
              <a:rPr lang="en-NZ" sz="2800" dirty="0" err="1"/>
              <a:t>Wachtel</a:t>
            </a:r>
            <a:r>
              <a:rPr lang="en-NZ" sz="2800" dirty="0"/>
              <a:t> 2001</a:t>
            </a:r>
          </a:p>
        </p:txBody>
      </p:sp>
      <p:pic>
        <p:nvPicPr>
          <p:cNvPr id="7" name="Picture 6">
            <a:extLst>
              <a:ext uri="{FF2B5EF4-FFF2-40B4-BE49-F238E27FC236}">
                <a16:creationId xmlns:a16="http://schemas.microsoft.com/office/drawing/2014/main" xmlns="" id="{DB3CF6F1-3BCD-41AC-B860-DD90E8A15D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0" y="4138095"/>
            <a:ext cx="9167797" cy="3139843"/>
          </a:xfrm>
          <a:prstGeom prst="rect">
            <a:avLst/>
          </a:prstGeom>
        </p:spPr>
      </p:pic>
    </p:spTree>
    <p:extLst>
      <p:ext uri="{BB962C8B-B14F-4D97-AF65-F5344CB8AC3E}">
        <p14:creationId xmlns:p14="http://schemas.microsoft.com/office/powerpoint/2010/main" val="171799497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784B-E7E3-4ACF-A352-02479E4EC5BB}"/>
              </a:ext>
            </a:extLst>
          </p:cNvPr>
          <p:cNvSpPr>
            <a:spLocks noGrp="1"/>
          </p:cNvSpPr>
          <p:nvPr>
            <p:ph type="title"/>
          </p:nvPr>
        </p:nvSpPr>
        <p:spPr/>
        <p:txBody>
          <a:bodyPr/>
          <a:lstStyle/>
          <a:p>
            <a:r>
              <a:rPr lang="fr-FR" sz="8000" dirty="0"/>
              <a:t>Résultats d’apprentissage</a:t>
            </a:r>
            <a:r>
              <a:rPr lang="en-US" dirty="0"/>
              <a:t> </a:t>
            </a:r>
            <a:endParaRPr lang="en-GB" dirty="0"/>
          </a:p>
        </p:txBody>
      </p:sp>
      <p:sp>
        <p:nvSpPr>
          <p:cNvPr id="3" name="Content Placeholder 2">
            <a:extLst>
              <a:ext uri="{FF2B5EF4-FFF2-40B4-BE49-F238E27FC236}">
                <a16:creationId xmlns:a16="http://schemas.microsoft.com/office/drawing/2014/main" xmlns="" id="{58A1DBE7-1B65-4E0C-841E-D5341E42AB50}"/>
              </a:ext>
            </a:extLst>
          </p:cNvPr>
          <p:cNvSpPr>
            <a:spLocks noGrp="1"/>
          </p:cNvSpPr>
          <p:nvPr>
            <p:ph idx="1"/>
          </p:nvPr>
        </p:nvSpPr>
        <p:spPr>
          <a:xfrm>
            <a:off x="735106" y="2581207"/>
            <a:ext cx="22872459" cy="8325597"/>
          </a:xfrm>
        </p:spPr>
        <p:txBody>
          <a:bodyPr>
            <a:normAutofit fontScale="92500"/>
          </a:bodyPr>
          <a:lstStyle/>
          <a:p>
            <a:pPr>
              <a:buFont typeface="Wingdings" panose="05000000000000000000" pitchFamily="2" charset="2"/>
              <a:buChar char="Ø"/>
            </a:pPr>
            <a:r>
              <a:rPr lang="fr-FR" dirty="0"/>
              <a:t>Evaluer de manière critique la justice réparatrice et le rôle du système de justice pénale</a:t>
            </a:r>
          </a:p>
          <a:p>
            <a:pPr>
              <a:buFont typeface="Wingdings" panose="05000000000000000000" pitchFamily="2" charset="2"/>
              <a:buChar char="Ø"/>
            </a:pPr>
            <a:r>
              <a:rPr lang="fr-FR" dirty="0"/>
              <a:t>Différencier les objectifs des processus de justice pénale et de justice réparatrice</a:t>
            </a:r>
          </a:p>
          <a:p>
            <a:pPr>
              <a:buFont typeface="Wingdings" panose="05000000000000000000" pitchFamily="2" charset="2"/>
              <a:buChar char="Ø"/>
            </a:pPr>
            <a:r>
              <a:rPr lang="fr-FR" dirty="0"/>
              <a:t>Comprendre le concept de justice réparatrice, ses valeurs et principes </a:t>
            </a:r>
            <a:r>
              <a:rPr lang="fr-FR" dirty="0" smtClean="0"/>
              <a:t>sous-jacents</a:t>
            </a:r>
          </a:p>
          <a:p>
            <a:pPr>
              <a:buFont typeface="Wingdings" panose="05000000000000000000" pitchFamily="2" charset="2"/>
              <a:buChar char="Ø"/>
            </a:pPr>
            <a:r>
              <a:rPr lang="fr-FR" dirty="0" smtClean="0"/>
              <a:t>Comprendre la justice réparatrice et la justice transitionnelle </a:t>
            </a:r>
            <a:endParaRPr lang="fr-FR" dirty="0"/>
          </a:p>
          <a:p>
            <a:pPr>
              <a:buFont typeface="Wingdings" panose="05000000000000000000" pitchFamily="2" charset="2"/>
              <a:buChar char="Ø"/>
            </a:pPr>
            <a:r>
              <a:rPr lang="fr-FR" dirty="0"/>
              <a:t>Décrire les différents modèles de justice réparatrice et leurs caractéristiques déterminantes</a:t>
            </a:r>
          </a:p>
          <a:p>
            <a:pPr>
              <a:buFont typeface="Wingdings" panose="05000000000000000000" pitchFamily="2" charset="2"/>
              <a:buChar char="Ø"/>
            </a:pPr>
            <a:r>
              <a:rPr lang="fr-FR" dirty="0"/>
              <a:t>Expliquer comment la justice réparatrice est appliquée dans le contexte de la justice pénale</a:t>
            </a:r>
          </a:p>
          <a:p>
            <a:pPr>
              <a:buFont typeface="Wingdings" panose="05000000000000000000" pitchFamily="2" charset="2"/>
              <a:buChar char="Ø"/>
            </a:pPr>
            <a:r>
              <a:rPr lang="fr-FR" dirty="0"/>
              <a:t>Appliquer les connaissances acquises en justice réparatrice à des situations choisies</a:t>
            </a:r>
          </a:p>
          <a:p>
            <a:endParaRPr lang="en-GB" dirty="0"/>
          </a:p>
        </p:txBody>
      </p:sp>
    </p:spTree>
    <p:extLst>
      <p:ext uri="{BB962C8B-B14F-4D97-AF65-F5344CB8AC3E}">
        <p14:creationId xmlns:p14="http://schemas.microsoft.com/office/powerpoint/2010/main" val="176427918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2228850" y="502185"/>
            <a:ext cx="19659600" cy="2241015"/>
          </a:xfrm>
        </p:spPr>
        <p:txBody>
          <a:bodyPr>
            <a:noAutofit/>
          </a:bodyPr>
          <a:lstStyle/>
          <a:p>
            <a:r>
              <a:rPr lang="fr-FR" sz="8000" dirty="0"/>
              <a:t>Les modèles de justice réparatrice – Conférence/Médiation</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52595" y="3109538"/>
            <a:ext cx="22872459" cy="8325597"/>
          </a:xfrm>
        </p:spPr>
        <p:txBody>
          <a:bodyPr>
            <a:normAutofit/>
          </a:bodyPr>
          <a:lstStyle/>
          <a:p>
            <a:pPr>
              <a:buFont typeface="Wingdings" panose="05000000000000000000" pitchFamily="2" charset="2"/>
              <a:buChar char="Ø"/>
            </a:pPr>
            <a:r>
              <a:rPr lang="fr-FR" sz="5200" dirty="0"/>
              <a:t>Processus de conférence/médiation</a:t>
            </a:r>
            <a:endParaRPr lang="fr-FR" sz="5200" dirty="0">
              <a:solidFill>
                <a:schemeClr val="accent1">
                  <a:lumMod val="60000"/>
                  <a:lumOff val="40000"/>
                </a:schemeClr>
              </a:solidFill>
            </a:endParaRPr>
          </a:p>
          <a:p>
            <a:pPr>
              <a:buFont typeface="Wingdings" panose="05000000000000000000" pitchFamily="2" charset="2"/>
              <a:buChar char="§"/>
            </a:pPr>
            <a:r>
              <a:rPr lang="en-GB" sz="4500" dirty="0"/>
              <a:t>Cercle de participants: </a:t>
            </a:r>
            <a:r>
              <a:rPr lang="fr-FR" sz="4500" dirty="0"/>
              <a:t>délinquants, victimes, familles, amis, représentants de la communauté</a:t>
            </a:r>
          </a:p>
          <a:p>
            <a:pPr>
              <a:spcAft>
                <a:spcPts val="1200"/>
              </a:spcAft>
              <a:buFont typeface="Wingdings" panose="05000000000000000000" pitchFamily="2" charset="2"/>
              <a:buChar char="§"/>
            </a:pPr>
            <a:r>
              <a:rPr lang="fr-FR" sz="4500" dirty="0"/>
              <a:t>Etapes du processus de cercle et les standards correspondants</a:t>
            </a:r>
            <a:endParaRPr lang="fr-FR" sz="4500" dirty="0">
              <a:latin typeface="+mn-lt"/>
            </a:endParaRPr>
          </a:p>
        </p:txBody>
      </p:sp>
      <p:sp>
        <p:nvSpPr>
          <p:cNvPr id="6" name="TextBox 5"/>
          <p:cNvSpPr txBox="1"/>
          <p:nvPr/>
        </p:nvSpPr>
        <p:spPr>
          <a:xfrm>
            <a:off x="7546521" y="12041963"/>
            <a:ext cx="9024257" cy="954107"/>
          </a:xfrm>
          <a:prstGeom prst="rect">
            <a:avLst/>
          </a:prstGeom>
          <a:noFill/>
        </p:spPr>
        <p:txBody>
          <a:bodyPr wrap="square" rtlCol="0">
            <a:spAutoFit/>
          </a:bodyPr>
          <a:lstStyle/>
          <a:p>
            <a:r>
              <a:rPr lang="fr-FR" sz="2800" i="1" dirty="0"/>
              <a:t>Source: </a:t>
            </a:r>
            <a:r>
              <a:rPr lang="fr-FR" sz="2800" i="1" dirty="0" err="1"/>
              <a:t>Restorative</a:t>
            </a:r>
            <a:r>
              <a:rPr lang="fr-FR" sz="2800" i="1" dirty="0"/>
              <a:t> Justice Best Practice Framework (2017), Ministère de la Justice de Nouvelle Zélande</a:t>
            </a:r>
          </a:p>
        </p:txBody>
      </p:sp>
      <p:pic>
        <p:nvPicPr>
          <p:cNvPr id="10" name="Picture 9">
            <a:extLst>
              <a:ext uri="{FF2B5EF4-FFF2-40B4-BE49-F238E27FC236}">
                <a16:creationId xmlns:a16="http://schemas.microsoft.com/office/drawing/2014/main" xmlns="" id="{D7118C98-D07B-444D-BDFE-C62B2263B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5500" y="5760226"/>
            <a:ext cx="11582400" cy="6281737"/>
          </a:xfrm>
          <a:prstGeom prst="rect">
            <a:avLst/>
          </a:prstGeom>
        </p:spPr>
      </p:pic>
    </p:spTree>
    <p:extLst>
      <p:ext uri="{BB962C8B-B14F-4D97-AF65-F5344CB8AC3E}">
        <p14:creationId xmlns:p14="http://schemas.microsoft.com/office/powerpoint/2010/main" val="271514410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3733800" y="502185"/>
            <a:ext cx="16173450" cy="2145765"/>
          </a:xfrm>
        </p:spPr>
        <p:txBody>
          <a:bodyPr>
            <a:noAutofit/>
          </a:bodyPr>
          <a:lstStyle/>
          <a:p>
            <a:r>
              <a:rPr lang="fr-FR" sz="8000" dirty="0"/>
              <a:t>Les modèles de justice réparatrice – Conférence/Médiation</a:t>
            </a:r>
            <a:endParaRPr lang="en-GB" sz="8000"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3651251"/>
            <a:ext cx="22872459" cy="7378700"/>
          </a:xfrm>
        </p:spPr>
        <p:txBody>
          <a:bodyPr>
            <a:normAutofit fontScale="92500"/>
          </a:bodyPr>
          <a:lstStyle/>
          <a:p>
            <a:pPr>
              <a:buFont typeface="Wingdings" panose="05000000000000000000" pitchFamily="2" charset="2"/>
              <a:buChar char="Ø"/>
            </a:pPr>
            <a:r>
              <a:rPr lang="fr-FR" b="1" dirty="0"/>
              <a:t>Exemple: Conférence de groupe familial en Nouvelle-Zélande</a:t>
            </a:r>
          </a:p>
          <a:p>
            <a:pPr>
              <a:buFont typeface="Wingdings" panose="05000000000000000000" pitchFamily="2" charset="2"/>
              <a:buChar char="§"/>
            </a:pPr>
            <a:r>
              <a:rPr lang="fr-FR" dirty="0">
                <a:latin typeface="+mn-lt"/>
              </a:rPr>
              <a:t>Développée en 1989 dans le domaine de la justice juvénile et la protection de l’enfance</a:t>
            </a:r>
          </a:p>
          <a:p>
            <a:pPr>
              <a:buFont typeface="Wingdings" panose="05000000000000000000" pitchFamily="2" charset="2"/>
              <a:buChar char="§"/>
            </a:pPr>
            <a:r>
              <a:rPr lang="fr-FR" dirty="0"/>
              <a:t>Objectifs</a:t>
            </a:r>
            <a:r>
              <a:rPr lang="fr-FR" dirty="0">
                <a:latin typeface="+mn-lt"/>
              </a:rPr>
              <a:t>: impliquer </a:t>
            </a:r>
            <a:r>
              <a:rPr lang="fr-FR" dirty="0"/>
              <a:t>les familles dans le processus décisionnel, donner la parole aux jeunes et aux victimes un rôle réel dans le processus de résolution des conflits</a:t>
            </a:r>
          </a:p>
          <a:p>
            <a:pPr>
              <a:buFont typeface="Wingdings" panose="05000000000000000000" pitchFamily="2" charset="2"/>
              <a:buChar char="§"/>
            </a:pPr>
            <a:r>
              <a:rPr lang="fr-FR" dirty="0"/>
              <a:t>En matière de justice juvénile, le processus implique des jeunes délinquants et leurs familles, la police, les victimes et assiste ces personnes (les victimes sont invitées à être présentes, bien qu’en pratique, leur participation demeure faible</a:t>
            </a:r>
            <a:r>
              <a:rPr lang="en-GB" dirty="0"/>
              <a:t>)</a:t>
            </a:r>
          </a:p>
          <a:p>
            <a:pPr>
              <a:buFont typeface="Wingdings" panose="05000000000000000000" pitchFamily="2" charset="2"/>
              <a:buChar char="§"/>
            </a:pPr>
            <a:r>
              <a:rPr lang="fr-FR" dirty="0"/>
              <a:t>Processus décisionnel central pour éviter le contact des jeunes personnes avec les mécanismes purement judicaires et d’incarcération</a:t>
            </a:r>
            <a:r>
              <a:rPr lang="en-GB" dirty="0"/>
              <a:t>. </a:t>
            </a:r>
          </a:p>
          <a:p>
            <a:pPr lvl="1"/>
            <a:endParaRPr lang="en-GB" dirty="0">
              <a:latin typeface="+mn-lt"/>
            </a:endParaRPr>
          </a:p>
          <a:p>
            <a:endParaRPr lang="en-GB" dirty="0">
              <a:latin typeface="+mn-lt"/>
            </a:endParaRPr>
          </a:p>
        </p:txBody>
      </p:sp>
    </p:spTree>
    <p:extLst>
      <p:ext uri="{BB962C8B-B14F-4D97-AF65-F5344CB8AC3E}">
        <p14:creationId xmlns:p14="http://schemas.microsoft.com/office/powerpoint/2010/main" val="335512857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2857500" y="502185"/>
            <a:ext cx="17087850" cy="2651126"/>
          </a:xfrm>
        </p:spPr>
        <p:txBody>
          <a:bodyPr/>
          <a:lstStyle/>
          <a:p>
            <a:r>
              <a:rPr lang="fr-FR" sz="8000" dirty="0"/>
              <a:t>Les modèles de justice réparatrice – Le cercle</a:t>
            </a:r>
            <a:endParaRPr lang="en-GB"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p:txBody>
          <a:bodyPr>
            <a:normAutofit lnSpcReduction="10000"/>
          </a:bodyPr>
          <a:lstStyle/>
          <a:p>
            <a:pPr>
              <a:buFont typeface="Wingdings" panose="05000000000000000000" pitchFamily="2" charset="2"/>
              <a:buChar char="Ø"/>
            </a:pPr>
            <a:r>
              <a:rPr lang="fr-FR" dirty="0"/>
              <a:t>Processus du cercle (</a:t>
            </a:r>
            <a:r>
              <a:rPr lang="fr-FR" dirty="0">
                <a:latin typeface="+mn-lt"/>
              </a:rPr>
              <a:t>plus connu sous les termes de cercle de rétablissement de la paix, cercle de la guérison ou cercle de la condamnation</a:t>
            </a:r>
            <a:r>
              <a:rPr lang="en-GB" dirty="0">
                <a:latin typeface="+mn-lt"/>
              </a:rPr>
              <a:t>)</a:t>
            </a:r>
            <a:endParaRPr lang="en-GB" dirty="0"/>
          </a:p>
          <a:p>
            <a:pPr>
              <a:buFont typeface="Wingdings" panose="05000000000000000000" pitchFamily="2" charset="2"/>
              <a:buChar char="Ø"/>
            </a:pPr>
            <a:r>
              <a:rPr lang="fr-FR" dirty="0"/>
              <a:t>Basé sur les processus de cercle utilisés dans les communautés amérindiennes au Canada et aux Etats-Unis – alternatives aux procédures judiciaires, réduisant la sur-représentation des délinquants indigènes dans le système judiciaire</a:t>
            </a:r>
            <a:r>
              <a:rPr lang="en-GB" dirty="0"/>
              <a:t> </a:t>
            </a:r>
          </a:p>
          <a:p>
            <a:pPr>
              <a:buFont typeface="Wingdings" panose="05000000000000000000" pitchFamily="2" charset="2"/>
              <a:buChar char="Ø"/>
            </a:pPr>
            <a:r>
              <a:rPr lang="fr-FR" dirty="0">
                <a:latin typeface="+mn-lt"/>
              </a:rPr>
              <a:t>Le cercle symbolise l’égalité entre les participants</a:t>
            </a:r>
            <a:r>
              <a:rPr lang="en-GB" dirty="0">
                <a:latin typeface="+mn-lt"/>
              </a:rPr>
              <a:t> </a:t>
            </a:r>
            <a:endParaRPr lang="en-GB" dirty="0"/>
          </a:p>
          <a:p>
            <a:pPr>
              <a:buFont typeface="Wingdings" panose="05000000000000000000" pitchFamily="2" charset="2"/>
              <a:buChar char="Ø"/>
            </a:pPr>
            <a:r>
              <a:rPr lang="fr-FR" dirty="0"/>
              <a:t>Valeurs essentielles comme le respect, l’honnêteté, la confiance et l’égalité – les participants se mettent d’accord sur les valeurs et normes régissant le processus</a:t>
            </a:r>
            <a:endParaRPr lang="en-GB" dirty="0"/>
          </a:p>
          <a:p>
            <a:pPr>
              <a:buFont typeface="Wingdings" panose="05000000000000000000" pitchFamily="2" charset="2"/>
              <a:buChar char="Ø"/>
            </a:pPr>
            <a:r>
              <a:rPr lang="fr-FR" dirty="0"/>
              <a:t>Une pluralité de participants: victimes, délinquants, leurs défenseurs, les membres de la communauté et le corps judiciaire</a:t>
            </a:r>
          </a:p>
          <a:p>
            <a:endParaRPr lang="en-GB" dirty="0">
              <a:latin typeface="+mn-lt"/>
            </a:endParaRPr>
          </a:p>
        </p:txBody>
      </p:sp>
    </p:spTree>
    <p:extLst>
      <p:ext uri="{BB962C8B-B14F-4D97-AF65-F5344CB8AC3E}">
        <p14:creationId xmlns:p14="http://schemas.microsoft.com/office/powerpoint/2010/main" val="162646193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7486650" y="147120"/>
            <a:ext cx="9448800" cy="1860015"/>
          </a:xfrm>
        </p:spPr>
        <p:txBody>
          <a:bodyPr>
            <a:noAutofit/>
          </a:bodyPr>
          <a:lstStyle/>
          <a:p>
            <a:r>
              <a:rPr lang="en-GB" sz="8000" dirty="0"/>
              <a:t>Le </a:t>
            </a:r>
            <a:r>
              <a:rPr lang="fr-FR" sz="8000" dirty="0"/>
              <a:t>Processus du cercle</a:t>
            </a:r>
          </a:p>
        </p:txBody>
      </p:sp>
      <p:sp>
        <p:nvSpPr>
          <p:cNvPr id="5" name="TextBox 4"/>
          <p:cNvSpPr txBox="1"/>
          <p:nvPr/>
        </p:nvSpPr>
        <p:spPr>
          <a:xfrm>
            <a:off x="5282293" y="12213771"/>
            <a:ext cx="8474528" cy="523220"/>
          </a:xfrm>
          <a:prstGeom prst="rect">
            <a:avLst/>
          </a:prstGeom>
          <a:noFill/>
        </p:spPr>
        <p:txBody>
          <a:bodyPr wrap="square" rtlCol="0">
            <a:spAutoFit/>
          </a:bodyPr>
          <a:lstStyle/>
          <a:p>
            <a:r>
              <a:rPr lang="en-NZ" sz="2800" dirty="0"/>
              <a:t>Source: Longmont Community Justice Partnership</a:t>
            </a:r>
          </a:p>
        </p:txBody>
      </p:sp>
      <p:pic>
        <p:nvPicPr>
          <p:cNvPr id="8" name="Content Placeholder 7">
            <a:extLst>
              <a:ext uri="{FF2B5EF4-FFF2-40B4-BE49-F238E27FC236}">
                <a16:creationId xmlns:a16="http://schemas.microsoft.com/office/drawing/2014/main" xmlns="" id="{29F5082A-2663-494D-BD89-0BD3179EC1B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67100" y="1981200"/>
            <a:ext cx="17087850" cy="9925050"/>
          </a:xfrm>
        </p:spPr>
      </p:pic>
    </p:spTree>
    <p:extLst>
      <p:ext uri="{BB962C8B-B14F-4D97-AF65-F5344CB8AC3E}">
        <p14:creationId xmlns:p14="http://schemas.microsoft.com/office/powerpoint/2010/main" val="413079171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2876550" y="502185"/>
            <a:ext cx="17907000" cy="2164815"/>
          </a:xfrm>
        </p:spPr>
        <p:txBody>
          <a:bodyPr>
            <a:normAutofit/>
          </a:bodyPr>
          <a:lstStyle/>
          <a:p>
            <a:r>
              <a:rPr lang="fr-FR" sz="8000" dirty="0"/>
              <a:t>Les modèles de justice réparatrice</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3003550"/>
            <a:ext cx="22872459" cy="8325597"/>
          </a:xfrm>
        </p:spPr>
        <p:txBody>
          <a:bodyPr/>
          <a:lstStyle/>
          <a:p>
            <a:pPr>
              <a:buFont typeface="Wingdings" panose="05000000000000000000" pitchFamily="2" charset="2"/>
              <a:buChar char="Ø"/>
            </a:pPr>
            <a:r>
              <a:rPr lang="fr-FR" b="1" dirty="0">
                <a:latin typeface="+mn-lt"/>
              </a:rPr>
              <a:t>Les </a:t>
            </a:r>
            <a:r>
              <a:rPr lang="fr-FR" b="1" dirty="0"/>
              <a:t>modèles </a:t>
            </a:r>
            <a:r>
              <a:rPr lang="fr-FR" b="1" dirty="0">
                <a:latin typeface="+mn-lt"/>
              </a:rPr>
              <a:t>fondés sur les éléments réparateurs</a:t>
            </a:r>
            <a:r>
              <a:rPr lang="en-GB" b="1" dirty="0">
                <a:latin typeface="+mn-lt"/>
              </a:rPr>
              <a:t>: </a:t>
            </a:r>
          </a:p>
          <a:p>
            <a:endParaRPr lang="en-GB" dirty="0">
              <a:solidFill>
                <a:schemeClr val="accent1">
                  <a:lumMod val="60000"/>
                  <a:lumOff val="40000"/>
                </a:schemeClr>
              </a:solidFill>
            </a:endParaRPr>
          </a:p>
          <a:p>
            <a:pPr>
              <a:buFont typeface="Wingdings" panose="05000000000000000000" pitchFamily="2" charset="2"/>
              <a:buChar char="§"/>
            </a:pPr>
            <a:r>
              <a:rPr lang="fr-FR" dirty="0"/>
              <a:t>Les Programmes avec substitution de victimes</a:t>
            </a:r>
            <a:endParaRPr lang="fr-FR" dirty="0">
              <a:solidFill>
                <a:schemeClr val="accent1">
                  <a:lumMod val="60000"/>
                  <a:lumOff val="40000"/>
                </a:schemeClr>
              </a:solidFill>
            </a:endParaRPr>
          </a:p>
          <a:p>
            <a:pPr marL="0" indent="0">
              <a:buNone/>
            </a:pPr>
            <a:r>
              <a:rPr lang="fr-FR" sz="4800" dirty="0"/>
              <a:t>Le point de vue des victimes est présenté par des victimes de ‘’substitution’’ pour tenir compte de leurs besoins</a:t>
            </a:r>
            <a:endParaRPr lang="en-GB" sz="4800" dirty="0"/>
          </a:p>
          <a:p>
            <a:pPr lvl="1"/>
            <a:r>
              <a:rPr lang="fr-FR" sz="4800" dirty="0"/>
              <a:t>Exemple</a:t>
            </a:r>
            <a:r>
              <a:rPr lang="en-GB" sz="4800" dirty="0"/>
              <a:t>: Sycamore Tree Project </a:t>
            </a:r>
          </a:p>
          <a:p>
            <a:pPr lvl="2"/>
            <a:r>
              <a:rPr lang="fr-FR" sz="4000" dirty="0"/>
              <a:t>Un programme d’une durée de 5 à 8 semaines au sein de prisons </a:t>
            </a:r>
          </a:p>
          <a:p>
            <a:pPr lvl="2"/>
            <a:r>
              <a:rPr lang="fr-FR" sz="4000" dirty="0"/>
              <a:t>Rencontres entre délinquants et  de victimes non-cernées par le délit/crime pour partager les expérience et comprendre la portée de leur crime</a:t>
            </a:r>
            <a:r>
              <a:rPr lang="en-GB" sz="4000" dirty="0"/>
              <a:t>. </a:t>
            </a:r>
          </a:p>
          <a:p>
            <a:pPr lvl="2"/>
            <a:r>
              <a:rPr lang="en-GB" sz="4000" dirty="0"/>
              <a:t>Discussions </a:t>
            </a:r>
            <a:r>
              <a:rPr lang="fr-FR" sz="4000" dirty="0"/>
              <a:t>sur la responsabilité, la restitution, la réparation et la ‘’guérison</a:t>
            </a:r>
            <a:r>
              <a:rPr lang="en-GB" sz="4000" dirty="0"/>
              <a:t>’’. </a:t>
            </a:r>
          </a:p>
          <a:p>
            <a:endParaRPr lang="en-GB" dirty="0">
              <a:latin typeface="+mn-lt"/>
            </a:endParaRPr>
          </a:p>
        </p:txBody>
      </p:sp>
    </p:spTree>
    <p:extLst>
      <p:ext uri="{BB962C8B-B14F-4D97-AF65-F5344CB8AC3E}">
        <p14:creationId xmlns:p14="http://schemas.microsoft.com/office/powerpoint/2010/main" val="38196732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p:txBody>
          <a:bodyPr/>
          <a:lstStyle/>
          <a:p>
            <a:r>
              <a:rPr lang="fr-FR" sz="8000" dirty="0"/>
              <a:t>Les modèles de justice réparatrice</a:t>
            </a:r>
            <a:endParaRPr lang="en-GB"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p:txBody>
          <a:bodyPr>
            <a:normAutofit/>
          </a:bodyPr>
          <a:lstStyle/>
          <a:p>
            <a:pPr>
              <a:buFont typeface="Wingdings" panose="05000000000000000000" pitchFamily="2" charset="2"/>
              <a:buChar char="Ø"/>
            </a:pPr>
            <a:r>
              <a:rPr lang="fr-FR" b="1" dirty="0"/>
              <a:t>Les modèles fondés sur les éléments réparateurs</a:t>
            </a:r>
            <a:r>
              <a:rPr lang="en-GB" b="1" dirty="0"/>
              <a:t>: </a:t>
            </a:r>
            <a:endParaRPr lang="en-GB" dirty="0">
              <a:solidFill>
                <a:schemeClr val="accent1">
                  <a:lumMod val="60000"/>
                  <a:lumOff val="40000"/>
                </a:schemeClr>
              </a:solidFill>
            </a:endParaRPr>
          </a:p>
          <a:p>
            <a:pPr>
              <a:buFont typeface="Wingdings" panose="05000000000000000000" pitchFamily="2" charset="2"/>
              <a:buChar char="§"/>
            </a:pPr>
            <a:r>
              <a:rPr lang="fr-FR" dirty="0"/>
              <a:t>Panels ou conseils communautaires</a:t>
            </a:r>
            <a:endParaRPr lang="en-GB" dirty="0">
              <a:solidFill>
                <a:schemeClr val="accent1">
                  <a:lumMod val="60000"/>
                  <a:lumOff val="40000"/>
                </a:schemeClr>
              </a:solidFill>
            </a:endParaRPr>
          </a:p>
          <a:p>
            <a:pPr lvl="1"/>
            <a:r>
              <a:rPr lang="fr-FR" dirty="0"/>
              <a:t>Tenir les jeunes ou ‘’petits’’ délinquants responsables pour leurs faits devant l’ensemble ou un groupe de la communauté</a:t>
            </a:r>
          </a:p>
          <a:p>
            <a:pPr lvl="1"/>
            <a:r>
              <a:rPr lang="fr-FR" dirty="0"/>
              <a:t>Objectifs: aboutir à une réparation, basée sur la participation de la communauté</a:t>
            </a:r>
          </a:p>
          <a:p>
            <a:pPr marL="0" indent="0">
              <a:buNone/>
            </a:pPr>
            <a:endParaRPr lang="en-GB" dirty="0">
              <a:solidFill>
                <a:schemeClr val="accent1">
                  <a:lumMod val="60000"/>
                  <a:lumOff val="40000"/>
                </a:schemeClr>
              </a:solidFill>
            </a:endParaRPr>
          </a:p>
          <a:p>
            <a:pPr>
              <a:buFont typeface="Wingdings" panose="05000000000000000000" pitchFamily="2" charset="2"/>
              <a:buChar char="§"/>
            </a:pPr>
            <a:r>
              <a:rPr lang="fr-FR" dirty="0"/>
              <a:t>Commissions Vérité et Réconciliation</a:t>
            </a:r>
            <a:endParaRPr lang="fr-FR" dirty="0">
              <a:solidFill>
                <a:schemeClr val="accent1">
                  <a:lumMod val="60000"/>
                  <a:lumOff val="40000"/>
                </a:schemeClr>
              </a:solidFill>
            </a:endParaRPr>
          </a:p>
          <a:p>
            <a:pPr lvl="1"/>
            <a:r>
              <a:rPr lang="fr-FR" dirty="0"/>
              <a:t>Concerne les crimes violents crimes et à grande échelle</a:t>
            </a:r>
          </a:p>
          <a:p>
            <a:pPr lvl="1"/>
            <a:r>
              <a:rPr lang="fr-FR" dirty="0"/>
              <a:t>Ex: La CVR en </a:t>
            </a:r>
            <a:r>
              <a:rPr lang="fr-FR" dirty="0" smtClean="0"/>
              <a:t>Afrique </a:t>
            </a:r>
            <a:r>
              <a:rPr lang="fr-FR" dirty="0"/>
              <a:t>du Sud pour réagir face aux crimes commis durant l’apartheid</a:t>
            </a:r>
          </a:p>
          <a:p>
            <a:pPr lvl="1"/>
            <a:r>
              <a:rPr lang="fr-FR" dirty="0" smtClean="0">
                <a:solidFill>
                  <a:srgbClr val="FF0000"/>
                </a:solidFill>
              </a:rPr>
              <a:t>Forum </a:t>
            </a:r>
            <a:r>
              <a:rPr lang="fr-FR" dirty="0">
                <a:solidFill>
                  <a:srgbClr val="FF0000"/>
                </a:solidFill>
              </a:rPr>
              <a:t>de la réconciliation </a:t>
            </a:r>
            <a:r>
              <a:rPr lang="fr-FR" dirty="0" smtClean="0">
                <a:solidFill>
                  <a:srgbClr val="FF0000"/>
                </a:solidFill>
              </a:rPr>
              <a:t>nationale </a:t>
            </a:r>
            <a:r>
              <a:rPr lang="fr-FR" dirty="0">
                <a:solidFill>
                  <a:srgbClr val="FF0000"/>
                </a:solidFill>
              </a:rPr>
              <a:t>et Commission Dialogue Vérité et Réconciliation et Commission Nationale pour la Réconciliation et l’indemnisation des Victimes des crises </a:t>
            </a:r>
          </a:p>
          <a:p>
            <a:pPr lvl="1"/>
            <a:endParaRPr lang="fr-FR" dirty="0" smtClean="0"/>
          </a:p>
        </p:txBody>
      </p:sp>
    </p:spTree>
    <p:extLst>
      <p:ext uri="{BB962C8B-B14F-4D97-AF65-F5344CB8AC3E}">
        <p14:creationId xmlns:p14="http://schemas.microsoft.com/office/powerpoint/2010/main" val="164668276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p:txBody>
          <a:bodyPr>
            <a:normAutofit/>
          </a:bodyPr>
          <a:lstStyle/>
          <a:p>
            <a:r>
              <a:rPr lang="fr-FR" sz="8000" dirty="0"/>
              <a:t>La justice réparatrice dans le système pénal</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p:txBody>
          <a:bodyPr>
            <a:normAutofit lnSpcReduction="10000"/>
          </a:bodyPr>
          <a:lstStyle/>
          <a:p>
            <a:pPr>
              <a:buFont typeface="Wingdings" panose="05000000000000000000" pitchFamily="2" charset="2"/>
              <a:buChar char="Ø"/>
            </a:pPr>
            <a:r>
              <a:rPr lang="fr-FR" dirty="0">
                <a:latin typeface="+mn-lt"/>
              </a:rPr>
              <a:t>La justice réparatrice</a:t>
            </a:r>
            <a:r>
              <a:rPr lang="fr-FR" dirty="0"/>
              <a:t> peut être utilisée à tout moment au cours de la procédure pénale (</a:t>
            </a:r>
            <a:r>
              <a:rPr lang="fr-FR" dirty="0">
                <a:latin typeface="+mn-lt"/>
              </a:rPr>
              <a:t>Principe 6</a:t>
            </a:r>
            <a:r>
              <a:rPr lang="en-GB" dirty="0">
                <a:latin typeface="+mn-lt"/>
              </a:rPr>
              <a:t>):</a:t>
            </a:r>
          </a:p>
          <a:p>
            <a:pPr lvl="1"/>
            <a:r>
              <a:rPr lang="fr-FR" dirty="0"/>
              <a:t>À l’inculpation </a:t>
            </a:r>
            <a:r>
              <a:rPr lang="en-GB" dirty="0"/>
              <a:t>(police), au proc</a:t>
            </a:r>
            <a:r>
              <a:rPr lang="fr-FR" dirty="0"/>
              <a:t>è</a:t>
            </a:r>
            <a:r>
              <a:rPr lang="en-GB" dirty="0"/>
              <a:t>s (</a:t>
            </a:r>
            <a:r>
              <a:rPr lang="fr-FR" dirty="0"/>
              <a:t>Ministère</a:t>
            </a:r>
            <a:r>
              <a:rPr lang="en-GB" dirty="0"/>
              <a:t> public), au </a:t>
            </a:r>
            <a:r>
              <a:rPr lang="fr-FR" dirty="0"/>
              <a:t>jugement (cour</a:t>
            </a:r>
            <a:r>
              <a:rPr lang="en-GB" dirty="0"/>
              <a:t>), et </a:t>
            </a:r>
            <a:r>
              <a:rPr lang="fr-FR" dirty="0"/>
              <a:t>une fois le jugement prononcé</a:t>
            </a:r>
            <a:r>
              <a:rPr lang="en-GB" dirty="0"/>
              <a:t>. </a:t>
            </a:r>
            <a:endParaRPr lang="en-GB" dirty="0">
              <a:latin typeface="+mn-lt"/>
            </a:endParaRPr>
          </a:p>
          <a:p>
            <a:pPr>
              <a:buFont typeface="Wingdings" panose="05000000000000000000" pitchFamily="2" charset="2"/>
              <a:buChar char="Ø"/>
            </a:pPr>
            <a:r>
              <a:rPr lang="fr-FR" dirty="0"/>
              <a:t>En pratique: la justice réparatrice est plus souvent envisagée comme une alternative aux poursuites</a:t>
            </a:r>
          </a:p>
          <a:p>
            <a:pPr>
              <a:buFont typeface="Wingdings" panose="05000000000000000000" pitchFamily="2" charset="2"/>
              <a:buChar char="Ø"/>
            </a:pPr>
            <a:r>
              <a:rPr lang="fr-FR" dirty="0"/>
              <a:t>La justice réparatrice doit-elle être en marge du procès pénal ou intégré a celui-ci ?</a:t>
            </a:r>
          </a:p>
          <a:p>
            <a:pPr lvl="1"/>
            <a:r>
              <a:rPr lang="fr-FR" dirty="0"/>
              <a:t>Administration des services de justice réparatrice (par la police, communauté ou la cour</a:t>
            </a:r>
            <a:r>
              <a:rPr lang="en-GB" dirty="0"/>
              <a:t>)</a:t>
            </a:r>
          </a:p>
          <a:p>
            <a:pPr>
              <a:buFont typeface="Wingdings" panose="05000000000000000000" pitchFamily="2" charset="2"/>
              <a:buChar char="Ø"/>
            </a:pPr>
            <a:r>
              <a:rPr lang="fr-FR" dirty="0"/>
              <a:t>Doit-il y avoir une facilitation par des professionnels ou des volontaires formés?</a:t>
            </a:r>
          </a:p>
          <a:p>
            <a:pPr>
              <a:buFont typeface="Wingdings" panose="05000000000000000000" pitchFamily="2" charset="2"/>
              <a:buChar char="Ø"/>
            </a:pPr>
            <a:r>
              <a:rPr lang="fr-FR" dirty="0"/>
              <a:t>Peut—on appliquer la justice réparatrice en cas de crimes graves</a:t>
            </a:r>
            <a:r>
              <a:rPr lang="en-GB" dirty="0"/>
              <a:t>?</a:t>
            </a:r>
          </a:p>
        </p:txBody>
      </p:sp>
    </p:spTree>
    <p:extLst>
      <p:ext uri="{BB962C8B-B14F-4D97-AF65-F5344CB8AC3E}">
        <p14:creationId xmlns:p14="http://schemas.microsoft.com/office/powerpoint/2010/main" val="227678824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06" y="502185"/>
            <a:ext cx="22872458" cy="2298165"/>
          </a:xfrm>
        </p:spPr>
        <p:txBody>
          <a:bodyPr>
            <a:normAutofit fontScale="90000"/>
          </a:bodyPr>
          <a:lstStyle/>
          <a:p>
            <a:r>
              <a:rPr lang="fr-FR" sz="8000" dirty="0"/>
              <a:t>La justice réparatrice et les violences fondées sur le genre</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fr-FR" dirty="0"/>
              <a:t>Les problématiques de  l’usage de la justice réparatrice dans les cas de violences basées sur le genre:</a:t>
            </a:r>
          </a:p>
          <a:p>
            <a:pPr lvl="1"/>
            <a:r>
              <a:rPr lang="fr-FR" sz="4800" dirty="0"/>
              <a:t>Inégalités de pouvoirs entre les victimes-survivants et les délinquants </a:t>
            </a:r>
          </a:p>
          <a:p>
            <a:pPr lvl="1"/>
            <a:r>
              <a:rPr lang="fr-FR" sz="4800" dirty="0"/>
              <a:t>La sécurité des victimes et les risques de re-victimisation </a:t>
            </a:r>
          </a:p>
          <a:p>
            <a:pPr lvl="1"/>
            <a:r>
              <a:rPr lang="fr-FR" sz="4800" dirty="0"/>
              <a:t>La nécessité de garde-fous et des facilitateurs spécialement formés dans le contexte de violences basées sur le genre</a:t>
            </a:r>
          </a:p>
          <a:p>
            <a:pPr>
              <a:buFont typeface="Wingdings" panose="05000000000000000000" pitchFamily="2" charset="2"/>
              <a:buChar char="Ø"/>
            </a:pPr>
            <a:r>
              <a:rPr lang="fr-FR" dirty="0"/>
              <a:t>Conditions essentielles pour garantir l’application sécuritaire</a:t>
            </a:r>
          </a:p>
          <a:p>
            <a:pPr lvl="1"/>
            <a:r>
              <a:rPr lang="fr-FR" dirty="0"/>
              <a:t>Convention sur l'élimination de toutes les formes de discrimination à l'égard des femmes </a:t>
            </a:r>
            <a:r>
              <a:rPr lang="en-NZ" dirty="0"/>
              <a:t>(Recommendation Générale 33 et 35)</a:t>
            </a:r>
          </a:p>
          <a:p>
            <a:pPr lvl="1"/>
            <a:r>
              <a:rPr lang="fr-FR" dirty="0"/>
              <a:t>Convention du Conseil de l’Europe sur la prévention et la lutte contre la violence à l’égard des femmes et la violence domestique </a:t>
            </a:r>
            <a:r>
              <a:rPr lang="en-NZ" dirty="0"/>
              <a:t>(</a:t>
            </a:r>
            <a:r>
              <a:rPr lang="fr-FR" dirty="0"/>
              <a:t>Convention d’Istanbul</a:t>
            </a:r>
            <a:r>
              <a:rPr lang="en-NZ" dirty="0"/>
              <a:t>)  </a:t>
            </a:r>
          </a:p>
          <a:p>
            <a:pPr lvl="1"/>
            <a:r>
              <a:rPr lang="en-NZ" dirty="0"/>
              <a:t>ONUDC “Implementation Plan for Criminal Justice Systems to Prevent and Respond to Violence against Women” (2014)</a:t>
            </a:r>
          </a:p>
          <a:p>
            <a:pPr lvl="1"/>
            <a:endParaRPr lang="en-NZ" dirty="0"/>
          </a:p>
          <a:p>
            <a:endParaRPr lang="en-NZ" dirty="0"/>
          </a:p>
        </p:txBody>
      </p:sp>
    </p:spTree>
    <p:extLst>
      <p:ext uri="{BB962C8B-B14F-4D97-AF65-F5344CB8AC3E}">
        <p14:creationId xmlns:p14="http://schemas.microsoft.com/office/powerpoint/2010/main" val="131485447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8000" dirty="0"/>
              <a:t>La justice réparatrice et les violences fondées sur le genre</a:t>
            </a:r>
            <a:endParaRPr lang="en-NZ"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fr-FR" dirty="0"/>
              <a:t>Les recherches empiriques sur la justice réparatrice dans les cas de violence entre partenaires intimes annoncent des résultats prometteurs</a:t>
            </a:r>
            <a:r>
              <a:rPr lang="en-NZ" dirty="0"/>
              <a:t>:</a:t>
            </a:r>
          </a:p>
          <a:p>
            <a:pPr lvl="1"/>
            <a:r>
              <a:rPr lang="fr-FR" sz="4600" dirty="0"/>
              <a:t>Permet aux victimes d’avoir une voix et être entendues; reconnaissance des torts; sens de la justice (</a:t>
            </a:r>
            <a:r>
              <a:rPr lang="fr-FR" sz="4600" i="1" dirty="0"/>
              <a:t>ex: </a:t>
            </a:r>
            <a:r>
              <a:rPr lang="fr-FR" sz="4600" i="1" dirty="0" err="1"/>
              <a:t>Kingi</a:t>
            </a:r>
            <a:r>
              <a:rPr lang="fr-FR" sz="4600" i="1" dirty="0"/>
              <a:t> et al., 2008; </a:t>
            </a:r>
            <a:r>
              <a:rPr lang="fr-FR" sz="4600" i="1" dirty="0" err="1"/>
              <a:t>Juelich</a:t>
            </a:r>
            <a:r>
              <a:rPr lang="fr-FR" sz="4600" i="1" dirty="0"/>
              <a:t>/Landon, 2013, Ministère de la Justice, Nouvelle Zélande, 2016</a:t>
            </a:r>
            <a:r>
              <a:rPr lang="en-NZ" sz="4600" dirty="0"/>
              <a:t>)</a:t>
            </a:r>
          </a:p>
          <a:p>
            <a:pPr marL="685800" lvl="1" indent="-685800">
              <a:buFont typeface="Wingdings" panose="05000000000000000000" pitchFamily="2" charset="2"/>
              <a:buChar char="Ø"/>
            </a:pPr>
            <a:r>
              <a:rPr lang="fr-FR" sz="4600" dirty="0"/>
              <a:t>Recherche sur l’efficacité des </a:t>
            </a:r>
            <a:r>
              <a:rPr lang="fr-FR" sz="4800" dirty="0"/>
              <a:t>violence entre partenaires intimes </a:t>
            </a:r>
            <a:r>
              <a:rPr lang="fr-FR" sz="4600" dirty="0"/>
              <a:t>(</a:t>
            </a:r>
            <a:r>
              <a:rPr lang="fr-FR" sz="4600" i="1" dirty="0" err="1"/>
              <a:t>Pelikan</a:t>
            </a:r>
            <a:r>
              <a:rPr lang="fr-FR" sz="4600" i="1" dirty="0"/>
              <a:t>, 2010</a:t>
            </a:r>
            <a:r>
              <a:rPr lang="fr-FR" sz="4600" dirty="0"/>
              <a:t>) – opportunité pour l’émancipation des femmes </a:t>
            </a:r>
          </a:p>
          <a:p>
            <a:pPr lvl="1"/>
            <a:r>
              <a:rPr lang="fr-FR" sz="4600" dirty="0"/>
              <a:t>83% des femmes n’ont plus connu de violence entre un an et un an-et-demi après une MVD, et 80% de femmes pensent que la MVD a prévenir d’autres violences</a:t>
            </a:r>
          </a:p>
          <a:p>
            <a:pPr lvl="1"/>
            <a:r>
              <a:rPr lang="fr-FR" sz="4600" dirty="0"/>
              <a:t>Recherche sur le récidivisme: 89% des délinquants participants aux MVD n’ont pas récidivé  dans les deux ans et demi à trois ans et demi à la suite de la MVD dans les cas de </a:t>
            </a:r>
            <a:r>
              <a:rPr lang="fr-FR" sz="4800" dirty="0"/>
              <a:t>violence entre partenaires intimes</a:t>
            </a:r>
            <a:r>
              <a:rPr lang="fr-FR" sz="4600" dirty="0"/>
              <a:t>(</a:t>
            </a:r>
            <a:r>
              <a:rPr lang="fr-FR" sz="4600" i="1" dirty="0" err="1"/>
              <a:t>Hofinger</a:t>
            </a:r>
            <a:r>
              <a:rPr lang="fr-FR" sz="4600" i="1" dirty="0"/>
              <a:t>/Neumann, 2008</a:t>
            </a:r>
            <a:r>
              <a:rPr lang="en-NZ" sz="4600" dirty="0"/>
              <a:t>)</a:t>
            </a:r>
          </a:p>
          <a:p>
            <a:pPr lvl="1"/>
            <a:endParaRPr lang="en-NZ" sz="4200" dirty="0"/>
          </a:p>
        </p:txBody>
      </p:sp>
    </p:spTree>
    <p:extLst>
      <p:ext uri="{BB962C8B-B14F-4D97-AF65-F5344CB8AC3E}">
        <p14:creationId xmlns:p14="http://schemas.microsoft.com/office/powerpoint/2010/main" val="350138583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735106" y="502185"/>
            <a:ext cx="22872458" cy="2241015"/>
          </a:xfrm>
        </p:spPr>
        <p:txBody>
          <a:bodyPr/>
          <a:lstStyle/>
          <a:p>
            <a:r>
              <a:rPr lang="fr-FR" sz="8000" dirty="0"/>
              <a:t>Rapport coût-efficacité</a:t>
            </a:r>
            <a:r>
              <a:rPr lang="fr-FR" dirty="0"/>
              <a:t> </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2743200"/>
            <a:ext cx="22872459" cy="9233647"/>
          </a:xfrm>
        </p:spPr>
        <p:txBody>
          <a:bodyPr>
            <a:normAutofit lnSpcReduction="10000"/>
          </a:bodyPr>
          <a:lstStyle/>
          <a:p>
            <a:pPr>
              <a:buFont typeface="Wingdings" panose="05000000000000000000" pitchFamily="2" charset="2"/>
              <a:buChar char="Ø"/>
            </a:pPr>
            <a:r>
              <a:rPr lang="fr-FR" sz="5200" dirty="0">
                <a:latin typeface="+mn-lt"/>
              </a:rPr>
              <a:t>La justice réparatrice réduit potentiellement </a:t>
            </a:r>
            <a:r>
              <a:rPr lang="en-GB" sz="5200" dirty="0">
                <a:latin typeface="+mn-lt"/>
              </a:rPr>
              <a:t>(et de manière significative) les </a:t>
            </a:r>
            <a:r>
              <a:rPr lang="fr-FR" sz="5200" dirty="0"/>
              <a:t>coûts </a:t>
            </a:r>
            <a:r>
              <a:rPr lang="fr-FR" sz="5200" dirty="0">
                <a:latin typeface="+mn-lt"/>
              </a:rPr>
              <a:t>relatifs</a:t>
            </a:r>
            <a:r>
              <a:rPr lang="en-GB" sz="5200" dirty="0">
                <a:latin typeface="+mn-lt"/>
              </a:rPr>
              <a:t> au proc</a:t>
            </a:r>
            <a:r>
              <a:rPr lang="fr-FR" sz="5200" dirty="0"/>
              <a:t>è</a:t>
            </a:r>
            <a:r>
              <a:rPr lang="fr-FR" sz="5200" dirty="0">
                <a:latin typeface="+mn-lt"/>
              </a:rPr>
              <a:t>s pénal </a:t>
            </a:r>
            <a:r>
              <a:rPr lang="en-GB" sz="5200" dirty="0">
                <a:latin typeface="+mn-lt"/>
              </a:rPr>
              <a:t>(</a:t>
            </a:r>
            <a:r>
              <a:rPr lang="en-GB" sz="5200" i="1" dirty="0">
                <a:latin typeface="+mn-lt"/>
              </a:rPr>
              <a:t>Sherman/Strang, 2007; </a:t>
            </a:r>
            <a:r>
              <a:rPr lang="en-GB" sz="5200" i="1" dirty="0" err="1">
                <a:latin typeface="+mn-lt"/>
              </a:rPr>
              <a:t>Shapland</a:t>
            </a:r>
            <a:r>
              <a:rPr lang="en-GB" sz="5200" i="1" dirty="0">
                <a:latin typeface="+mn-lt"/>
              </a:rPr>
              <a:t> et al., 2008</a:t>
            </a:r>
            <a:r>
              <a:rPr lang="en-GB" sz="5200" dirty="0">
                <a:latin typeface="+mn-lt"/>
              </a:rPr>
              <a:t>)</a:t>
            </a:r>
          </a:p>
          <a:p>
            <a:pPr>
              <a:buFont typeface="Wingdings" panose="05000000000000000000" pitchFamily="2" charset="2"/>
              <a:buChar char="Ø"/>
            </a:pPr>
            <a:r>
              <a:rPr lang="fr-FR" sz="5200" dirty="0"/>
              <a:t>Peut potentiellement réduire considérablement les coûts liés à la justice pénale </a:t>
            </a:r>
          </a:p>
          <a:p>
            <a:pPr>
              <a:buFont typeface="Wingdings" panose="05000000000000000000" pitchFamily="2" charset="2"/>
              <a:buChar char="Ø"/>
            </a:pPr>
            <a:r>
              <a:rPr lang="en-GB" sz="5200" dirty="0">
                <a:latin typeface="+mn-lt"/>
              </a:rPr>
              <a:t>Cadre plus large: </a:t>
            </a:r>
            <a:r>
              <a:rPr lang="fr-FR" sz="5200" dirty="0">
                <a:latin typeface="+mn-lt"/>
              </a:rPr>
              <a:t>moindre</a:t>
            </a:r>
            <a:r>
              <a:rPr lang="en-GB" sz="5200" dirty="0">
                <a:latin typeface="+mn-lt"/>
              </a:rPr>
              <a:t> </a:t>
            </a:r>
            <a:r>
              <a:rPr lang="fr-FR" sz="5200" dirty="0">
                <a:latin typeface="+mn-lt"/>
              </a:rPr>
              <a:t>coût pour les systèmes de santé et de sécurité sociale</a:t>
            </a:r>
            <a:r>
              <a:rPr lang="en-GB" sz="5200" dirty="0">
                <a:latin typeface="+mn-lt"/>
              </a:rPr>
              <a:t>  – </a:t>
            </a:r>
            <a:r>
              <a:rPr lang="fr-FR" sz="5200" dirty="0">
                <a:latin typeface="+mn-lt"/>
              </a:rPr>
              <a:t>économie à long terme </a:t>
            </a:r>
            <a:r>
              <a:rPr lang="en-GB" sz="5200" dirty="0"/>
              <a:t>(</a:t>
            </a:r>
            <a:r>
              <a:rPr lang="en-GB" sz="5200" i="1" dirty="0"/>
              <a:t>Angel et al., 2014; Sherman/Strang, 2007</a:t>
            </a:r>
            <a:r>
              <a:rPr lang="en-GB" sz="5200" dirty="0"/>
              <a:t>) – </a:t>
            </a:r>
            <a:r>
              <a:rPr lang="fr-FR" sz="5200" dirty="0"/>
              <a:t>moins</a:t>
            </a:r>
            <a:r>
              <a:rPr lang="en-GB" sz="5200" dirty="0"/>
              <a:t> de </a:t>
            </a:r>
            <a:r>
              <a:rPr lang="fr-FR" sz="5200" dirty="0"/>
              <a:t>demande de praticiens généraux,  de travailleurs</a:t>
            </a:r>
            <a:r>
              <a:rPr lang="en-GB" sz="5200" dirty="0"/>
              <a:t> </a:t>
            </a:r>
            <a:r>
              <a:rPr lang="fr-FR" sz="5200" dirty="0"/>
              <a:t>sociaux</a:t>
            </a:r>
            <a:r>
              <a:rPr lang="en-GB" sz="5200" dirty="0"/>
              <a:t>, etc. </a:t>
            </a:r>
          </a:p>
          <a:p>
            <a:pPr>
              <a:buFont typeface="Wingdings" panose="05000000000000000000" pitchFamily="2" charset="2"/>
              <a:buChar char="Ø"/>
            </a:pPr>
            <a:r>
              <a:rPr lang="fr-FR" sz="5200" dirty="0"/>
              <a:t>Comité de la justice de la Chambre des communes (Royaume-Uni) en 2016, </a:t>
            </a:r>
            <a:r>
              <a:rPr lang="en-GB" sz="5200" dirty="0">
                <a:latin typeface="+mn-lt"/>
              </a:rPr>
              <a:t>: </a:t>
            </a:r>
          </a:p>
          <a:p>
            <a:pPr lvl="1"/>
            <a:r>
              <a:rPr lang="en-GB" sz="4400" dirty="0"/>
              <a:t>“…</a:t>
            </a:r>
            <a:r>
              <a:rPr lang="fr-FR" sz="4400" dirty="0"/>
              <a:t>il est clairement établi que la justice réparatrice peut optimiser les ressources en réduisant les taux de récidive et en offrant des avantages concrets aux victimes</a:t>
            </a:r>
            <a:r>
              <a:rPr lang="en-GB" sz="3200" dirty="0"/>
              <a:t>.”</a:t>
            </a:r>
          </a:p>
        </p:txBody>
      </p:sp>
    </p:spTree>
    <p:extLst>
      <p:ext uri="{BB962C8B-B14F-4D97-AF65-F5344CB8AC3E}">
        <p14:creationId xmlns:p14="http://schemas.microsoft.com/office/powerpoint/2010/main" val="119618309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3733800" y="502185"/>
            <a:ext cx="16935450" cy="2431515"/>
          </a:xfrm>
        </p:spPr>
        <p:txBody>
          <a:bodyPr/>
          <a:lstStyle/>
          <a:p>
            <a:r>
              <a:rPr lang="en-GB" sz="8000" dirty="0"/>
              <a:t>Structure du module</a:t>
            </a:r>
            <a:r>
              <a:rPr lang="en-GB" dirty="0"/>
              <a:t> </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p:txBody>
          <a:bodyPr>
            <a:normAutofit/>
          </a:bodyPr>
          <a:lstStyle/>
          <a:p>
            <a:pPr>
              <a:buFont typeface="Wingdings" panose="05000000000000000000" pitchFamily="2" charset="2"/>
              <a:buChar char="Ø"/>
            </a:pPr>
            <a:r>
              <a:rPr lang="fr-FR" dirty="0"/>
              <a:t>Le système de justice pénale et judiciaire </a:t>
            </a:r>
          </a:p>
          <a:p>
            <a:pPr>
              <a:buFont typeface="Wingdings" panose="05000000000000000000" pitchFamily="2" charset="2"/>
              <a:buChar char="Ø"/>
            </a:pPr>
            <a:r>
              <a:rPr lang="fr-FR" dirty="0"/>
              <a:t>L’étude des besoins de la justice</a:t>
            </a:r>
          </a:p>
          <a:p>
            <a:pPr>
              <a:buFont typeface="Wingdings" panose="05000000000000000000" pitchFamily="2" charset="2"/>
              <a:buChar char="Ø"/>
            </a:pPr>
            <a:r>
              <a:rPr lang="fr-FR" dirty="0"/>
              <a:t>Qu’est-ce que la justice réparatrice? </a:t>
            </a:r>
          </a:p>
          <a:p>
            <a:pPr>
              <a:buFont typeface="Wingdings" panose="05000000000000000000" pitchFamily="2" charset="2"/>
              <a:buChar char="Ø"/>
            </a:pPr>
            <a:r>
              <a:rPr lang="fr-FR" dirty="0"/>
              <a:t>Origines et évolution de la justice réparatrice</a:t>
            </a:r>
          </a:p>
          <a:p>
            <a:pPr>
              <a:buFont typeface="Wingdings" panose="05000000000000000000" pitchFamily="2" charset="2"/>
              <a:buChar char="Ø"/>
            </a:pPr>
            <a:r>
              <a:rPr lang="fr-FR" dirty="0"/>
              <a:t>Le cadre </a:t>
            </a:r>
            <a:r>
              <a:rPr lang="fr-FR" dirty="0">
                <a:highlight>
                  <a:srgbClr val="FFFF00"/>
                </a:highlight>
              </a:rPr>
              <a:t>juridique</a:t>
            </a:r>
            <a:r>
              <a:rPr lang="fr-FR" dirty="0"/>
              <a:t> international et ses garde-fous</a:t>
            </a:r>
          </a:p>
          <a:p>
            <a:pPr>
              <a:buFont typeface="Wingdings" panose="05000000000000000000" pitchFamily="2" charset="2"/>
              <a:buChar char="Ø"/>
            </a:pPr>
            <a:r>
              <a:rPr lang="fr-FR" dirty="0"/>
              <a:t>Les conclusions de la recherche dans le domaine de la justice réparatrice</a:t>
            </a:r>
          </a:p>
          <a:p>
            <a:pPr>
              <a:buFont typeface="Wingdings" panose="05000000000000000000" pitchFamily="2" charset="2"/>
              <a:buChar char="Ø"/>
            </a:pPr>
            <a:r>
              <a:rPr lang="fr-FR" dirty="0"/>
              <a:t>Présentation des différents modèles de justice réparatrice</a:t>
            </a:r>
          </a:p>
          <a:p>
            <a:pPr>
              <a:buFont typeface="Wingdings" panose="05000000000000000000" pitchFamily="2" charset="2"/>
              <a:buChar char="Ø"/>
            </a:pPr>
            <a:r>
              <a:rPr lang="fr-FR" dirty="0"/>
              <a:t>Le recours à la justice réparatrice dans le système pénal </a:t>
            </a:r>
          </a:p>
          <a:p>
            <a:pPr>
              <a:buFont typeface="Wingdings" panose="05000000000000000000" pitchFamily="2" charset="2"/>
              <a:buChar char="Ø"/>
            </a:pPr>
            <a:r>
              <a:rPr lang="fr-FR" dirty="0"/>
              <a:t>Les défis dans la mise en œuvre de la justice réparatrice</a:t>
            </a:r>
            <a:endParaRPr lang="fr-FR" dirty="0">
              <a:latin typeface="+mn-lt"/>
            </a:endParaRPr>
          </a:p>
        </p:txBody>
      </p:sp>
    </p:spTree>
    <p:extLst>
      <p:ext uri="{BB962C8B-B14F-4D97-AF65-F5344CB8AC3E}">
        <p14:creationId xmlns:p14="http://schemas.microsoft.com/office/powerpoint/2010/main" val="176876227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735106" y="502185"/>
            <a:ext cx="22872458" cy="1745715"/>
          </a:xfrm>
        </p:spPr>
        <p:txBody>
          <a:bodyPr>
            <a:normAutofit/>
          </a:bodyPr>
          <a:lstStyle/>
          <a:p>
            <a:r>
              <a:rPr lang="fr-FR" sz="8000" dirty="0"/>
              <a:t>Défis dans sa mise en œuvre</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2800350"/>
            <a:ext cx="22872459" cy="9176497"/>
          </a:xfrm>
        </p:spPr>
        <p:txBody>
          <a:bodyPr>
            <a:normAutofit fontScale="70000" lnSpcReduction="20000"/>
          </a:bodyPr>
          <a:lstStyle/>
          <a:p>
            <a:pPr>
              <a:buFont typeface="Wingdings" panose="05000000000000000000" pitchFamily="2" charset="2"/>
              <a:buChar char="Ø"/>
            </a:pPr>
            <a:r>
              <a:rPr lang="fr-FR" sz="5200" dirty="0">
                <a:latin typeface="+mn-lt"/>
              </a:rPr>
              <a:t>La justice réparatrice et son étiquette de “laxisme sur le crime</a:t>
            </a:r>
            <a:r>
              <a:rPr lang="en-GB" sz="5200" dirty="0">
                <a:latin typeface="+mn-lt"/>
              </a:rPr>
              <a:t>”</a:t>
            </a:r>
          </a:p>
          <a:p>
            <a:pPr>
              <a:buFont typeface="Wingdings" panose="05000000000000000000" pitchFamily="2" charset="2"/>
              <a:buChar char="Ø"/>
            </a:pPr>
            <a:r>
              <a:rPr lang="fr-FR" sz="5200" dirty="0"/>
              <a:t>Législation: les préconditions restreignent-elles l’éligibilité des cas d’application de la justice réparatrice (crimes graves, violences basées sur le genre</a:t>
            </a:r>
            <a:r>
              <a:rPr lang="en-GB" sz="5200" dirty="0"/>
              <a:t>)</a:t>
            </a:r>
          </a:p>
          <a:p>
            <a:pPr>
              <a:buFont typeface="Wingdings" panose="05000000000000000000" pitchFamily="2" charset="2"/>
              <a:buChar char="Ø"/>
            </a:pPr>
            <a:r>
              <a:rPr lang="fr-FR" sz="5200" dirty="0"/>
              <a:t>Peut-on recourir à la justice réparatrice à tous les stades de la procédure pénale? </a:t>
            </a:r>
            <a:r>
              <a:rPr lang="fr-FR" sz="5200" dirty="0">
                <a:latin typeface="+mn-lt"/>
              </a:rPr>
              <a:t>Avant et après le prononcé du jugement</a:t>
            </a:r>
            <a:r>
              <a:rPr lang="en-GB" sz="5200" dirty="0">
                <a:latin typeface="+mn-lt"/>
              </a:rPr>
              <a:t>? </a:t>
            </a:r>
          </a:p>
          <a:p>
            <a:pPr>
              <a:buFont typeface="Wingdings" panose="05000000000000000000" pitchFamily="2" charset="2"/>
              <a:buChar char="Ø"/>
            </a:pPr>
            <a:r>
              <a:rPr lang="fr-FR" sz="5200" dirty="0"/>
              <a:t>Evaluation de la qualité et standards pratiques de la justice réparatrice</a:t>
            </a:r>
            <a:endParaRPr lang="en-GB" sz="5200" dirty="0"/>
          </a:p>
          <a:p>
            <a:pPr>
              <a:buFont typeface="Wingdings" panose="05000000000000000000" pitchFamily="2" charset="2"/>
              <a:buChar char="Ø"/>
            </a:pPr>
            <a:r>
              <a:rPr lang="fr-FR" sz="5200" dirty="0">
                <a:latin typeface="+mn-lt"/>
              </a:rPr>
              <a:t>Sensibilisation en faveur de l’accès et le recours à la justice réparatrice</a:t>
            </a:r>
            <a:r>
              <a:rPr lang="fr-FR" sz="5200" dirty="0">
                <a:highlight>
                  <a:srgbClr val="FFFF00"/>
                </a:highlight>
                <a:latin typeface="+mn-lt"/>
              </a:rPr>
              <a:t> </a:t>
            </a:r>
          </a:p>
          <a:p>
            <a:pPr>
              <a:buFont typeface="Wingdings" panose="05000000000000000000" pitchFamily="2" charset="2"/>
              <a:buChar char="Ø"/>
            </a:pPr>
            <a:r>
              <a:rPr lang="en-GB" sz="5200" dirty="0"/>
              <a:t>Les liens avec les </a:t>
            </a:r>
            <a:r>
              <a:rPr lang="fr-FR" sz="5200" dirty="0"/>
              <a:t>communautés</a:t>
            </a:r>
            <a:r>
              <a:rPr lang="en-GB" sz="5200" dirty="0"/>
              <a:t> </a:t>
            </a:r>
            <a:r>
              <a:rPr lang="fr-FR" sz="5200" dirty="0"/>
              <a:t>indigènes</a:t>
            </a:r>
            <a:r>
              <a:rPr lang="en-GB" sz="5200" dirty="0"/>
              <a:t> et aspects </a:t>
            </a:r>
            <a:r>
              <a:rPr lang="fr-FR" sz="5200" dirty="0" smtClean="0"/>
              <a:t>interculturels</a:t>
            </a:r>
          </a:p>
          <a:p>
            <a:pPr>
              <a:buFont typeface="Wingdings" panose="05000000000000000000" pitchFamily="2" charset="2"/>
              <a:buChar char="Ø"/>
            </a:pPr>
            <a:r>
              <a:rPr lang="fr-FR" sz="5200" dirty="0" smtClean="0">
                <a:solidFill>
                  <a:srgbClr val="FF0000"/>
                </a:solidFill>
                <a:latin typeface="+mn-lt"/>
              </a:rPr>
              <a:t>Sensibilisation sur l’explication des bienfaits de la justice réparatrice </a:t>
            </a:r>
          </a:p>
          <a:p>
            <a:pPr>
              <a:buFont typeface="Wingdings" panose="05000000000000000000" pitchFamily="2" charset="2"/>
              <a:buChar char="Ø"/>
            </a:pPr>
            <a:r>
              <a:rPr lang="fr-FR" sz="5200" dirty="0" smtClean="0">
                <a:solidFill>
                  <a:srgbClr val="FF0000"/>
                </a:solidFill>
              </a:rPr>
              <a:t>Prendre en compte la sensibilité des victimes : d’où l’option de développer ce module notamment en cours de victimologie; </a:t>
            </a:r>
            <a:endParaRPr lang="fr-FR" sz="5200" dirty="0" smtClean="0">
              <a:solidFill>
                <a:srgbClr val="FF0000"/>
              </a:solidFill>
            </a:endParaRPr>
          </a:p>
          <a:p>
            <a:pPr>
              <a:buFont typeface="Wingdings" panose="05000000000000000000" pitchFamily="2" charset="2"/>
              <a:buChar char="Ø"/>
            </a:pPr>
            <a:endParaRPr lang="fr-FR" sz="5200" dirty="0">
              <a:solidFill>
                <a:srgbClr val="FF0000"/>
              </a:solidFill>
              <a:latin typeface="+mn-lt"/>
            </a:endParaRPr>
          </a:p>
          <a:p>
            <a:r>
              <a:rPr lang="fr-FR" sz="5200" dirty="0" smtClean="0">
                <a:solidFill>
                  <a:srgbClr val="FF0000"/>
                </a:solidFill>
              </a:rPr>
              <a:t>Pour un approfondissement sur le succès et les défis de la justice transitionnelle en Sierra Leone : </a:t>
            </a:r>
            <a:r>
              <a:rPr lang="en-GB" dirty="0">
                <a:solidFill>
                  <a:srgbClr val="FF0000"/>
                </a:solidFill>
              </a:rPr>
              <a:t>Vidéo : The Success and Challenges of Transitional Justice in Sierra Leone</a:t>
            </a:r>
            <a:endParaRPr lang="it-IT" dirty="0">
              <a:solidFill>
                <a:srgbClr val="FF0000"/>
              </a:solidFill>
            </a:endParaRPr>
          </a:p>
          <a:p>
            <a:r>
              <a:rPr lang="en-GB" u="sng" dirty="0">
                <a:solidFill>
                  <a:srgbClr val="FF0000"/>
                </a:solidFill>
                <a:hlinkClick r:id="rId3"/>
              </a:rPr>
              <a:t>https://youtu.be/e-5m4Cj4R4E</a:t>
            </a:r>
            <a:endParaRPr lang="it-IT" dirty="0">
              <a:solidFill>
                <a:srgbClr val="FF0000"/>
              </a:solidFill>
            </a:endParaRPr>
          </a:p>
          <a:p>
            <a:r>
              <a:rPr lang="en-GB" dirty="0">
                <a:solidFill>
                  <a:srgbClr val="FF0000"/>
                </a:solidFill>
              </a:rPr>
              <a:t>https://youtu.be/-SL_09eXZL8</a:t>
            </a:r>
            <a:endParaRPr lang="it-IT" dirty="0">
              <a:solidFill>
                <a:srgbClr val="FF0000"/>
              </a:solidFill>
            </a:endParaRPr>
          </a:p>
          <a:p>
            <a:pPr>
              <a:buFont typeface="Wingdings" panose="05000000000000000000" pitchFamily="2" charset="2"/>
              <a:buChar char="Ø"/>
            </a:pPr>
            <a:endParaRPr lang="fr-FR" sz="5200" dirty="0">
              <a:solidFill>
                <a:srgbClr val="FF0000"/>
              </a:solidFill>
              <a:latin typeface="+mn-lt"/>
            </a:endParaRPr>
          </a:p>
        </p:txBody>
      </p:sp>
    </p:spTree>
    <p:extLst>
      <p:ext uri="{BB962C8B-B14F-4D97-AF65-F5344CB8AC3E}">
        <p14:creationId xmlns:p14="http://schemas.microsoft.com/office/powerpoint/2010/main" val="84642462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Twit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41495" y="4775200"/>
            <a:ext cx="1375410" cy="1680210"/>
          </a:xfrm>
          <a:prstGeom prst="rect">
            <a:avLst/>
          </a:prstGeom>
        </p:spPr>
      </p:pic>
      <p:sp>
        <p:nvSpPr>
          <p:cNvPr id="6" name="Textfeld 5"/>
          <p:cNvSpPr txBox="1"/>
          <p:nvPr/>
        </p:nvSpPr>
        <p:spPr>
          <a:xfrm>
            <a:off x="5894705" y="5149165"/>
            <a:ext cx="4211528" cy="646331"/>
          </a:xfrm>
          <a:prstGeom prst="rect">
            <a:avLst/>
          </a:prstGeom>
          <a:noFill/>
        </p:spPr>
        <p:txBody>
          <a:bodyPr wrap="square" rtlCol="0">
            <a:spAutoFit/>
          </a:bodyPr>
          <a:lstStyle/>
          <a:p>
            <a:r>
              <a:rPr lang="de-DE">
                <a:solidFill>
                  <a:srgbClr val="800000"/>
                </a:solidFill>
              </a:rPr>
              <a:t>@</a:t>
            </a:r>
            <a:r>
              <a:rPr lang="de-DE" err="1">
                <a:solidFill>
                  <a:srgbClr val="800000"/>
                </a:solidFill>
              </a:rPr>
              <a:t>DohaDeclaration</a:t>
            </a:r>
            <a:endParaRPr lang="de-DE">
              <a:solidFill>
                <a:srgbClr val="800000"/>
              </a:solidFill>
            </a:endParaRPr>
          </a:p>
        </p:txBody>
      </p:sp>
      <p:sp>
        <p:nvSpPr>
          <p:cNvPr id="8" name="Freeform 79"/>
          <p:cNvSpPr>
            <a:spLocks noChangeArrowheads="1"/>
          </p:cNvSpPr>
          <p:nvPr/>
        </p:nvSpPr>
        <p:spPr bwMode="auto">
          <a:xfrm>
            <a:off x="4606564" y="6465346"/>
            <a:ext cx="752836" cy="752836"/>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rgbClr val="9D042F"/>
          </a:solidFill>
          <a:ln>
            <a:noFill/>
          </a:ln>
          <a:effectLst/>
          <a:extLst/>
        </p:spPr>
        <p:txBody>
          <a:bodyPr wrap="none" anchor="ctr"/>
          <a:lstStyle/>
          <a:p>
            <a:endParaRPr lang="en-US"/>
          </a:p>
        </p:txBody>
      </p:sp>
      <p:sp>
        <p:nvSpPr>
          <p:cNvPr id="9" name="Textfeld 8"/>
          <p:cNvSpPr txBox="1"/>
          <p:nvPr/>
        </p:nvSpPr>
        <p:spPr>
          <a:xfrm>
            <a:off x="5894705" y="6489837"/>
            <a:ext cx="6228392" cy="646331"/>
          </a:xfrm>
          <a:prstGeom prst="rect">
            <a:avLst/>
          </a:prstGeom>
          <a:noFill/>
        </p:spPr>
        <p:txBody>
          <a:bodyPr wrap="square" rtlCol="0">
            <a:spAutoFit/>
          </a:bodyPr>
          <a:lstStyle/>
          <a:p>
            <a:r>
              <a:rPr lang="de-DE" err="1">
                <a:solidFill>
                  <a:srgbClr val="800000"/>
                </a:solidFill>
              </a:rPr>
              <a:t>unodc.org</a:t>
            </a:r>
            <a:r>
              <a:rPr lang="de-DE">
                <a:solidFill>
                  <a:srgbClr val="800000"/>
                </a:solidFill>
              </a:rPr>
              <a:t>/</a:t>
            </a:r>
            <a:r>
              <a:rPr lang="de-DE" err="1">
                <a:solidFill>
                  <a:srgbClr val="800000"/>
                </a:solidFill>
              </a:rPr>
              <a:t>dohadeclaration</a:t>
            </a:r>
            <a:endParaRPr lang="de-DE">
              <a:solidFill>
                <a:srgbClr val="800000"/>
              </a:solidFill>
            </a:endParaRPr>
          </a:p>
        </p:txBody>
      </p:sp>
      <p:sp>
        <p:nvSpPr>
          <p:cNvPr id="10" name="Text Placeholder 1"/>
          <p:cNvSpPr txBox="1">
            <a:spLocks/>
          </p:cNvSpPr>
          <p:nvPr/>
        </p:nvSpPr>
        <p:spPr>
          <a:xfrm>
            <a:off x="4982982" y="2315417"/>
            <a:ext cx="13402945" cy="1463502"/>
          </a:xfrm>
          <a:prstGeom prst="ellipse">
            <a:avLst/>
          </a:prstGeom>
        </p:spPr>
        <p:txBody>
          <a:bodyPr vert="horz" lIns="182843" tIns="91422" rIns="182843" bIns="9142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fr-FR" sz="8000" b="1" dirty="0">
                <a:latin typeface="Eurostile"/>
                <a:cs typeface="Eurostile"/>
              </a:rPr>
              <a:t>Pour plus d’informations						</a:t>
            </a:r>
          </a:p>
        </p:txBody>
      </p:sp>
      <p:sp>
        <p:nvSpPr>
          <p:cNvPr id="13" name="Textfeld 12"/>
          <p:cNvSpPr txBox="1"/>
          <p:nvPr/>
        </p:nvSpPr>
        <p:spPr>
          <a:xfrm>
            <a:off x="14971852" y="6508888"/>
            <a:ext cx="7841533" cy="646331"/>
          </a:xfrm>
          <a:prstGeom prst="rect">
            <a:avLst/>
          </a:prstGeom>
          <a:noFill/>
        </p:spPr>
        <p:txBody>
          <a:bodyPr wrap="square" rtlCol="0">
            <a:spAutoFit/>
          </a:bodyPr>
          <a:lstStyle/>
          <a:p>
            <a:r>
              <a:rPr lang="de-DE" dirty="0">
                <a:solidFill>
                  <a:srgbClr val="800000"/>
                </a:solidFill>
              </a:rPr>
              <a:t>unodc.org/e4J</a:t>
            </a:r>
          </a:p>
        </p:txBody>
      </p:sp>
      <p:sp>
        <p:nvSpPr>
          <p:cNvPr id="14" name="Freeform 51"/>
          <p:cNvSpPr>
            <a:spLocks noChangeArrowheads="1"/>
          </p:cNvSpPr>
          <p:nvPr/>
        </p:nvSpPr>
        <p:spPr bwMode="auto">
          <a:xfrm>
            <a:off x="13583838" y="5280670"/>
            <a:ext cx="995761" cy="616426"/>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9D042F"/>
          </a:solidFill>
          <a:ln>
            <a:noFill/>
          </a:ln>
          <a:effectLst/>
          <a:extLst/>
        </p:spPr>
        <p:txBody>
          <a:bodyPr wrap="none" anchor="ctr"/>
          <a:lstStyle/>
          <a:p>
            <a:endParaRPr lang="en-US"/>
          </a:p>
        </p:txBody>
      </p:sp>
      <p:sp>
        <p:nvSpPr>
          <p:cNvPr id="15" name="Textfeld 14"/>
          <p:cNvSpPr txBox="1"/>
          <p:nvPr/>
        </p:nvSpPr>
        <p:spPr>
          <a:xfrm>
            <a:off x="14860904" y="5248235"/>
            <a:ext cx="6475095" cy="646331"/>
          </a:xfrm>
          <a:prstGeom prst="rect">
            <a:avLst/>
          </a:prstGeom>
          <a:noFill/>
        </p:spPr>
        <p:txBody>
          <a:bodyPr wrap="square" rtlCol="0">
            <a:spAutoFit/>
          </a:bodyPr>
          <a:lstStyle/>
          <a:p>
            <a:r>
              <a:rPr lang="de-DE" dirty="0">
                <a:solidFill>
                  <a:srgbClr val="800000"/>
                </a:solidFill>
              </a:rPr>
              <a:t>e4j@unodc.org</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206849" y="6110012"/>
            <a:ext cx="1463503" cy="1463503"/>
          </a:xfrm>
          <a:prstGeom prst="rect">
            <a:avLst/>
          </a:prstGeom>
        </p:spPr>
      </p:pic>
    </p:spTree>
    <p:extLst>
      <p:ext uri="{BB962C8B-B14F-4D97-AF65-F5344CB8AC3E}">
        <p14:creationId xmlns:p14="http://schemas.microsoft.com/office/powerpoint/2010/main" val="118276569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4379885" y="502185"/>
            <a:ext cx="15278100" cy="1734907"/>
          </a:xfrm>
        </p:spPr>
        <p:txBody>
          <a:bodyPr>
            <a:noAutofit/>
          </a:bodyPr>
          <a:lstStyle/>
          <a:p>
            <a:r>
              <a:rPr lang="fr-FR" sz="8000" dirty="0"/>
              <a:t>Le système de justice pénale et judiciaire </a:t>
            </a: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582706" y="3153311"/>
            <a:ext cx="22872459" cy="8325597"/>
          </a:xfrm>
        </p:spPr>
        <p:txBody>
          <a:bodyPr>
            <a:normAutofit/>
          </a:bodyPr>
          <a:lstStyle/>
          <a:p>
            <a:pPr marL="0" indent="0">
              <a:buNone/>
            </a:pPr>
            <a:r>
              <a:rPr lang="fr-FR" b="1" dirty="0">
                <a:solidFill>
                  <a:schemeClr val="accent4">
                    <a:lumMod val="75000"/>
                  </a:schemeClr>
                </a:solidFill>
              </a:rPr>
              <a:t>Exercice</a:t>
            </a:r>
            <a:r>
              <a:rPr lang="en-GB" b="1" dirty="0">
                <a:solidFill>
                  <a:schemeClr val="accent4">
                    <a:lumMod val="75000"/>
                  </a:schemeClr>
                </a:solidFill>
              </a:rPr>
              <a:t> 1: </a:t>
            </a:r>
            <a:r>
              <a:rPr lang="fr-FR" b="1" dirty="0">
                <a:solidFill>
                  <a:schemeClr val="accent4">
                    <a:lumMod val="75000"/>
                  </a:schemeClr>
                </a:solidFill>
              </a:rPr>
              <a:t>que signifie « justice »?</a:t>
            </a:r>
          </a:p>
          <a:p>
            <a:pPr>
              <a:spcAft>
                <a:spcPts val="1200"/>
              </a:spcAft>
              <a:buFont typeface="Wingdings" panose="05000000000000000000" pitchFamily="2" charset="2"/>
              <a:buChar char="Ø"/>
            </a:pPr>
            <a:r>
              <a:rPr lang="en-GB" dirty="0"/>
              <a:t>Les </a:t>
            </a:r>
            <a:r>
              <a:rPr lang="fr-FR" dirty="0"/>
              <a:t>principaux aspects du système pénal</a:t>
            </a:r>
            <a:r>
              <a:rPr lang="en-GB" dirty="0"/>
              <a:t>: </a:t>
            </a:r>
          </a:p>
          <a:p>
            <a:pPr lvl="1"/>
            <a:r>
              <a:rPr lang="fr-FR" dirty="0"/>
              <a:t>La punition, la dissuasion, la dénonciation, la rétribution et la sécurité de la collectivité en cas de violation de la loi</a:t>
            </a:r>
          </a:p>
          <a:p>
            <a:pPr lvl="1"/>
            <a:r>
              <a:rPr lang="fr-FR" dirty="0"/>
              <a:t>La réponse de la société lors de la commission </a:t>
            </a:r>
            <a:r>
              <a:rPr lang="en-GB" dirty="0"/>
              <a:t>d’un crime</a:t>
            </a:r>
          </a:p>
          <a:p>
            <a:pPr>
              <a:spcAft>
                <a:spcPts val="1200"/>
              </a:spcAft>
              <a:buFont typeface="Wingdings" panose="05000000000000000000" pitchFamily="2" charset="2"/>
              <a:buChar char="Ø"/>
            </a:pPr>
            <a:r>
              <a:rPr lang="fr-FR" dirty="0"/>
              <a:t>L’introduction des mesures de renforcement des droits des victimes – bien que partielle </a:t>
            </a:r>
            <a:r>
              <a:rPr lang="en-GB" dirty="0"/>
              <a:t>et de </a:t>
            </a:r>
            <a:r>
              <a:rPr lang="fr-FR" dirty="0"/>
              <a:t>portée limitée </a:t>
            </a:r>
          </a:p>
          <a:p>
            <a:pPr lvl="1"/>
            <a:r>
              <a:rPr lang="en-GB" dirty="0"/>
              <a:t>Une étude </a:t>
            </a:r>
            <a:r>
              <a:rPr lang="fr-FR" dirty="0"/>
              <a:t>britannique sur la satisfaction des victimes et témoins démontre que </a:t>
            </a:r>
            <a:r>
              <a:rPr lang="en-GB" dirty="0"/>
              <a:t>1/5 </a:t>
            </a:r>
            <a:r>
              <a:rPr lang="fr-FR" dirty="0"/>
              <a:t>des victimes affirment ne pas être satisfaites de l’information reçue au cours de la procédure pénale, et seulement 35% des victimes ont fait une déclaration personnelle à la Cour (</a:t>
            </a:r>
            <a:r>
              <a:rPr lang="en-GB" dirty="0"/>
              <a:t>Wood et al., 2015)</a:t>
            </a:r>
          </a:p>
          <a:p>
            <a:endParaRPr lang="en-GB" dirty="0">
              <a:latin typeface="+mn-lt"/>
            </a:endParaRPr>
          </a:p>
          <a:p>
            <a:endParaRPr lang="en-GB" dirty="0">
              <a:latin typeface="+mn-lt"/>
            </a:endParaRPr>
          </a:p>
        </p:txBody>
      </p:sp>
    </p:spTree>
    <p:extLst>
      <p:ext uri="{BB962C8B-B14F-4D97-AF65-F5344CB8AC3E}">
        <p14:creationId xmlns:p14="http://schemas.microsoft.com/office/powerpoint/2010/main" val="270728538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p:txBody>
          <a:bodyPr>
            <a:normAutofit/>
          </a:bodyPr>
          <a:lstStyle/>
          <a:p>
            <a:r>
              <a:rPr lang="fr-FR" sz="8000" dirty="0"/>
              <a:t>Analyse des besoins de justice</a:t>
            </a:r>
            <a:endParaRPr lang="en-GB" sz="8000"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6" y="3770579"/>
            <a:ext cx="22872459" cy="6549489"/>
          </a:xfrm>
        </p:spPr>
        <p:txBody>
          <a:bodyPr/>
          <a:lstStyle/>
          <a:p>
            <a:pPr>
              <a:buFont typeface="Wingdings" panose="05000000000000000000" pitchFamily="2" charset="2"/>
              <a:buChar char="Ø"/>
            </a:pPr>
            <a:r>
              <a:rPr lang="fr-FR" sz="5000" dirty="0">
                <a:latin typeface="+mn-lt"/>
              </a:rPr>
              <a:t>La complexité des besoins de </a:t>
            </a:r>
            <a:r>
              <a:rPr lang="fr-FR" sz="5000" dirty="0"/>
              <a:t>justice de ceux affectés par le crime (victimes et survivants</a:t>
            </a:r>
            <a:r>
              <a:rPr lang="en-GB" sz="5000" dirty="0"/>
              <a:t>)</a:t>
            </a:r>
          </a:p>
          <a:p>
            <a:pPr lvl="2"/>
            <a:r>
              <a:rPr lang="fr-FR" sz="4500" dirty="0"/>
              <a:t>Soutien psychologique, émotionnel, physique et matériel</a:t>
            </a:r>
          </a:p>
          <a:p>
            <a:pPr lvl="2"/>
            <a:r>
              <a:rPr lang="fr-FR" sz="4500" dirty="0"/>
              <a:t>Se libérer de la peur, l’anxiété, la haine et des dommages physiques et matériels</a:t>
            </a:r>
          </a:p>
          <a:p>
            <a:pPr lvl="2"/>
            <a:r>
              <a:rPr lang="fr-FR" sz="4500" dirty="0"/>
              <a:t>Rôle </a:t>
            </a:r>
            <a:r>
              <a:rPr lang="fr-FR" sz="4500" dirty="0">
                <a:latin typeface="+mn-lt"/>
              </a:rPr>
              <a:t>limité de la victime dans </a:t>
            </a:r>
            <a:r>
              <a:rPr lang="fr-FR" sz="4500" dirty="0"/>
              <a:t>la procédure pénale</a:t>
            </a:r>
            <a:endParaRPr lang="fr-FR" sz="4500" dirty="0">
              <a:latin typeface="+mn-lt"/>
            </a:endParaRPr>
          </a:p>
          <a:p>
            <a:pPr lvl="2"/>
            <a:r>
              <a:rPr lang="fr-FR" sz="4500" dirty="0">
                <a:latin typeface="+mn-lt"/>
              </a:rPr>
              <a:t>La nécessité de répondre aux questions des délinquants</a:t>
            </a:r>
          </a:p>
          <a:p>
            <a:pPr lvl="2"/>
            <a:r>
              <a:rPr lang="fr-FR" sz="4500" dirty="0"/>
              <a:t>Besoin d’être rassurés quant à leur sécurité</a:t>
            </a:r>
            <a:endParaRPr lang="fr-FR" sz="4500" dirty="0">
              <a:latin typeface="+mn-lt"/>
            </a:endParaRPr>
          </a:p>
          <a:p>
            <a:pPr marL="914217" lvl="1" indent="0">
              <a:buNone/>
            </a:pPr>
            <a:endParaRPr lang="en-GB" dirty="0"/>
          </a:p>
          <a:p>
            <a:pPr>
              <a:buFont typeface="Wingdings" panose="05000000000000000000" pitchFamily="2" charset="2"/>
              <a:buChar char="Ø"/>
            </a:pPr>
            <a:endParaRPr lang="en-GB" dirty="0">
              <a:latin typeface="+mn-lt"/>
            </a:endParaRPr>
          </a:p>
        </p:txBody>
      </p:sp>
    </p:spTree>
    <p:extLst>
      <p:ext uri="{BB962C8B-B14F-4D97-AF65-F5344CB8AC3E}">
        <p14:creationId xmlns:p14="http://schemas.microsoft.com/office/powerpoint/2010/main" val="103602388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p:txBody>
          <a:bodyPr/>
          <a:lstStyle/>
          <a:p>
            <a:r>
              <a:rPr lang="fr-FR" sz="8000" dirty="0"/>
              <a:t>Analyse des besoins de justice</a:t>
            </a:r>
            <a:endParaRPr lang="en-GB"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p:txBody>
          <a:bodyPr/>
          <a:lstStyle/>
          <a:p>
            <a:pPr>
              <a:spcAft>
                <a:spcPts val="1800"/>
              </a:spcAft>
              <a:buFont typeface="Wingdings" panose="05000000000000000000" pitchFamily="2" charset="2"/>
              <a:buChar char="Ø"/>
            </a:pPr>
            <a:r>
              <a:rPr lang="fr-FR" dirty="0"/>
              <a:t>Délinquants / contrevenants</a:t>
            </a:r>
          </a:p>
          <a:p>
            <a:pPr lvl="1"/>
            <a:r>
              <a:rPr lang="fr-FR" dirty="0"/>
              <a:t>Procès juste, équitable et impartial </a:t>
            </a:r>
          </a:p>
          <a:p>
            <a:pPr lvl="1"/>
            <a:r>
              <a:rPr lang="fr-FR" dirty="0"/>
              <a:t>Nécessité d’établir la responsabilité des faits allégués</a:t>
            </a:r>
          </a:p>
          <a:p>
            <a:pPr lvl="1"/>
            <a:r>
              <a:rPr lang="fr-FR" dirty="0"/>
              <a:t>La possibilité de faire amende honorable et corriger ses erreurs, mais également d’être </a:t>
            </a:r>
            <a:r>
              <a:rPr lang="en-GB" dirty="0" err="1" smtClean="0"/>
              <a:t>reconnu</a:t>
            </a:r>
            <a:r>
              <a:rPr lang="en-GB" dirty="0" smtClean="0"/>
              <a:t> </a:t>
            </a:r>
            <a:r>
              <a:rPr lang="en-GB" dirty="0"/>
              <a:t>et </a:t>
            </a:r>
            <a:r>
              <a:rPr lang="fr-FR" dirty="0" smtClean="0"/>
              <a:t>accepté </a:t>
            </a:r>
            <a:r>
              <a:rPr lang="fr-FR" dirty="0"/>
              <a:t>une fois de retour dans la société</a:t>
            </a:r>
          </a:p>
          <a:p>
            <a:pPr lvl="1"/>
            <a:r>
              <a:rPr lang="fr-FR" dirty="0"/>
              <a:t>Les victimes ont besoin d’entendre les remords des criminels/délinquants et obtenir des excuses</a:t>
            </a:r>
          </a:p>
          <a:p>
            <a:pPr lvl="1"/>
            <a:endParaRPr lang="en-GB" dirty="0"/>
          </a:p>
          <a:p>
            <a:pPr>
              <a:buFont typeface="Wingdings" panose="05000000000000000000" pitchFamily="2" charset="2"/>
              <a:buChar char="Ø"/>
            </a:pPr>
            <a:r>
              <a:rPr lang="fr-FR" dirty="0"/>
              <a:t>D’autres acteurs comme par exemple la famille, les amis, la communauté</a:t>
            </a:r>
          </a:p>
          <a:p>
            <a:pPr>
              <a:buFont typeface="Wingdings" panose="05000000000000000000" pitchFamily="2" charset="2"/>
              <a:buChar char="Ø"/>
            </a:pPr>
            <a:endParaRPr lang="en-GB" dirty="0">
              <a:latin typeface="+mn-lt"/>
            </a:endParaRPr>
          </a:p>
        </p:txBody>
      </p:sp>
    </p:spTree>
    <p:extLst>
      <p:ext uri="{BB962C8B-B14F-4D97-AF65-F5344CB8AC3E}">
        <p14:creationId xmlns:p14="http://schemas.microsoft.com/office/powerpoint/2010/main" val="41277019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p:txBody>
          <a:bodyPr>
            <a:normAutofit/>
          </a:bodyPr>
          <a:lstStyle/>
          <a:p>
            <a:r>
              <a:rPr lang="fr-FR" sz="8000" dirty="0"/>
              <a:t>Qu’est-ce que la justice réparatrice?</a:t>
            </a:r>
            <a:endParaRPr lang="en-GB" sz="8000" dirty="0">
              <a:solidFill>
                <a:schemeClr val="accent1">
                  <a:lumMod val="60000"/>
                  <a:lumOff val="40000"/>
                </a:schemeClr>
              </a:solidFill>
            </a:endParaRPr>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52595" y="3153311"/>
            <a:ext cx="22872459" cy="8276689"/>
          </a:xfrm>
        </p:spPr>
        <p:txBody>
          <a:bodyPr>
            <a:normAutofit fontScale="92500"/>
          </a:bodyPr>
          <a:lstStyle/>
          <a:p>
            <a:r>
              <a:rPr lang="en-GB" dirty="0" err="1">
                <a:latin typeface="+mn-lt"/>
              </a:rPr>
              <a:t>Ses</a:t>
            </a:r>
            <a:r>
              <a:rPr lang="en-GB" dirty="0">
                <a:latin typeface="+mn-lt"/>
              </a:rPr>
              <a:t> </a:t>
            </a:r>
            <a:r>
              <a:rPr lang="en-GB" i="1" dirty="0" err="1">
                <a:latin typeface="+mn-lt"/>
              </a:rPr>
              <a:t>résultats</a:t>
            </a:r>
            <a:endParaRPr lang="en-GB" i="1" dirty="0">
              <a:latin typeface="+mn-lt"/>
            </a:endParaRPr>
          </a:p>
          <a:p>
            <a:r>
              <a:rPr lang="en-GB" dirty="0" err="1"/>
              <a:t>Ses</a:t>
            </a:r>
            <a:r>
              <a:rPr lang="en-GB" dirty="0"/>
              <a:t> </a:t>
            </a:r>
            <a:r>
              <a:rPr lang="en-GB" i="1" dirty="0" err="1"/>
              <a:t>procédés</a:t>
            </a:r>
            <a:r>
              <a:rPr lang="en-GB" dirty="0"/>
              <a:t> </a:t>
            </a:r>
          </a:p>
          <a:p>
            <a:r>
              <a:rPr lang="en-GB" dirty="0" err="1">
                <a:latin typeface="+mn-lt"/>
              </a:rPr>
              <a:t>Ses</a:t>
            </a:r>
            <a:r>
              <a:rPr lang="en-GB" dirty="0">
                <a:latin typeface="+mn-lt"/>
              </a:rPr>
              <a:t> </a:t>
            </a:r>
            <a:r>
              <a:rPr lang="en-GB" i="1" dirty="0" err="1">
                <a:latin typeface="+mn-lt"/>
              </a:rPr>
              <a:t>valeurs</a:t>
            </a:r>
            <a:r>
              <a:rPr lang="en-GB" i="1" dirty="0">
                <a:latin typeface="+mn-lt"/>
              </a:rPr>
              <a:t> </a:t>
            </a:r>
          </a:p>
          <a:p>
            <a:pPr marL="0" indent="0" algn="ctr">
              <a:buNone/>
            </a:pPr>
            <a:r>
              <a:rPr lang="en-GB" dirty="0" err="1"/>
              <a:t>Définition</a:t>
            </a:r>
            <a:r>
              <a:rPr lang="en-GB" dirty="0"/>
              <a:t>: </a:t>
            </a:r>
          </a:p>
          <a:p>
            <a:pPr marL="0" indent="0" algn="just">
              <a:buNone/>
            </a:pPr>
            <a:r>
              <a:rPr lang="fr-FR" dirty="0"/>
              <a:t>Le processus réparateur désigne tout processus dans lequel la victime et le délinquant et, le cas échéant, tout autre individu ou membre de la communauté affecté par un crime, participent activement à la résolution des problèmes découlant du crime, généralement avec l'aide d'un facilitateur. Les processus de réparation peuvent inclure la médiation, la conciliation, la conférence et les cercles de détermination de la peine.</a:t>
            </a:r>
          </a:p>
          <a:p>
            <a:pPr marL="0" indent="0" algn="just">
              <a:buNone/>
            </a:pPr>
            <a:r>
              <a:rPr lang="fr-FR" dirty="0"/>
              <a:t> «Résultat réparateur» signifie un accord obtenu à la suite d'un processus de réparation.</a:t>
            </a:r>
            <a:r>
              <a:rPr lang="en-GB" dirty="0">
                <a:solidFill>
                  <a:schemeClr val="accent1">
                    <a:lumMod val="60000"/>
                    <a:lumOff val="40000"/>
                  </a:schemeClr>
                </a:solidFill>
              </a:rPr>
              <a:t> </a:t>
            </a:r>
            <a:r>
              <a:rPr lang="en-GB" dirty="0"/>
              <a:t>(</a:t>
            </a:r>
            <a:r>
              <a:rPr lang="en-GB" dirty="0" err="1"/>
              <a:t>Principes</a:t>
            </a:r>
            <a:r>
              <a:rPr lang="en-GB" dirty="0"/>
              <a:t>, 2002)</a:t>
            </a:r>
          </a:p>
          <a:p>
            <a:endParaRPr lang="en-GB" sz="3600" dirty="0">
              <a:solidFill>
                <a:schemeClr val="accent1">
                  <a:lumMod val="60000"/>
                  <a:lumOff val="40000"/>
                </a:schemeClr>
              </a:solidFill>
            </a:endParaRPr>
          </a:p>
          <a:p>
            <a:endParaRPr lang="en-GB" sz="3600" dirty="0">
              <a:solidFill>
                <a:schemeClr val="accent1">
                  <a:lumMod val="60000"/>
                  <a:lumOff val="40000"/>
                </a:schemeClr>
              </a:solidFill>
            </a:endParaRPr>
          </a:p>
        </p:txBody>
      </p:sp>
    </p:spTree>
    <p:extLst>
      <p:ext uri="{BB962C8B-B14F-4D97-AF65-F5344CB8AC3E}">
        <p14:creationId xmlns:p14="http://schemas.microsoft.com/office/powerpoint/2010/main" val="415319076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p:txBody>
          <a:bodyPr/>
          <a:lstStyle/>
          <a:p>
            <a:r>
              <a:rPr lang="fr-FR" sz="8000" dirty="0"/>
              <a:t>Qu’est-ce que la justice réparatrice?</a:t>
            </a:r>
            <a:r>
              <a:rPr lang="en-GB" dirty="0">
                <a:solidFill>
                  <a:schemeClr val="accent1">
                    <a:lumMod val="60000"/>
                    <a:lumOff val="40000"/>
                  </a:schemeClr>
                </a:solidFill>
              </a:rPr>
              <a:t> </a:t>
            </a:r>
            <a:endParaRPr lang="en-GB"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p:txBody>
          <a:bodyPr>
            <a:normAutofit fontScale="85000" lnSpcReduction="10000"/>
          </a:bodyPr>
          <a:lstStyle/>
          <a:p>
            <a:pPr>
              <a:spcAft>
                <a:spcPts val="1200"/>
              </a:spcAft>
              <a:buFont typeface="Wingdings" panose="05000000000000000000" pitchFamily="2" charset="2"/>
              <a:buChar char="Ø"/>
            </a:pPr>
            <a:r>
              <a:rPr lang="fr-FR" sz="5400" dirty="0"/>
              <a:t>La justice réparatrice oblige à trouver des réponses à trois questions</a:t>
            </a:r>
          </a:p>
          <a:p>
            <a:pPr lvl="1"/>
            <a:r>
              <a:rPr lang="en-GB" sz="4500" dirty="0"/>
              <a:t>Que </a:t>
            </a:r>
            <a:r>
              <a:rPr lang="fr-FR" sz="4500" dirty="0"/>
              <a:t>s’est-il produit</a:t>
            </a:r>
            <a:r>
              <a:rPr lang="en-GB" sz="4500" dirty="0"/>
              <a:t>? </a:t>
            </a:r>
          </a:p>
          <a:p>
            <a:pPr lvl="1"/>
            <a:r>
              <a:rPr lang="fr-FR" sz="4500" dirty="0"/>
              <a:t>Qui a été touché</a:t>
            </a:r>
            <a:r>
              <a:rPr lang="en-GB" sz="4500" dirty="0"/>
              <a:t>? </a:t>
            </a:r>
          </a:p>
          <a:p>
            <a:pPr lvl="1"/>
            <a:r>
              <a:rPr lang="en-GB" sz="4500" dirty="0"/>
              <a:t>Comment les </a:t>
            </a:r>
            <a:r>
              <a:rPr lang="fr-FR" sz="4500" dirty="0"/>
              <a:t>fautes peuvent-elles être</a:t>
            </a:r>
            <a:r>
              <a:rPr lang="en-GB" sz="4500" dirty="0"/>
              <a:t> </a:t>
            </a:r>
            <a:r>
              <a:rPr lang="fr-FR" sz="4500" dirty="0"/>
              <a:t>réparées</a:t>
            </a:r>
            <a:r>
              <a:rPr lang="en-GB" sz="4500" dirty="0"/>
              <a:t>?</a:t>
            </a:r>
            <a:r>
              <a:rPr lang="en-GB" dirty="0"/>
              <a:t> </a:t>
            </a:r>
          </a:p>
          <a:p>
            <a:pPr>
              <a:spcAft>
                <a:spcPts val="1800"/>
              </a:spcAft>
              <a:buFont typeface="Wingdings" panose="05000000000000000000" pitchFamily="2" charset="2"/>
              <a:buChar char="Ø"/>
            </a:pPr>
            <a:r>
              <a:rPr lang="en-GB" sz="5400" dirty="0"/>
              <a:t>Les </a:t>
            </a:r>
            <a:r>
              <a:rPr lang="fr-FR" sz="5400" dirty="0"/>
              <a:t>valeurs fondamentales de la justice réparatrice</a:t>
            </a:r>
          </a:p>
          <a:p>
            <a:pPr lvl="1"/>
            <a:r>
              <a:rPr lang="fr-FR" sz="4500" dirty="0"/>
              <a:t>Respect, reddition des comptes, volonté, sécurité, réparation </a:t>
            </a:r>
          </a:p>
          <a:p>
            <a:pPr marL="914217" lvl="1" indent="0">
              <a:buNone/>
            </a:pPr>
            <a:endParaRPr lang="fr-FR" sz="4500" dirty="0" smtClean="0"/>
          </a:p>
          <a:p>
            <a:pPr lvl="1">
              <a:buFont typeface="Wingdings" panose="05000000000000000000" pitchFamily="2" charset="2"/>
              <a:buChar char="Ø"/>
            </a:pPr>
            <a:r>
              <a:rPr lang="it-IT" sz="4500" dirty="0" smtClean="0">
                <a:solidFill>
                  <a:srgbClr val="FF0000"/>
                </a:solidFill>
              </a:rPr>
              <a:t>L’</a:t>
            </a:r>
            <a:r>
              <a:rPr lang="it-IT" sz="4500" dirty="0" err="1" smtClean="0">
                <a:solidFill>
                  <a:srgbClr val="FF0000"/>
                </a:solidFill>
              </a:rPr>
              <a:t>approche</a:t>
            </a:r>
            <a:r>
              <a:rPr lang="it-IT" sz="4500" dirty="0" smtClean="0">
                <a:solidFill>
                  <a:srgbClr val="FF0000"/>
                </a:solidFill>
              </a:rPr>
              <a:t> de la </a:t>
            </a:r>
            <a:r>
              <a:rPr lang="it-IT" sz="4500" dirty="0" err="1" smtClean="0">
                <a:solidFill>
                  <a:srgbClr val="FF0000"/>
                </a:solidFill>
              </a:rPr>
              <a:t>justice</a:t>
            </a:r>
            <a:r>
              <a:rPr lang="it-IT" sz="4500" dirty="0" smtClean="0">
                <a:solidFill>
                  <a:srgbClr val="FF0000"/>
                </a:solidFill>
              </a:rPr>
              <a:t> </a:t>
            </a:r>
            <a:r>
              <a:rPr lang="it-IT" sz="4500" dirty="0" err="1" smtClean="0">
                <a:solidFill>
                  <a:srgbClr val="FF0000"/>
                </a:solidFill>
              </a:rPr>
              <a:t>réparatrice</a:t>
            </a:r>
            <a:r>
              <a:rPr lang="it-IT" sz="4500" dirty="0" smtClean="0">
                <a:solidFill>
                  <a:srgbClr val="FF0000"/>
                </a:solidFill>
              </a:rPr>
              <a:t> est également </a:t>
            </a:r>
            <a:r>
              <a:rPr lang="it-IT" sz="4500" dirty="0" err="1" smtClean="0">
                <a:solidFill>
                  <a:srgbClr val="FF0000"/>
                </a:solidFill>
              </a:rPr>
              <a:t>appliquée</a:t>
            </a:r>
            <a:r>
              <a:rPr lang="it-IT" sz="4500" dirty="0" smtClean="0">
                <a:solidFill>
                  <a:srgbClr val="FF0000"/>
                </a:solidFill>
              </a:rPr>
              <a:t> à grande </a:t>
            </a:r>
            <a:r>
              <a:rPr lang="it-IT" sz="4500" dirty="0" err="1" smtClean="0">
                <a:solidFill>
                  <a:srgbClr val="FF0000"/>
                </a:solidFill>
              </a:rPr>
              <a:t>échelle</a:t>
            </a:r>
            <a:r>
              <a:rPr lang="it-IT" sz="4500" dirty="0" smtClean="0">
                <a:solidFill>
                  <a:srgbClr val="FF0000"/>
                </a:solidFill>
              </a:rPr>
              <a:t> dans le </a:t>
            </a:r>
            <a:r>
              <a:rPr lang="it-IT" sz="4500" dirty="0" err="1" smtClean="0">
                <a:solidFill>
                  <a:srgbClr val="FF0000"/>
                </a:solidFill>
              </a:rPr>
              <a:t>cadre</a:t>
            </a:r>
            <a:r>
              <a:rPr lang="it-IT" sz="4500" dirty="0" smtClean="0">
                <a:solidFill>
                  <a:srgbClr val="FF0000"/>
                </a:solidFill>
              </a:rPr>
              <a:t> de la mise en </a:t>
            </a:r>
            <a:r>
              <a:rPr lang="it-IT" sz="4500" dirty="0" err="1" smtClean="0">
                <a:solidFill>
                  <a:srgbClr val="FF0000"/>
                </a:solidFill>
              </a:rPr>
              <a:t>place</a:t>
            </a:r>
            <a:r>
              <a:rPr lang="it-IT" sz="4500" dirty="0" smtClean="0">
                <a:solidFill>
                  <a:srgbClr val="FF0000"/>
                </a:solidFill>
              </a:rPr>
              <a:t> des </a:t>
            </a:r>
            <a:r>
              <a:rPr lang="it-IT" sz="4500" dirty="0" err="1" smtClean="0">
                <a:solidFill>
                  <a:srgbClr val="FF0000"/>
                </a:solidFill>
              </a:rPr>
              <a:t>mécanismes</a:t>
            </a:r>
            <a:r>
              <a:rPr lang="it-IT" sz="4500" dirty="0" smtClean="0">
                <a:solidFill>
                  <a:srgbClr val="FF0000"/>
                </a:solidFill>
              </a:rPr>
              <a:t> de </a:t>
            </a:r>
            <a:r>
              <a:rPr lang="it-IT" sz="4500" dirty="0" err="1" smtClean="0">
                <a:solidFill>
                  <a:srgbClr val="FF0000"/>
                </a:solidFill>
              </a:rPr>
              <a:t>justice</a:t>
            </a:r>
            <a:r>
              <a:rPr lang="it-IT" sz="4500" dirty="0" smtClean="0">
                <a:solidFill>
                  <a:srgbClr val="FF0000"/>
                </a:solidFill>
              </a:rPr>
              <a:t> </a:t>
            </a:r>
            <a:r>
              <a:rPr lang="it-IT" sz="4500" dirty="0" err="1" smtClean="0">
                <a:solidFill>
                  <a:srgbClr val="FF0000"/>
                </a:solidFill>
              </a:rPr>
              <a:t>transitionnelle</a:t>
            </a:r>
            <a:r>
              <a:rPr lang="it-IT" sz="4500" dirty="0" smtClean="0">
                <a:solidFill>
                  <a:srgbClr val="FF0000"/>
                </a:solidFill>
              </a:rPr>
              <a:t>;</a:t>
            </a:r>
          </a:p>
          <a:p>
            <a:pPr lvl="1">
              <a:buFont typeface="Wingdings" panose="05000000000000000000" pitchFamily="2" charset="2"/>
              <a:buChar char="Ø"/>
            </a:pPr>
            <a:r>
              <a:rPr lang="it-IT" sz="4500" dirty="0" err="1" smtClean="0">
                <a:solidFill>
                  <a:srgbClr val="FF0000"/>
                </a:solidFill>
              </a:rPr>
              <a:t>Enfin</a:t>
            </a:r>
            <a:r>
              <a:rPr lang="it-IT" sz="4500" dirty="0" smtClean="0">
                <a:solidFill>
                  <a:srgbClr val="FF0000"/>
                </a:solidFill>
              </a:rPr>
              <a:t>, en </a:t>
            </a:r>
            <a:r>
              <a:rPr lang="it-IT" sz="4500" dirty="0" err="1" smtClean="0">
                <a:solidFill>
                  <a:srgbClr val="FF0000"/>
                </a:solidFill>
              </a:rPr>
              <a:t>Ouganda</a:t>
            </a:r>
            <a:r>
              <a:rPr lang="it-IT" sz="4500" dirty="0" smtClean="0">
                <a:solidFill>
                  <a:srgbClr val="FF0000"/>
                </a:solidFill>
              </a:rPr>
              <a:t>, on </a:t>
            </a:r>
            <a:r>
              <a:rPr lang="it-IT" sz="4500" dirty="0" err="1" smtClean="0">
                <a:solidFill>
                  <a:srgbClr val="FF0000"/>
                </a:solidFill>
              </a:rPr>
              <a:t>observera</a:t>
            </a:r>
            <a:r>
              <a:rPr lang="it-IT" sz="4500" dirty="0" smtClean="0">
                <a:solidFill>
                  <a:srgbClr val="FF0000"/>
                </a:solidFill>
              </a:rPr>
              <a:t> </a:t>
            </a:r>
            <a:r>
              <a:rPr lang="it-IT" sz="4500" dirty="0" err="1" smtClean="0">
                <a:solidFill>
                  <a:srgbClr val="FF0000"/>
                </a:solidFill>
              </a:rPr>
              <a:t>que</a:t>
            </a:r>
            <a:r>
              <a:rPr lang="it-IT" sz="4500" dirty="0" smtClean="0">
                <a:solidFill>
                  <a:srgbClr val="FF0000"/>
                </a:solidFill>
              </a:rPr>
              <a:t> l’</a:t>
            </a:r>
            <a:r>
              <a:rPr lang="it-IT" sz="4500" dirty="0" err="1" smtClean="0">
                <a:solidFill>
                  <a:srgbClr val="FF0000"/>
                </a:solidFill>
              </a:rPr>
              <a:t>approche</a:t>
            </a:r>
            <a:r>
              <a:rPr lang="it-IT" sz="4500" dirty="0" smtClean="0">
                <a:solidFill>
                  <a:srgbClr val="FF0000"/>
                </a:solidFill>
              </a:rPr>
              <a:t> </a:t>
            </a:r>
            <a:r>
              <a:rPr lang="it-IT" sz="4500" dirty="0" err="1" smtClean="0">
                <a:solidFill>
                  <a:srgbClr val="FF0000"/>
                </a:solidFill>
              </a:rPr>
              <a:t>réparatrice</a:t>
            </a:r>
            <a:r>
              <a:rPr lang="it-IT" sz="4500" dirty="0" smtClean="0">
                <a:solidFill>
                  <a:srgbClr val="FF0000"/>
                </a:solidFill>
              </a:rPr>
              <a:t> a été </a:t>
            </a:r>
            <a:r>
              <a:rPr lang="it-IT" sz="4500" dirty="0" err="1" smtClean="0">
                <a:solidFill>
                  <a:srgbClr val="FF0000"/>
                </a:solidFill>
              </a:rPr>
              <a:t>appliquée</a:t>
            </a:r>
            <a:r>
              <a:rPr lang="it-IT" sz="4500" dirty="0" smtClean="0">
                <a:solidFill>
                  <a:srgbClr val="FF0000"/>
                </a:solidFill>
              </a:rPr>
              <a:t> dans la </a:t>
            </a:r>
            <a:r>
              <a:rPr lang="it-IT" sz="4500" dirty="0" err="1" smtClean="0">
                <a:solidFill>
                  <a:srgbClr val="FF0000"/>
                </a:solidFill>
              </a:rPr>
              <a:t>résolution</a:t>
            </a:r>
            <a:r>
              <a:rPr lang="it-IT" sz="4500" dirty="0" smtClean="0">
                <a:solidFill>
                  <a:srgbClr val="FF0000"/>
                </a:solidFill>
              </a:rPr>
              <a:t> des </a:t>
            </a:r>
            <a:r>
              <a:rPr lang="it-IT" sz="4500" dirty="0" err="1" smtClean="0">
                <a:solidFill>
                  <a:srgbClr val="FF0000"/>
                </a:solidFill>
              </a:rPr>
              <a:t>conflits</a:t>
            </a:r>
            <a:r>
              <a:rPr lang="it-IT" sz="4500" dirty="0" smtClean="0">
                <a:solidFill>
                  <a:srgbClr val="FF0000"/>
                </a:solidFill>
              </a:rPr>
              <a:t> </a:t>
            </a:r>
            <a:r>
              <a:rPr lang="it-IT" sz="4500" dirty="0" err="1" smtClean="0">
                <a:solidFill>
                  <a:srgbClr val="FF0000"/>
                </a:solidFill>
              </a:rPr>
              <a:t>permanents</a:t>
            </a:r>
            <a:r>
              <a:rPr lang="it-IT" sz="4500" dirty="0" smtClean="0">
                <a:solidFill>
                  <a:srgbClr val="FF0000"/>
                </a:solidFill>
              </a:rPr>
              <a:t> </a:t>
            </a:r>
            <a:r>
              <a:rPr lang="it-IT" sz="4500" dirty="0" err="1" smtClean="0">
                <a:solidFill>
                  <a:srgbClr val="FF0000"/>
                </a:solidFill>
              </a:rPr>
              <a:t>existant</a:t>
            </a:r>
            <a:r>
              <a:rPr lang="it-IT" sz="4500" dirty="0" smtClean="0">
                <a:solidFill>
                  <a:srgbClr val="FF0000"/>
                </a:solidFill>
              </a:rPr>
              <a:t> </a:t>
            </a:r>
            <a:r>
              <a:rPr lang="it-IT" sz="4500" dirty="0" err="1" smtClean="0">
                <a:solidFill>
                  <a:srgbClr val="FF0000"/>
                </a:solidFill>
              </a:rPr>
              <a:t>entre</a:t>
            </a:r>
            <a:r>
              <a:rPr lang="it-IT" sz="4500" dirty="0" smtClean="0">
                <a:solidFill>
                  <a:srgbClr val="FF0000"/>
                </a:solidFill>
              </a:rPr>
              <a:t> les </a:t>
            </a:r>
            <a:r>
              <a:rPr lang="it-IT" sz="4500" dirty="0" err="1" smtClean="0">
                <a:solidFill>
                  <a:srgbClr val="FF0000"/>
                </a:solidFill>
              </a:rPr>
              <a:t>forces</a:t>
            </a:r>
            <a:r>
              <a:rPr lang="it-IT" sz="4500" dirty="0" smtClean="0">
                <a:solidFill>
                  <a:srgbClr val="FF0000"/>
                </a:solidFill>
              </a:rPr>
              <a:t> de l’</a:t>
            </a:r>
            <a:r>
              <a:rPr lang="it-IT" sz="4500" dirty="0" err="1" smtClean="0">
                <a:solidFill>
                  <a:srgbClr val="FF0000"/>
                </a:solidFill>
              </a:rPr>
              <a:t>ordre</a:t>
            </a:r>
            <a:r>
              <a:rPr lang="it-IT" sz="4500" dirty="0" smtClean="0">
                <a:solidFill>
                  <a:srgbClr val="FF0000"/>
                </a:solidFill>
              </a:rPr>
              <a:t> et les </a:t>
            </a:r>
            <a:r>
              <a:rPr lang="it-IT" sz="4500" dirty="0" err="1" smtClean="0">
                <a:solidFill>
                  <a:srgbClr val="FF0000"/>
                </a:solidFill>
              </a:rPr>
              <a:t>transporteurs</a:t>
            </a:r>
            <a:r>
              <a:rPr lang="it-IT" sz="4500" dirty="0" smtClean="0">
                <a:solidFill>
                  <a:srgbClr val="FF0000"/>
                </a:solidFill>
              </a:rPr>
              <a:t> (p.13);</a:t>
            </a:r>
            <a:endParaRPr lang="en-GB" dirty="0">
              <a:solidFill>
                <a:srgbClr val="FF0000"/>
              </a:solidFill>
            </a:endParaRPr>
          </a:p>
          <a:p>
            <a:pPr marL="0" indent="0">
              <a:buNone/>
            </a:pPr>
            <a:r>
              <a:rPr lang="en-GB" b="1" dirty="0" err="1">
                <a:solidFill>
                  <a:schemeClr val="accent4">
                    <a:lumMod val="75000"/>
                  </a:schemeClr>
                </a:solidFill>
              </a:rPr>
              <a:t>Exercice</a:t>
            </a:r>
            <a:r>
              <a:rPr lang="en-GB" b="1" dirty="0">
                <a:solidFill>
                  <a:schemeClr val="accent4">
                    <a:lumMod val="75000"/>
                  </a:schemeClr>
                </a:solidFill>
              </a:rPr>
              <a:t> 3: </a:t>
            </a:r>
            <a:r>
              <a:rPr lang="fr-FR" b="1" dirty="0">
                <a:solidFill>
                  <a:schemeClr val="accent4">
                    <a:lumMod val="75000"/>
                  </a:schemeClr>
                </a:solidFill>
              </a:rPr>
              <a:t>Comparaison des caractéristiques de la justice réparatrice/restaurative et de la justice rétributive</a:t>
            </a:r>
            <a:endParaRPr lang="en-GB" b="1" dirty="0">
              <a:latin typeface="+mn-lt"/>
            </a:endParaRPr>
          </a:p>
        </p:txBody>
      </p:sp>
    </p:spTree>
    <p:extLst>
      <p:ext uri="{BB962C8B-B14F-4D97-AF65-F5344CB8AC3E}">
        <p14:creationId xmlns:p14="http://schemas.microsoft.com/office/powerpoint/2010/main" val="202350853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89CFA-B548-44E6-948C-8F7D72854D80}"/>
              </a:ext>
            </a:extLst>
          </p:cNvPr>
          <p:cNvSpPr>
            <a:spLocks noGrp="1"/>
          </p:cNvSpPr>
          <p:nvPr>
            <p:ph type="title"/>
          </p:nvPr>
        </p:nvSpPr>
        <p:spPr>
          <a:xfrm>
            <a:off x="735105" y="806985"/>
            <a:ext cx="22872458" cy="1236968"/>
          </a:xfrm>
        </p:spPr>
        <p:txBody>
          <a:bodyPr>
            <a:noAutofit/>
          </a:bodyPr>
          <a:lstStyle/>
          <a:p>
            <a:r>
              <a:rPr lang="fr-FR" sz="8000" dirty="0"/>
              <a:t>Origines et évolution de la justice restauratrice/réparatrice</a:t>
            </a:r>
            <a:endParaRPr lang="en-GB" sz="8000" dirty="0"/>
          </a:p>
        </p:txBody>
      </p:sp>
      <p:sp>
        <p:nvSpPr>
          <p:cNvPr id="3" name="Content Placeholder 2">
            <a:extLst>
              <a:ext uri="{FF2B5EF4-FFF2-40B4-BE49-F238E27FC236}">
                <a16:creationId xmlns:a16="http://schemas.microsoft.com/office/drawing/2014/main" xmlns="" id="{453C7964-27AA-4ABC-AAEA-360A6D1C6804}"/>
              </a:ext>
            </a:extLst>
          </p:cNvPr>
          <p:cNvSpPr>
            <a:spLocks noGrp="1"/>
          </p:cNvSpPr>
          <p:nvPr>
            <p:ph idx="1"/>
          </p:nvPr>
        </p:nvSpPr>
        <p:spPr>
          <a:xfrm>
            <a:off x="735104" y="2695201"/>
            <a:ext cx="22872459" cy="8325597"/>
          </a:xfrm>
        </p:spPr>
        <p:txBody>
          <a:bodyPr>
            <a:normAutofit fontScale="92500" lnSpcReduction="10000"/>
          </a:bodyPr>
          <a:lstStyle/>
          <a:p>
            <a:pPr>
              <a:buFont typeface="Wingdings" panose="05000000000000000000" pitchFamily="2" charset="2"/>
              <a:buChar char="Ø"/>
            </a:pPr>
            <a:r>
              <a:rPr lang="fr-FR" dirty="0">
                <a:latin typeface="+mn-lt"/>
              </a:rPr>
              <a:t>Mécanismes de résolution de conflits utilisés par les peuples </a:t>
            </a:r>
            <a:r>
              <a:rPr lang="fr-FR" dirty="0"/>
              <a:t>indigènes </a:t>
            </a:r>
            <a:r>
              <a:rPr lang="fr-FR" dirty="0">
                <a:latin typeface="+mn-lt"/>
              </a:rPr>
              <a:t>et </a:t>
            </a:r>
            <a:r>
              <a:rPr lang="fr-FR" dirty="0" smtClean="0">
                <a:latin typeface="+mn-lt"/>
              </a:rPr>
              <a:t>communautés</a:t>
            </a:r>
          </a:p>
          <a:p>
            <a:pPr>
              <a:buFont typeface="Wingdings" panose="05000000000000000000" pitchFamily="2" charset="2"/>
              <a:buChar char="Ø"/>
            </a:pPr>
            <a:r>
              <a:rPr lang="fr-FR" dirty="0" smtClean="0">
                <a:latin typeface="+mn-lt"/>
              </a:rPr>
              <a:t>Approche du système de « l’arbre à palabre » en Afrique</a:t>
            </a:r>
            <a:endParaRPr lang="fr-FR" dirty="0">
              <a:latin typeface="+mn-lt"/>
            </a:endParaRPr>
          </a:p>
          <a:p>
            <a:pPr>
              <a:buFont typeface="Wingdings" panose="05000000000000000000" pitchFamily="2" charset="2"/>
              <a:buChar char="Ø"/>
            </a:pPr>
            <a:r>
              <a:rPr lang="fr-FR" dirty="0">
                <a:latin typeface="+mn-lt"/>
              </a:rPr>
              <a:t>Evolution:  la </a:t>
            </a:r>
            <a:r>
              <a:rPr lang="fr-FR" dirty="0"/>
              <a:t>justice réparatrice à l’époque contemporain</a:t>
            </a:r>
          </a:p>
          <a:p>
            <a:pPr>
              <a:buFont typeface="Wingdings" panose="05000000000000000000" pitchFamily="2" charset="2"/>
              <a:buChar char="Ø"/>
            </a:pPr>
            <a:r>
              <a:rPr lang="fr-FR" dirty="0"/>
              <a:t>Les programmes de réconciliation entre victimes et délinquants en Amérique du Nord dans les années </a:t>
            </a:r>
            <a:r>
              <a:rPr lang="en-GB" dirty="0"/>
              <a:t>1970</a:t>
            </a:r>
          </a:p>
          <a:p>
            <a:pPr>
              <a:buFont typeface="Wingdings" panose="05000000000000000000" pitchFamily="2" charset="2"/>
              <a:buChar char="Ø"/>
            </a:pPr>
            <a:r>
              <a:rPr lang="fr-FR" dirty="0"/>
              <a:t>La théorie abolitionniste de Nils Christie (“</a:t>
            </a:r>
            <a:r>
              <a:rPr lang="fr-FR" dirty="0" err="1"/>
              <a:t>Conflicts</a:t>
            </a:r>
            <a:r>
              <a:rPr lang="fr-FR" dirty="0"/>
              <a:t> as </a:t>
            </a:r>
            <a:r>
              <a:rPr lang="fr-FR" dirty="0" err="1"/>
              <a:t>Property</a:t>
            </a:r>
            <a:r>
              <a:rPr lang="fr-FR" dirty="0"/>
              <a:t>”, 1977) et autres universitaires  </a:t>
            </a:r>
          </a:p>
          <a:p>
            <a:pPr>
              <a:buFont typeface="Wingdings" panose="05000000000000000000" pitchFamily="2" charset="2"/>
              <a:buChar char="Ø"/>
            </a:pPr>
            <a:r>
              <a:rPr lang="fr-FR" dirty="0">
                <a:latin typeface="+mn-lt"/>
              </a:rPr>
              <a:t>L’influence du mouvement des droits des victimes</a:t>
            </a:r>
          </a:p>
          <a:p>
            <a:pPr>
              <a:buFont typeface="Wingdings" panose="05000000000000000000" pitchFamily="2" charset="2"/>
              <a:buChar char="Ø"/>
            </a:pPr>
            <a:r>
              <a:rPr lang="fr-FR" dirty="0"/>
              <a:t>L’importance grandissante des approches de diversion et de réhabilitation, tout particulièrement dans la justice juvénile </a:t>
            </a:r>
          </a:p>
          <a:p>
            <a:pPr>
              <a:buFont typeface="Wingdings" panose="05000000000000000000" pitchFamily="2" charset="2"/>
              <a:buChar char="Ø"/>
            </a:pPr>
            <a:r>
              <a:rPr lang="fr-FR" dirty="0"/>
              <a:t>L’importance de la relation de la justice réparatrice avec la théorie féministe</a:t>
            </a:r>
            <a:endParaRPr lang="fr-FR" dirty="0">
              <a:latin typeface="+mn-lt"/>
            </a:endParaRPr>
          </a:p>
        </p:txBody>
      </p:sp>
    </p:spTree>
    <p:extLst>
      <p:ext uri="{BB962C8B-B14F-4D97-AF65-F5344CB8AC3E}">
        <p14:creationId xmlns:p14="http://schemas.microsoft.com/office/powerpoint/2010/main" val="275557892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theme/theme1.xml><?xml version="1.0" encoding="utf-8"?>
<a:theme xmlns:a="http://schemas.openxmlformats.org/drawingml/2006/main" name="Default Theme">
  <a:themeElements>
    <a:clrScheme name="Ruby - Coloured 3 Light 1">
      <a:dk1>
        <a:srgbClr val="7E7E7E"/>
      </a:dk1>
      <a:lt1>
        <a:srgbClr val="FFFFFF"/>
      </a:lt1>
      <a:dk2>
        <a:srgbClr val="888888"/>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Eurostile"/>
        <a:ea typeface=""/>
        <a:cs typeface=""/>
      </a:majorFont>
      <a:minorFont>
        <a:latin typeface="Apex Ne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16441</TotalTime>
  <Words>3391</Words>
  <Application>Microsoft Office PowerPoint</Application>
  <PresentationFormat>Personalizzato</PresentationFormat>
  <Paragraphs>299</Paragraphs>
  <Slides>31</Slides>
  <Notes>27</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31</vt:i4>
      </vt:variant>
    </vt:vector>
  </HeadingPairs>
  <TitlesOfParts>
    <vt:vector size="40" baseType="lpstr">
      <vt:lpstr>Apex</vt:lpstr>
      <vt:lpstr>Apex New Book</vt:lpstr>
      <vt:lpstr>Arial</vt:lpstr>
      <vt:lpstr>Calibri</vt:lpstr>
      <vt:lpstr>Eurostile</vt:lpstr>
      <vt:lpstr>Raleway</vt:lpstr>
      <vt:lpstr>Raleway Light</vt:lpstr>
      <vt:lpstr>Wingdings</vt:lpstr>
      <vt:lpstr>Default Theme</vt:lpstr>
      <vt:lpstr>Presentazione standard di PowerPoint</vt:lpstr>
      <vt:lpstr>Résultats d’apprentissage </vt:lpstr>
      <vt:lpstr>Structure du module </vt:lpstr>
      <vt:lpstr>Le système de justice pénale et judiciaire </vt:lpstr>
      <vt:lpstr>Analyse des besoins de justice</vt:lpstr>
      <vt:lpstr>Analyse des besoins de justice</vt:lpstr>
      <vt:lpstr>Qu’est-ce que la justice réparatrice?</vt:lpstr>
      <vt:lpstr>Qu’est-ce que la justice réparatrice? </vt:lpstr>
      <vt:lpstr>Origines et évolution de la justice restauratrice/réparatrice</vt:lpstr>
      <vt:lpstr>D’autres domaines d’utilisation </vt:lpstr>
      <vt:lpstr>Le cadre normatif international </vt:lpstr>
      <vt:lpstr>Principes de sauvegarde </vt:lpstr>
      <vt:lpstr>Union africaine, politique de justice transitionnelle, 2019 </vt:lpstr>
      <vt:lpstr> Recherche sur la satisfaction des participants </vt:lpstr>
      <vt:lpstr>Recherche sur la satisfaction des participants</vt:lpstr>
      <vt:lpstr>Recherche sur l’impact de la justice réparatrice sur la récidive</vt:lpstr>
      <vt:lpstr>Recherche sur l’impact de la justice réparatrice sur la prévention du crime (https://www.researchgate.net/publication/330293388_RESTORATIVE_JUSTICE_A_PANACEA_TO_CRIME_PREVENTION_IN_NIGERIA)</vt:lpstr>
      <vt:lpstr>La justice reparatrice dans le cadre d’une justice transitionnelle</vt:lpstr>
      <vt:lpstr>Les modèles de justice réparatrice - MVD</vt:lpstr>
      <vt:lpstr>Les modèles de justice réparatrice – Conférence/Médiation</vt:lpstr>
      <vt:lpstr>Les modèles de justice réparatrice – Conférence/Médiation</vt:lpstr>
      <vt:lpstr>Les modèles de justice réparatrice – Le cercle</vt:lpstr>
      <vt:lpstr>Le Processus du cercle</vt:lpstr>
      <vt:lpstr>Les modèles de justice réparatrice</vt:lpstr>
      <vt:lpstr>Les modèles de justice réparatrice</vt:lpstr>
      <vt:lpstr>La justice réparatrice dans le système pénal</vt:lpstr>
      <vt:lpstr>La justice réparatrice et les violences fondées sur le genre</vt:lpstr>
      <vt:lpstr>La justice réparatrice et les violences fondées sur le genre</vt:lpstr>
      <vt:lpstr>Rapport coût-efficacité </vt:lpstr>
      <vt:lpstr>Défis dans sa mise en œuvre</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Mouhamed Cissé</cp:lastModifiedBy>
  <cp:revision>2170</cp:revision>
  <cp:lastPrinted>2018-10-05T07:09:36Z</cp:lastPrinted>
  <dcterms:created xsi:type="dcterms:W3CDTF">2014-11-12T21:47:38Z</dcterms:created>
  <dcterms:modified xsi:type="dcterms:W3CDTF">2019-11-20T11:28:22Z</dcterms:modified>
</cp:coreProperties>
</file>