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70" r:id="rId3"/>
    <p:sldId id="271" r:id="rId4"/>
    <p:sldId id="272" r:id="rId5"/>
    <p:sldId id="278" r:id="rId6"/>
    <p:sldId id="279" r:id="rId7"/>
    <p:sldId id="286" r:id="rId8"/>
    <p:sldId id="285" r:id="rId9"/>
    <p:sldId id="287" r:id="rId10"/>
    <p:sldId id="284" r:id="rId11"/>
  </p:sldIdLst>
  <p:sldSz cx="9144000" cy="5143500" type="screen16x9"/>
  <p:notesSz cx="6858000" cy="9144000"/>
  <p:defaultTextStyle>
    <a:defPPr>
      <a:defRPr lang="en-US"/>
    </a:defPPr>
    <a:lvl1pPr marL="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4"/>
    <p:restoredTop sz="93002"/>
  </p:normalViewPr>
  <p:slideViewPr>
    <p:cSldViewPr>
      <p:cViewPr varScale="1">
        <p:scale>
          <a:sx n="107" d="100"/>
          <a:sy n="107" d="100"/>
        </p:scale>
        <p:origin x="126" y="4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0B4E-D6AD-4266-9331-6DBA686EDF8D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446F-C790-42F6-BF20-CCA8449F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26305-C8B0-B44B-8E3F-15EBA209D3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904B5-BF73-1E4B-A710-D310038E5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5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>
                <a:cs typeface="Times New Roman" panose="02020603050405020304" pitchFamily="18" charset="0"/>
              </a:rPr>
              <a:t>Wait few seconds until the video loads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21601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2575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Module PP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18/10/2018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54770"/>
            <a:ext cx="8474075" cy="8370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4650" y="1200151"/>
            <a:ext cx="846455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4874420"/>
            <a:ext cx="609600" cy="183356"/>
          </a:xfrm>
          <a:prstGeom prst="rect">
            <a:avLst/>
          </a:prstGeom>
        </p:spPr>
        <p:txBody>
          <a:bodyPr lIns="91423" tIns="45711" rIns="91423" bIns="45711" anchor="t"/>
          <a:lstStyle>
            <a:lvl1pPr>
              <a:defRPr/>
            </a:lvl1pPr>
          </a:lstStyle>
          <a:p>
            <a:pPr>
              <a:defRPr/>
            </a:pPr>
            <a:fld id="{743BD5F9-4490-774B-830A-E7B4C4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895850"/>
            <a:ext cx="6705600" cy="171450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61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"/>
            <a:ext cx="9144000" cy="5142161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705725"/>
          </a:xfrm>
          <a:prstGeom prst="rect">
            <a:avLst/>
          </a:prstGeom>
        </p:spPr>
        <p:txBody>
          <a:bodyPr vert="horz" lIns="91423" tIns="45711" rIns="91423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754306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"/>
            <a:ext cx="9143999" cy="9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3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6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779" tIns="38390" rIns="76779" bIns="383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l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ct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76779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767796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25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7677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383898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7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767796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1151694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1535593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2111440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339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237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135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98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94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593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491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389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287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18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IGQmdoK_ZfY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ZfRSassEzoU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NyDDyT1lDhA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y9l_puxcrlM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3670526"/>
          </a:xfrm>
          <a:prstGeom prst="rect">
            <a:avLst/>
          </a:prstGeom>
          <a:noFill/>
        </p:spPr>
        <p:txBody>
          <a:bodyPr wrap="square" lIns="38391" tIns="19194" rIns="38391" bIns="19194">
            <a:spAutoFit/>
          </a:bodyPr>
          <a:lstStyle/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b="1" spc="126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Justice (E4J)</a:t>
            </a: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and Ethics</a:t>
            </a: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spc="150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6: Challenges to Ethical Living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06" y="275733"/>
            <a:ext cx="1138736" cy="907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Agenda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410841"/>
            <a:ext cx="8094663" cy="1664965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en-GB" dirty="0"/>
              <a:t>Class overview (10 minutes)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/>
              <a:t>Exercise 1: Failing to see what is right in front of you (20 min)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/>
              <a:t>Exercise 2: Good Samaritan Experiment (30 min)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/>
              <a:t>Exercise 3: Asch’s Conformity Experiment (45 min)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/>
              <a:t>Exercise 4: Milgram Obedience Experiment (60 min)</a:t>
            </a:r>
          </a:p>
          <a:p>
            <a:pPr marL="342900" lvl="0" indent="-342900">
              <a:buFont typeface="Arial" charset="0"/>
              <a:buChar char="•"/>
            </a:pPr>
            <a:r>
              <a:rPr lang="en-CA" dirty="0"/>
              <a:t>Conclusion (15 minutes)</a:t>
            </a:r>
            <a:endParaRPr lang="en-GB" dirty="0"/>
          </a:p>
          <a:p>
            <a:pPr marL="342900" indent="-342900">
              <a:buFont typeface="Arial" charset="0"/>
              <a:buChar char="•"/>
            </a:pPr>
            <a:endParaRPr lang="en-CA" sz="1800" dirty="0"/>
          </a:p>
          <a:p>
            <a:pPr marL="342900" indent="-342900">
              <a:buFont typeface="Arial" charset="0"/>
              <a:buChar char="•"/>
            </a:pPr>
            <a:endParaRPr lang="en-GB" sz="1800" dirty="0"/>
          </a:p>
          <a:p>
            <a:endParaRPr lang="en-GB" sz="1800" dirty="0"/>
          </a:p>
          <a:p>
            <a:pPr>
              <a:lnSpc>
                <a:spcPct val="150000"/>
              </a:lnSpc>
            </a:pPr>
            <a:endParaRPr lang="en-GB" sz="18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Learning Outcomes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357287"/>
            <a:ext cx="8094663" cy="3014663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Upon completion of this module students should be able to: </a:t>
            </a:r>
            <a:endParaRPr lang="en-GB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Understand mechanisms that lead us to act unethically and identify their impact on one’s own life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Explain and demonstrate how these mechanisms can play both positive and negative roles in our lives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Understand the relationship between taking responsibility and being ethical, and how this applies to one’s own life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Gain insights that could facilitate working towards ethical improvement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Key issues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19622"/>
            <a:ext cx="777686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challenge of living ethically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Selective attention and psychological distance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Conformity, obedience, and the bystander effect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Situationism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Dishonesty</a:t>
            </a:r>
          </a:p>
        </p:txBody>
      </p:sp>
    </p:spTree>
    <p:extLst>
      <p:ext uri="{BB962C8B-B14F-4D97-AF65-F5344CB8AC3E}">
        <p14:creationId xmlns:p14="http://schemas.microsoft.com/office/powerpoint/2010/main" val="16831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598"/>
            <a:ext cx="7886700" cy="706140"/>
          </a:xfrm>
        </p:spPr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Class exercises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77155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E1: Failing to see what is right in front of you</a:t>
            </a:r>
          </a:p>
          <a:p>
            <a:endParaRPr lang="en-GB" sz="2000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7EF0E1C0-503A-4D44-8F1E-FCB508A94B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9672" y="1201293"/>
            <a:ext cx="5544616" cy="31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598"/>
            <a:ext cx="7886700" cy="706140"/>
          </a:xfrm>
        </p:spPr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Class exercises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6509" y="74983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E2: The Good Samaritan Experiment</a:t>
            </a:r>
            <a:endParaRPr lang="en-GB" sz="2000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5A5A0C3-9A38-4231-A07A-C7DF7CFAAE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5656" y="1149940"/>
            <a:ext cx="57606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598"/>
            <a:ext cx="7886700" cy="706140"/>
          </a:xfrm>
        </p:spPr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Class exercises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6509" y="74983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E3: Asch’s Conformity Experiment</a:t>
            </a:r>
            <a:endParaRPr lang="en-GB" sz="2000" dirty="0"/>
          </a:p>
        </p:txBody>
      </p:sp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BE76C490-0BDC-4BA3-AA52-031F1BD7A1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5656" y="1149940"/>
            <a:ext cx="5760640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598"/>
            <a:ext cx="7886700" cy="706140"/>
          </a:xfrm>
        </p:spPr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Class exercises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834047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E4: The Milgram Obedience Experiment</a:t>
            </a:r>
            <a:endParaRPr lang="en-GB" sz="2000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EFE0B712-3DEE-4665-9AF6-5E0960D88D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3648" y="1213740"/>
            <a:ext cx="5760640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814F-5E8B-4A77-941B-BC786109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Core reading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26333-84E2-4BA2-8765-7A03B9386A81}"/>
              </a:ext>
            </a:extLst>
          </p:cNvPr>
          <p:cNvSpPr txBox="1"/>
          <p:nvPr/>
        </p:nvSpPr>
        <p:spPr>
          <a:xfrm>
            <a:off x="611560" y="1347614"/>
            <a:ext cx="78867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err="1"/>
              <a:t>Tavris</a:t>
            </a:r>
            <a:r>
              <a:rPr lang="en-GB" sz="1400" dirty="0"/>
              <a:t>, </a:t>
            </a:r>
            <a:r>
              <a:rPr lang="en-GB" sz="1400" dirty="0" err="1"/>
              <a:t>Caroll</a:t>
            </a:r>
            <a:r>
              <a:rPr lang="en-GB" sz="1400" dirty="0"/>
              <a:t> and Elliot Aronson (2015). </a:t>
            </a:r>
            <a:r>
              <a:rPr lang="en-GB" sz="1400" b="1" i="1" dirty="0"/>
              <a:t>Mistakes Were Made (But Not by Me): Why We Justify Foolish Beliefs, Bad Decisions, and Hurtful Acts</a:t>
            </a:r>
            <a:r>
              <a:rPr lang="en-GB" sz="1400" dirty="0"/>
              <a:t>. New York: Houghton Mifflin Harcourt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Epley, Nicholas and Thomas Gilovich (2016). </a:t>
            </a:r>
            <a:r>
              <a:rPr lang="en-GB" sz="1400" b="1" i="1" dirty="0"/>
              <a:t>The Mechanics of Motivated Reasoning</a:t>
            </a:r>
            <a:r>
              <a:rPr lang="en-GB" sz="1400" dirty="0"/>
              <a:t>. Journal of Economic Perspectives, vol. 30, no 3, pp. 133–140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err="1"/>
              <a:t>Ariely</a:t>
            </a:r>
            <a:r>
              <a:rPr lang="en-GB" sz="1400" dirty="0"/>
              <a:t>, Dan (2012). The (Honest) </a:t>
            </a:r>
            <a:r>
              <a:rPr lang="en-GB" sz="1400" b="1" i="1" dirty="0"/>
              <a:t>Truth About Dishonesty: How We Lie to Everyone—Especially Ourselves</a:t>
            </a:r>
            <a:r>
              <a:rPr lang="en-GB" sz="1400" dirty="0"/>
              <a:t>. London: HarperCollins Publishers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err="1"/>
              <a:t>Rorty</a:t>
            </a:r>
            <a:r>
              <a:rPr lang="en-GB" sz="1400" dirty="0"/>
              <a:t>, Amélie </a:t>
            </a:r>
            <a:r>
              <a:rPr lang="en-GB" sz="1400" dirty="0" err="1"/>
              <a:t>Oksenberg</a:t>
            </a:r>
            <a:r>
              <a:rPr lang="en-GB" sz="1400" dirty="0"/>
              <a:t> (2001). </a:t>
            </a:r>
            <a:r>
              <a:rPr lang="en-GB" sz="1400" b="1" i="1" dirty="0"/>
              <a:t>How to harden your heart: six easy ways to become corrupt. The Many Faces of Evil: Historical Perspectives</a:t>
            </a:r>
            <a:r>
              <a:rPr lang="en-GB" sz="1400" dirty="0"/>
              <a:t>. Amélie </a:t>
            </a:r>
            <a:r>
              <a:rPr lang="en-GB" sz="1400" dirty="0" err="1"/>
              <a:t>Oksenberg</a:t>
            </a:r>
            <a:r>
              <a:rPr lang="en-GB" sz="1400" dirty="0"/>
              <a:t> </a:t>
            </a:r>
            <a:r>
              <a:rPr lang="en-GB" sz="1400" dirty="0" err="1"/>
              <a:t>Rorty</a:t>
            </a:r>
            <a:r>
              <a:rPr lang="en-GB" sz="1400" dirty="0"/>
              <a:t>, ed. London: Routledge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5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493</Words>
  <Application>Microsoft Office PowerPoint</Application>
  <PresentationFormat>On-screen Show (16:9)</PresentationFormat>
  <Paragraphs>66</Paragraphs>
  <Slides>9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Apex</vt:lpstr>
      <vt:lpstr>Apex New Book</vt:lpstr>
      <vt:lpstr>LaTo light</vt:lpstr>
      <vt:lpstr>Raleway Light</vt:lpstr>
      <vt:lpstr>Raleway Regular</vt:lpstr>
      <vt:lpstr>Arial</vt:lpstr>
      <vt:lpstr>Arial Narrow</vt:lpstr>
      <vt:lpstr>Calibri</vt:lpstr>
      <vt:lpstr>Eurostile</vt:lpstr>
      <vt:lpstr>Times</vt:lpstr>
      <vt:lpstr>Times New Roman</vt:lpstr>
      <vt:lpstr>Wingdings</vt:lpstr>
      <vt:lpstr>Office Theme</vt:lpstr>
      <vt:lpstr>Default Theme</vt:lpstr>
      <vt:lpstr>PowerPoint Presentation</vt:lpstr>
      <vt:lpstr>Agenda</vt:lpstr>
      <vt:lpstr>Learning Outcomes</vt:lpstr>
      <vt:lpstr>Key issues</vt:lpstr>
      <vt:lpstr>Class exercises</vt:lpstr>
      <vt:lpstr>Class exercises</vt:lpstr>
      <vt:lpstr>Class exercises</vt:lpstr>
      <vt:lpstr>Class exercises</vt:lpstr>
      <vt:lpstr>Core reading 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Sauer</dc:creator>
  <cp:lastModifiedBy>Katharina Kiener-Manu</cp:lastModifiedBy>
  <cp:revision>45</cp:revision>
  <dcterms:created xsi:type="dcterms:W3CDTF">2016-11-08T12:49:39Z</dcterms:created>
  <dcterms:modified xsi:type="dcterms:W3CDTF">2018-10-18T14:51:18Z</dcterms:modified>
</cp:coreProperties>
</file>