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748" r:id="rId5"/>
    <p:sldId id="856" r:id="rId6"/>
    <p:sldId id="842" r:id="rId7"/>
    <p:sldId id="751" r:id="rId8"/>
    <p:sldId id="857" r:id="rId9"/>
    <p:sldId id="858" r:id="rId10"/>
    <p:sldId id="882" r:id="rId11"/>
    <p:sldId id="903" r:id="rId12"/>
    <p:sldId id="904" r:id="rId13"/>
    <p:sldId id="859" r:id="rId14"/>
    <p:sldId id="755" r:id="rId15"/>
    <p:sldId id="905" r:id="rId16"/>
    <p:sldId id="761" r:id="rId17"/>
    <p:sldId id="861" r:id="rId18"/>
    <p:sldId id="867" r:id="rId19"/>
    <p:sldId id="873" r:id="rId20"/>
    <p:sldId id="874" r:id="rId21"/>
    <p:sldId id="875" r:id="rId22"/>
    <p:sldId id="876" r:id="rId23"/>
    <p:sldId id="877" r:id="rId24"/>
    <p:sldId id="878" r:id="rId25"/>
    <p:sldId id="879" r:id="rId26"/>
    <p:sldId id="880" r:id="rId27"/>
    <p:sldId id="881" r:id="rId28"/>
    <p:sldId id="883" r:id="rId29"/>
    <p:sldId id="890" r:id="rId30"/>
    <p:sldId id="887" r:id="rId31"/>
    <p:sldId id="888" r:id="rId32"/>
    <p:sldId id="897" r:id="rId33"/>
    <p:sldId id="899" r:id="rId34"/>
    <p:sldId id="906" r:id="rId35"/>
    <p:sldId id="900" r:id="rId36"/>
    <p:sldId id="902" r:id="rId37"/>
    <p:sldId id="896" r:id="rId38"/>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0">
          <p15:clr>
            <a:srgbClr val="A4A3A4"/>
          </p15:clr>
        </p15:guide>
        <p15:guide id="2" orient="horz" pos="8014">
          <p15:clr>
            <a:srgbClr val="A4A3A4"/>
          </p15:clr>
        </p15:guide>
        <p15:guide id="3" orient="horz" pos="2471">
          <p15:clr>
            <a:srgbClr val="A4A3A4"/>
          </p15:clr>
        </p15:guide>
        <p15:guide id="4" orient="horz" pos="626">
          <p15:clr>
            <a:srgbClr val="A4A3A4"/>
          </p15:clr>
        </p15:guide>
        <p15:guide id="5" pos="14271">
          <p15:clr>
            <a:srgbClr val="A4A3A4"/>
          </p15:clr>
        </p15:guide>
        <p15:guide id="6" pos="1082">
          <p15:clr>
            <a:srgbClr val="A4A3A4"/>
          </p15:clr>
        </p15:guide>
        <p15:guide id="7" pos="76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078"/>
    <a:srgbClr val="A40D33"/>
    <a:srgbClr val="9D4237"/>
    <a:srgbClr val="5378BD"/>
    <a:srgbClr val="5598D7"/>
    <a:srgbClr val="2F516A"/>
    <a:srgbClr val="9D042F"/>
    <a:srgbClr val="4072AA"/>
    <a:srgbClr val="AC4263"/>
    <a:srgbClr val="B948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D7AAB-F496-4C50-A34F-FD8B839E473C}" v="6" dt="2020-07-07T12:21:25.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78506" autoAdjust="0"/>
  </p:normalViewPr>
  <p:slideViewPr>
    <p:cSldViewPr snapToGrid="0" snapToObjects="1">
      <p:cViewPr varScale="1">
        <p:scale>
          <a:sx n="40" d="100"/>
          <a:sy n="40" d="100"/>
        </p:scale>
        <p:origin x="258" y="84"/>
      </p:cViewPr>
      <p:guideLst>
        <p:guide orient="horz" pos="7010"/>
        <p:guide orient="horz" pos="8014"/>
        <p:guide orient="horz" pos="2471"/>
        <p:guide orient="horz" pos="626"/>
        <p:guide pos="14271"/>
        <p:guide pos="1082"/>
        <p:guide pos="7677"/>
      </p:guideLst>
    </p:cSldViewPr>
  </p:slideViewPr>
  <p:outlineViewPr>
    <p:cViewPr>
      <p:scale>
        <a:sx n="33" d="100"/>
        <a:sy n="33" d="100"/>
      </p:scale>
      <p:origin x="0" y="-9203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19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a Kiener-Manu" userId="495035e1-2945-4451-9a1c-1cd1382d4a1a" providerId="ADAL" clId="{D7AD7AAB-F496-4C50-A34F-FD8B839E473C}"/>
    <pc:docChg chg="custSel modSld modMainMaster">
      <pc:chgData name="Katharina Kiener-Manu" userId="495035e1-2945-4451-9a1c-1cd1382d4a1a" providerId="ADAL" clId="{D7AD7AAB-F496-4C50-A34F-FD8B839E473C}" dt="2020-07-07T12:24:30.194" v="109" actId="255"/>
      <pc:docMkLst>
        <pc:docMk/>
      </pc:docMkLst>
      <pc:sldChg chg="modSp">
        <pc:chgData name="Katharina Kiener-Manu" userId="495035e1-2945-4451-9a1c-1cd1382d4a1a" providerId="ADAL" clId="{D7AD7AAB-F496-4C50-A34F-FD8B839E473C}" dt="2020-07-07T12:24:30.194" v="109" actId="255"/>
        <pc:sldMkLst>
          <pc:docMk/>
          <pc:sldMk cId="990332268" sldId="748"/>
        </pc:sldMkLst>
        <pc:spChg chg="mod">
          <ac:chgData name="Katharina Kiener-Manu" userId="495035e1-2945-4451-9a1c-1cd1382d4a1a" providerId="ADAL" clId="{D7AD7AAB-F496-4C50-A34F-FD8B839E473C}" dt="2020-07-07T12:24:30.194" v="109" actId="255"/>
          <ac:spMkLst>
            <pc:docMk/>
            <pc:sldMk cId="990332268" sldId="748"/>
            <ac:spMk id="2" creationId="{00000000-0000-0000-0000-000000000000}"/>
          </ac:spMkLst>
        </pc:spChg>
      </pc:sldChg>
      <pc:sldChg chg="modSp">
        <pc:chgData name="Katharina Kiener-Manu" userId="495035e1-2945-4451-9a1c-1cd1382d4a1a" providerId="ADAL" clId="{D7AD7AAB-F496-4C50-A34F-FD8B839E473C}" dt="2020-07-07T12:24:04.715" v="107" actId="20577"/>
        <pc:sldMkLst>
          <pc:docMk/>
          <pc:sldMk cId="1447956384" sldId="842"/>
        </pc:sldMkLst>
        <pc:spChg chg="mod">
          <ac:chgData name="Katharina Kiener-Manu" userId="495035e1-2945-4451-9a1c-1cd1382d4a1a" providerId="ADAL" clId="{D7AD7AAB-F496-4C50-A34F-FD8B839E473C}" dt="2020-07-07T12:24:04.715" v="107" actId="20577"/>
          <ac:spMkLst>
            <pc:docMk/>
            <pc:sldMk cId="1447956384" sldId="842"/>
            <ac:spMk id="3" creationId="{00000000-0000-0000-0000-000000000000}"/>
          </ac:spMkLst>
        </pc:spChg>
        <pc:picChg chg="mod">
          <ac:chgData name="Katharina Kiener-Manu" userId="495035e1-2945-4451-9a1c-1cd1382d4a1a" providerId="ADAL" clId="{D7AD7AAB-F496-4C50-A34F-FD8B839E473C}" dt="2020-07-07T12:23:52.742" v="94" actId="1076"/>
          <ac:picMkLst>
            <pc:docMk/>
            <pc:sldMk cId="1447956384" sldId="842"/>
            <ac:picMk id="4" creationId="{00000000-0000-0000-0000-000000000000}"/>
          </ac:picMkLst>
        </pc:picChg>
      </pc:sldChg>
      <pc:sldChg chg="modSp">
        <pc:chgData name="Katharina Kiener-Manu" userId="495035e1-2945-4451-9a1c-1cd1382d4a1a" providerId="ADAL" clId="{D7AD7AAB-F496-4C50-A34F-FD8B839E473C}" dt="2020-07-07T12:23:12.546" v="31" actId="13926"/>
        <pc:sldMkLst>
          <pc:docMk/>
          <pc:sldMk cId="1844493524" sldId="858"/>
        </pc:sldMkLst>
        <pc:graphicFrameChg chg="modGraphic">
          <ac:chgData name="Katharina Kiener-Manu" userId="495035e1-2945-4451-9a1c-1cd1382d4a1a" providerId="ADAL" clId="{D7AD7AAB-F496-4C50-A34F-FD8B839E473C}" dt="2020-07-07T12:23:12.546" v="31" actId="13926"/>
          <ac:graphicFrameMkLst>
            <pc:docMk/>
            <pc:sldMk cId="1844493524" sldId="858"/>
            <ac:graphicFrameMk id="6" creationId="{00000000-0000-0000-0000-000000000000}"/>
          </ac:graphicFrameMkLst>
        </pc:graphicFrameChg>
      </pc:sldChg>
      <pc:sldChg chg="modSp">
        <pc:chgData name="Katharina Kiener-Manu" userId="495035e1-2945-4451-9a1c-1cd1382d4a1a" providerId="ADAL" clId="{D7AD7AAB-F496-4C50-A34F-FD8B839E473C}" dt="2020-07-07T12:22:46.899" v="30" actId="1076"/>
        <pc:sldMkLst>
          <pc:docMk/>
          <pc:sldMk cId="3974584257" sldId="861"/>
        </pc:sldMkLst>
        <pc:spChg chg="mod">
          <ac:chgData name="Katharina Kiener-Manu" userId="495035e1-2945-4451-9a1c-1cd1382d4a1a" providerId="ADAL" clId="{D7AD7AAB-F496-4C50-A34F-FD8B839E473C}" dt="2020-07-07T12:22:46.899" v="30" actId="1076"/>
          <ac:spMkLst>
            <pc:docMk/>
            <pc:sldMk cId="3974584257" sldId="861"/>
            <ac:spMk id="6" creationId="{00000000-0000-0000-0000-000000000000}"/>
          </ac:spMkLst>
        </pc:spChg>
        <pc:spChg chg="mod">
          <ac:chgData name="Katharina Kiener-Manu" userId="495035e1-2945-4451-9a1c-1cd1382d4a1a" providerId="ADAL" clId="{D7AD7AAB-F496-4C50-A34F-FD8B839E473C}" dt="2020-07-07T12:22:34.849" v="28" actId="1076"/>
          <ac:spMkLst>
            <pc:docMk/>
            <pc:sldMk cId="3974584257" sldId="861"/>
            <ac:spMk id="7" creationId="{00000000-0000-0000-0000-000000000000}"/>
          </ac:spMkLst>
        </pc:spChg>
      </pc:sldChg>
      <pc:sldChg chg="modSp">
        <pc:chgData name="Katharina Kiener-Manu" userId="495035e1-2945-4451-9a1c-1cd1382d4a1a" providerId="ADAL" clId="{D7AD7AAB-F496-4C50-A34F-FD8B839E473C}" dt="2020-07-07T12:18:21.141" v="2" actId="27636"/>
        <pc:sldMkLst>
          <pc:docMk/>
          <pc:sldMk cId="3759000706" sldId="867"/>
        </pc:sldMkLst>
        <pc:spChg chg="mod">
          <ac:chgData name="Katharina Kiener-Manu" userId="495035e1-2945-4451-9a1c-1cd1382d4a1a" providerId="ADAL" clId="{D7AD7AAB-F496-4C50-A34F-FD8B839E473C}" dt="2020-07-07T12:18:21.141" v="2" actId="27636"/>
          <ac:spMkLst>
            <pc:docMk/>
            <pc:sldMk cId="3759000706" sldId="867"/>
            <ac:spMk id="3" creationId="{00000000-0000-0000-0000-000000000000}"/>
          </ac:spMkLst>
        </pc:spChg>
      </pc:sldChg>
      <pc:sldChg chg="modSp">
        <pc:chgData name="Katharina Kiener-Manu" userId="495035e1-2945-4451-9a1c-1cd1382d4a1a" providerId="ADAL" clId="{D7AD7AAB-F496-4C50-A34F-FD8B839E473C}" dt="2020-07-07T12:18:21.248" v="3" actId="27636"/>
        <pc:sldMkLst>
          <pc:docMk/>
          <pc:sldMk cId="598509330" sldId="878"/>
        </pc:sldMkLst>
        <pc:spChg chg="mod">
          <ac:chgData name="Katharina Kiener-Manu" userId="495035e1-2945-4451-9a1c-1cd1382d4a1a" providerId="ADAL" clId="{D7AD7AAB-F496-4C50-A34F-FD8B839E473C}" dt="2020-07-07T12:18:21.248" v="3" actId="27636"/>
          <ac:spMkLst>
            <pc:docMk/>
            <pc:sldMk cId="598509330" sldId="878"/>
            <ac:spMk id="87043" creationId="{00000000-0000-0000-0000-000000000000}"/>
          </ac:spMkLst>
        </pc:spChg>
      </pc:sldChg>
      <pc:sldChg chg="modSp">
        <pc:chgData name="Katharina Kiener-Manu" userId="495035e1-2945-4451-9a1c-1cd1382d4a1a" providerId="ADAL" clId="{D7AD7AAB-F496-4C50-A34F-FD8B839E473C}" dt="2020-07-07T12:21:37.131" v="27" actId="20577"/>
        <pc:sldMkLst>
          <pc:docMk/>
          <pc:sldMk cId="2303127814" sldId="890"/>
        </pc:sldMkLst>
        <pc:spChg chg="mod">
          <ac:chgData name="Katharina Kiener-Manu" userId="495035e1-2945-4451-9a1c-1cd1382d4a1a" providerId="ADAL" clId="{D7AD7AAB-F496-4C50-A34F-FD8B839E473C}" dt="2020-07-07T12:21:37.131" v="27" actId="20577"/>
          <ac:spMkLst>
            <pc:docMk/>
            <pc:sldMk cId="2303127814" sldId="890"/>
            <ac:spMk id="16" creationId="{00000000-0000-0000-0000-000000000000}"/>
          </ac:spMkLst>
        </pc:spChg>
        <pc:spChg chg="mod">
          <ac:chgData name="Katharina Kiener-Manu" userId="495035e1-2945-4451-9a1c-1cd1382d4a1a" providerId="ADAL" clId="{D7AD7AAB-F496-4C50-A34F-FD8B839E473C}" dt="2020-07-07T12:21:25.494" v="25" actId="207"/>
          <ac:spMkLst>
            <pc:docMk/>
            <pc:sldMk cId="2303127814" sldId="890"/>
            <ac:spMk id="20" creationId="{345E30B5-19AC-43D2-9FBE-1214A47B43A1}"/>
          </ac:spMkLst>
        </pc:spChg>
      </pc:sldChg>
      <pc:sldChg chg="modSp">
        <pc:chgData name="Katharina Kiener-Manu" userId="495035e1-2945-4451-9a1c-1cd1382d4a1a" providerId="ADAL" clId="{D7AD7AAB-F496-4C50-A34F-FD8B839E473C}" dt="2020-07-07T12:19:45.868" v="13" actId="1076"/>
        <pc:sldMkLst>
          <pc:docMk/>
          <pc:sldMk cId="1262047846" sldId="896"/>
        </pc:sldMkLst>
        <pc:spChg chg="mod">
          <ac:chgData name="Katharina Kiener-Manu" userId="495035e1-2945-4451-9a1c-1cd1382d4a1a" providerId="ADAL" clId="{D7AD7AAB-F496-4C50-A34F-FD8B839E473C}" dt="2020-07-07T12:19:45.868" v="13" actId="1076"/>
          <ac:spMkLst>
            <pc:docMk/>
            <pc:sldMk cId="1262047846" sldId="896"/>
            <ac:spMk id="10" creationId="{00000000-0000-0000-0000-000000000000}"/>
          </ac:spMkLst>
        </pc:spChg>
      </pc:sldChg>
      <pc:sldChg chg="modSp">
        <pc:chgData name="Katharina Kiener-Manu" userId="495035e1-2945-4451-9a1c-1cd1382d4a1a" providerId="ADAL" clId="{D7AD7AAB-F496-4C50-A34F-FD8B839E473C}" dt="2020-07-07T12:20:52.131" v="24" actId="1076"/>
        <pc:sldMkLst>
          <pc:docMk/>
          <pc:sldMk cId="3379857626" sldId="902"/>
        </pc:sldMkLst>
        <pc:spChg chg="mod">
          <ac:chgData name="Katharina Kiener-Manu" userId="495035e1-2945-4451-9a1c-1cd1382d4a1a" providerId="ADAL" clId="{D7AD7AAB-F496-4C50-A34F-FD8B839E473C}" dt="2020-07-07T12:20:52.131" v="24" actId="1076"/>
          <ac:spMkLst>
            <pc:docMk/>
            <pc:sldMk cId="3379857626" sldId="902"/>
            <ac:spMk id="3" creationId="{00000000-0000-0000-0000-000000000000}"/>
          </ac:spMkLst>
        </pc:spChg>
      </pc:sldChg>
      <pc:sldChg chg="modSp">
        <pc:chgData name="Katharina Kiener-Manu" userId="495035e1-2945-4451-9a1c-1cd1382d4a1a" providerId="ADAL" clId="{D7AD7AAB-F496-4C50-A34F-FD8B839E473C}" dt="2020-07-07T12:17:49.677" v="0" actId="15"/>
        <pc:sldMkLst>
          <pc:docMk/>
          <pc:sldMk cId="3731233754" sldId="906"/>
        </pc:sldMkLst>
        <pc:spChg chg="mod">
          <ac:chgData name="Katharina Kiener-Manu" userId="495035e1-2945-4451-9a1c-1cd1382d4a1a" providerId="ADAL" clId="{D7AD7AAB-F496-4C50-A34F-FD8B839E473C}" dt="2020-07-07T12:17:49.677" v="0" actId="15"/>
          <ac:spMkLst>
            <pc:docMk/>
            <pc:sldMk cId="3731233754" sldId="906"/>
            <ac:spMk id="3" creationId="{00000000-0000-0000-0000-000000000000}"/>
          </ac:spMkLst>
        </pc:spChg>
      </pc:sldChg>
      <pc:sldMasterChg chg="modSp modSldLayout">
        <pc:chgData name="Katharina Kiener-Manu" userId="495035e1-2945-4451-9a1c-1cd1382d4a1a" providerId="ADAL" clId="{D7AD7AAB-F496-4C50-A34F-FD8B839E473C}" dt="2020-07-07T12:18:29.899" v="5" actId="2711"/>
        <pc:sldMasterMkLst>
          <pc:docMk/>
          <pc:sldMasterMk cId="1422848046" sldId="2147483648"/>
        </pc:sldMasterMkLst>
        <pc:spChg chg="mod">
          <ac:chgData name="Katharina Kiener-Manu" userId="495035e1-2945-4451-9a1c-1cd1382d4a1a" providerId="ADAL" clId="{D7AD7AAB-F496-4C50-A34F-FD8B839E473C}" dt="2020-07-07T12:18:20.703" v="1" actId="2711"/>
          <ac:spMkLst>
            <pc:docMk/>
            <pc:sldMasterMk cId="1422848046" sldId="2147483648"/>
            <ac:spMk id="2" creationId="{00000000-0000-0000-0000-000000000000}"/>
          </ac:spMkLst>
        </pc:spChg>
        <pc:sldLayoutChg chg="modSp">
          <pc:chgData name="Katharina Kiener-Manu" userId="495035e1-2945-4451-9a1c-1cd1382d4a1a" providerId="ADAL" clId="{D7AD7AAB-F496-4C50-A34F-FD8B839E473C}" dt="2020-07-07T12:18:29.899" v="5" actId="2711"/>
          <pc:sldLayoutMkLst>
            <pc:docMk/>
            <pc:sldMasterMk cId="1422848046" sldId="2147483648"/>
            <pc:sldLayoutMk cId="3811777051" sldId="2147483796"/>
          </pc:sldLayoutMkLst>
          <pc:spChg chg="mod">
            <ac:chgData name="Katharina Kiener-Manu" userId="495035e1-2945-4451-9a1c-1cd1382d4a1a" providerId="ADAL" clId="{D7AD7AAB-F496-4C50-A34F-FD8B839E473C}" dt="2020-07-07T12:18:29.899" v="5" actId="2711"/>
            <ac:spMkLst>
              <pc:docMk/>
              <pc:sldMasterMk cId="1422848046" sldId="2147483648"/>
              <pc:sldLayoutMk cId="3811777051" sldId="2147483796"/>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A69B9-CA0B-40EC-856F-200D287F08D2}"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s-MX"/>
        </a:p>
      </dgm:t>
    </dgm:pt>
    <dgm:pt modelId="{F217B23F-1650-4D8B-BF63-3A2FDE1D2278}">
      <dgm:prSet phldrT="[Texto]" custT="1"/>
      <dgm:spPr/>
      <dgm:t>
        <a:bodyPr/>
        <a:lstStyle/>
        <a:p>
          <a:r>
            <a:rPr lang="es-MX" sz="2800" b="1" dirty="0">
              <a:latin typeface="+mn-lt"/>
            </a:rPr>
            <a:t>Inteligencia</a:t>
          </a:r>
          <a:r>
            <a:rPr lang="es-MX" sz="2800" dirty="0">
              <a:latin typeface="+mn-lt"/>
            </a:rPr>
            <a:t>: Recopilar y analizar información de causas de la delincuencia, modus operandi, factores de riesgo y protección</a:t>
          </a:r>
        </a:p>
      </dgm:t>
    </dgm:pt>
    <dgm:pt modelId="{E03C08EE-12C0-4803-ADC9-2ADE1BD8F3DF}" type="parTrans" cxnId="{4C390986-77E5-4D9C-A0B4-43132E966EF4}">
      <dgm:prSet/>
      <dgm:spPr/>
      <dgm:t>
        <a:bodyPr/>
        <a:lstStyle/>
        <a:p>
          <a:endParaRPr lang="es-MX" sz="1200">
            <a:latin typeface="+mn-lt"/>
          </a:endParaRPr>
        </a:p>
      </dgm:t>
    </dgm:pt>
    <dgm:pt modelId="{82A17F25-41CA-4056-BE82-95C4EC66CC76}" type="sibTrans" cxnId="{4C390986-77E5-4D9C-A0B4-43132E966EF4}">
      <dgm:prSet/>
      <dgm:spPr/>
      <dgm:t>
        <a:bodyPr/>
        <a:lstStyle/>
        <a:p>
          <a:endParaRPr lang="es-MX" sz="1200">
            <a:latin typeface="+mn-lt"/>
          </a:endParaRPr>
        </a:p>
      </dgm:t>
    </dgm:pt>
    <dgm:pt modelId="{9FFE0415-7BED-483D-84C8-6B010C42BEB0}">
      <dgm:prSet phldrT="[Texto]" custT="1"/>
      <dgm:spPr/>
      <dgm:t>
        <a:bodyPr/>
        <a:lstStyle/>
        <a:p>
          <a:r>
            <a:rPr lang="es-MX" sz="2800" b="1" dirty="0">
              <a:latin typeface="+mn-lt"/>
            </a:rPr>
            <a:t>Intervención</a:t>
          </a:r>
          <a:r>
            <a:rPr lang="es-MX" sz="2800" dirty="0">
              <a:latin typeface="+mn-lt"/>
            </a:rPr>
            <a:t>: Bloquear, interrumpir o debilitar las causas identificadas a través de la prevención, la participación de diversos sectores públicos y sociales.</a:t>
          </a:r>
        </a:p>
      </dgm:t>
    </dgm:pt>
    <dgm:pt modelId="{1DF9D6D0-38C9-4520-9342-B16F68E0D8B3}" type="parTrans" cxnId="{D728A9C4-6BFF-4E35-AA4E-D0DAF09E5068}">
      <dgm:prSet/>
      <dgm:spPr/>
      <dgm:t>
        <a:bodyPr/>
        <a:lstStyle/>
        <a:p>
          <a:endParaRPr lang="es-MX" sz="1200">
            <a:latin typeface="+mn-lt"/>
          </a:endParaRPr>
        </a:p>
      </dgm:t>
    </dgm:pt>
    <dgm:pt modelId="{984C7567-9158-43D6-91C8-30F4EE9744A5}" type="sibTrans" cxnId="{D728A9C4-6BFF-4E35-AA4E-D0DAF09E5068}">
      <dgm:prSet/>
      <dgm:spPr/>
      <dgm:t>
        <a:bodyPr/>
        <a:lstStyle/>
        <a:p>
          <a:endParaRPr lang="es-MX" sz="1200">
            <a:latin typeface="+mn-lt"/>
          </a:endParaRPr>
        </a:p>
      </dgm:t>
    </dgm:pt>
    <dgm:pt modelId="{B1A44450-B742-4B57-92FC-D8194C612CC6}">
      <dgm:prSet phldrT="[Texto]" custT="1"/>
      <dgm:spPr/>
      <dgm:t>
        <a:bodyPr/>
        <a:lstStyle/>
        <a:p>
          <a:r>
            <a:rPr lang="es-MX" sz="2800" b="1" dirty="0">
              <a:latin typeface="+mn-lt"/>
            </a:rPr>
            <a:t>Implementación</a:t>
          </a:r>
          <a:r>
            <a:rPr lang="es-MX" sz="2800" dirty="0">
              <a:latin typeface="+mn-lt"/>
            </a:rPr>
            <a:t>: Convertir los principios de intervención en métodos prácticos que se adecuen al contexto local, cuenten con perspectiva ética, se rijan por la perspectiva de género y derechos humanos, atiendan las necesidades colectivas e individuales.</a:t>
          </a:r>
        </a:p>
      </dgm:t>
    </dgm:pt>
    <dgm:pt modelId="{69E892A8-1084-4D13-AFA3-821B9C21A138}" type="parTrans" cxnId="{583FE024-AD19-4F8C-9563-960ABFE63B3A}">
      <dgm:prSet/>
      <dgm:spPr/>
      <dgm:t>
        <a:bodyPr/>
        <a:lstStyle/>
        <a:p>
          <a:endParaRPr lang="es-MX" sz="1200">
            <a:latin typeface="+mn-lt"/>
          </a:endParaRPr>
        </a:p>
      </dgm:t>
    </dgm:pt>
    <dgm:pt modelId="{DF1325D6-A71E-435A-9DBB-3BC161420658}" type="sibTrans" cxnId="{583FE024-AD19-4F8C-9563-960ABFE63B3A}">
      <dgm:prSet/>
      <dgm:spPr/>
      <dgm:t>
        <a:bodyPr/>
        <a:lstStyle/>
        <a:p>
          <a:endParaRPr lang="es-MX" sz="1200">
            <a:latin typeface="+mn-lt"/>
          </a:endParaRPr>
        </a:p>
      </dgm:t>
    </dgm:pt>
    <dgm:pt modelId="{7AEF72CC-6133-4552-B3ED-115DE2941DD2}">
      <dgm:prSet phldrT="[Texto]" custT="1"/>
      <dgm:spPr/>
      <dgm:t>
        <a:bodyPr/>
        <a:lstStyle/>
        <a:p>
          <a:r>
            <a:rPr lang="es-MX" sz="2800" b="1" kern="1200" dirty="0">
              <a:latin typeface="+mn-lt"/>
              <a:ea typeface="+mn-ea"/>
              <a:cs typeface="+mn-cs"/>
            </a:rPr>
            <a:t>Involucramiento</a:t>
          </a:r>
          <a:r>
            <a:rPr lang="es-MX" sz="2800" kern="1200" dirty="0">
              <a:latin typeface="+mn-lt"/>
              <a:ea typeface="+mn-ea"/>
              <a:cs typeface="+mn-cs"/>
            </a:rPr>
            <a:t>: </a:t>
          </a:r>
          <a:r>
            <a:rPr lang="es-ES" sz="2800" kern="1200" dirty="0">
              <a:latin typeface="+mn-lt"/>
              <a:ea typeface="+mn-ea"/>
              <a:cs typeface="+mn-cs"/>
            </a:rPr>
            <a:t>movilizar a otros organismos, empresas e individuos para que desempeñen su función en la implementación de la intervención, más que intervenir directamente en las causas del delito.</a:t>
          </a:r>
          <a:endParaRPr lang="es-MX" sz="2800" kern="1200" dirty="0">
            <a:latin typeface="+mn-lt"/>
            <a:ea typeface="+mn-ea"/>
            <a:cs typeface="+mn-cs"/>
          </a:endParaRPr>
        </a:p>
      </dgm:t>
    </dgm:pt>
    <dgm:pt modelId="{E0840D16-EE0C-477E-95A0-D80570FC940D}" type="parTrans" cxnId="{35AAE718-1CBA-475D-B804-67FD4266E3D0}">
      <dgm:prSet/>
      <dgm:spPr/>
      <dgm:t>
        <a:bodyPr/>
        <a:lstStyle/>
        <a:p>
          <a:endParaRPr lang="es-MX" sz="1200">
            <a:latin typeface="+mn-lt"/>
          </a:endParaRPr>
        </a:p>
      </dgm:t>
    </dgm:pt>
    <dgm:pt modelId="{236CFD6A-131E-4B8C-A595-52AE32AFB00E}" type="sibTrans" cxnId="{35AAE718-1CBA-475D-B804-67FD4266E3D0}">
      <dgm:prSet/>
      <dgm:spPr/>
      <dgm:t>
        <a:bodyPr/>
        <a:lstStyle/>
        <a:p>
          <a:endParaRPr lang="es-MX" sz="1200">
            <a:latin typeface="+mn-lt"/>
          </a:endParaRPr>
        </a:p>
      </dgm:t>
    </dgm:pt>
    <dgm:pt modelId="{E67579B6-F730-415A-8607-3D3AC4EB3ED1}">
      <dgm:prSet phldrT="[Texto]" custT="1"/>
      <dgm:spPr/>
      <dgm:t>
        <a:bodyPr/>
        <a:lstStyle/>
        <a:p>
          <a:r>
            <a:rPr lang="es-MX" sz="2800" kern="1200" dirty="0">
              <a:latin typeface="+mn-lt"/>
              <a:ea typeface="+mn-ea"/>
              <a:cs typeface="+mn-cs"/>
            </a:rPr>
            <a:t>Impacto: </a:t>
          </a:r>
          <a:r>
            <a:rPr lang="es-ES" sz="2800" kern="1200" dirty="0">
              <a:latin typeface="+mn-lt"/>
              <a:ea typeface="+mn-ea"/>
              <a:cs typeface="+mn-cs"/>
            </a:rPr>
            <a:t>naturaleza de la evaluación (cómo se evaluó el proyecto, por quién, si era de fiar, si la evaluación era sistemática e independiente, y qué tipo de diseño de la evaluación se empleó).</a:t>
          </a:r>
          <a:endParaRPr lang="es-MX" sz="2800" kern="1200" dirty="0">
            <a:latin typeface="+mn-lt"/>
            <a:ea typeface="+mn-ea"/>
            <a:cs typeface="+mn-cs"/>
          </a:endParaRPr>
        </a:p>
      </dgm:t>
    </dgm:pt>
    <dgm:pt modelId="{DFC0088B-4CAB-404C-9E90-D7AF34F29E77}" type="parTrans" cxnId="{131622D7-BE4F-44E9-A7AC-1C0AFF9599C3}">
      <dgm:prSet/>
      <dgm:spPr/>
      <dgm:t>
        <a:bodyPr/>
        <a:lstStyle/>
        <a:p>
          <a:endParaRPr lang="es-MX" sz="1200">
            <a:latin typeface="+mn-lt"/>
          </a:endParaRPr>
        </a:p>
      </dgm:t>
    </dgm:pt>
    <dgm:pt modelId="{56F37245-158F-41A8-83A8-62675A654BA6}" type="sibTrans" cxnId="{131622D7-BE4F-44E9-A7AC-1C0AFF9599C3}">
      <dgm:prSet/>
      <dgm:spPr/>
      <dgm:t>
        <a:bodyPr/>
        <a:lstStyle/>
        <a:p>
          <a:endParaRPr lang="es-MX" sz="1200">
            <a:latin typeface="+mn-lt"/>
          </a:endParaRPr>
        </a:p>
      </dgm:t>
    </dgm:pt>
    <dgm:pt modelId="{61B780A5-2AE6-428C-8341-E36286EED94E}" type="pres">
      <dgm:prSet presAssocID="{744A69B9-CA0B-40EC-856F-200D287F08D2}" presName="diagram" presStyleCnt="0">
        <dgm:presLayoutVars>
          <dgm:dir/>
          <dgm:resizeHandles val="exact"/>
        </dgm:presLayoutVars>
      </dgm:prSet>
      <dgm:spPr/>
    </dgm:pt>
    <dgm:pt modelId="{B88C64AA-3B80-49DC-83C5-33F2E9162FE7}" type="pres">
      <dgm:prSet presAssocID="{F217B23F-1650-4D8B-BF63-3A2FDE1D2278}" presName="node" presStyleLbl="node1" presStyleIdx="0" presStyleCnt="5">
        <dgm:presLayoutVars>
          <dgm:bulletEnabled val="1"/>
        </dgm:presLayoutVars>
      </dgm:prSet>
      <dgm:spPr/>
    </dgm:pt>
    <dgm:pt modelId="{863A5AF6-7659-4934-BFB0-2BD992383BE6}" type="pres">
      <dgm:prSet presAssocID="{82A17F25-41CA-4056-BE82-95C4EC66CC76}" presName="sibTrans" presStyleCnt="0"/>
      <dgm:spPr/>
    </dgm:pt>
    <dgm:pt modelId="{670E9609-141E-4D3F-836C-C0FA75DDC3A0}" type="pres">
      <dgm:prSet presAssocID="{9FFE0415-7BED-483D-84C8-6B010C42BEB0}" presName="node" presStyleLbl="node1" presStyleIdx="1" presStyleCnt="5">
        <dgm:presLayoutVars>
          <dgm:bulletEnabled val="1"/>
        </dgm:presLayoutVars>
      </dgm:prSet>
      <dgm:spPr/>
    </dgm:pt>
    <dgm:pt modelId="{0B236591-70BB-4D5C-8A01-5D425FEA5214}" type="pres">
      <dgm:prSet presAssocID="{984C7567-9158-43D6-91C8-30F4EE9744A5}" presName="sibTrans" presStyleCnt="0"/>
      <dgm:spPr/>
    </dgm:pt>
    <dgm:pt modelId="{AFDFA441-8F20-4325-8063-57311C485B9B}" type="pres">
      <dgm:prSet presAssocID="{B1A44450-B742-4B57-92FC-D8194C612CC6}" presName="node" presStyleLbl="node1" presStyleIdx="2" presStyleCnt="5">
        <dgm:presLayoutVars>
          <dgm:bulletEnabled val="1"/>
        </dgm:presLayoutVars>
      </dgm:prSet>
      <dgm:spPr/>
    </dgm:pt>
    <dgm:pt modelId="{1BE7E678-9926-4EB5-81F7-EF10936F0FA2}" type="pres">
      <dgm:prSet presAssocID="{DF1325D6-A71E-435A-9DBB-3BC161420658}" presName="sibTrans" presStyleCnt="0"/>
      <dgm:spPr/>
    </dgm:pt>
    <dgm:pt modelId="{EB863A1F-16ED-4139-8A24-014610A65429}" type="pres">
      <dgm:prSet presAssocID="{7AEF72CC-6133-4552-B3ED-115DE2941DD2}" presName="node" presStyleLbl="node1" presStyleIdx="3" presStyleCnt="5">
        <dgm:presLayoutVars>
          <dgm:bulletEnabled val="1"/>
        </dgm:presLayoutVars>
      </dgm:prSet>
      <dgm:spPr/>
    </dgm:pt>
    <dgm:pt modelId="{78C7EF7A-5028-4A41-A3D7-E8068F74F6D3}" type="pres">
      <dgm:prSet presAssocID="{236CFD6A-131E-4B8C-A595-52AE32AFB00E}" presName="sibTrans" presStyleCnt="0"/>
      <dgm:spPr/>
    </dgm:pt>
    <dgm:pt modelId="{935942ED-3F19-4CDA-AEC1-05DEF467F8CA}" type="pres">
      <dgm:prSet presAssocID="{E67579B6-F730-415A-8607-3D3AC4EB3ED1}" presName="node" presStyleLbl="node1" presStyleIdx="4" presStyleCnt="5">
        <dgm:presLayoutVars>
          <dgm:bulletEnabled val="1"/>
        </dgm:presLayoutVars>
      </dgm:prSet>
      <dgm:spPr/>
    </dgm:pt>
  </dgm:ptLst>
  <dgm:cxnLst>
    <dgm:cxn modelId="{35AAE718-1CBA-475D-B804-67FD4266E3D0}" srcId="{744A69B9-CA0B-40EC-856F-200D287F08D2}" destId="{7AEF72CC-6133-4552-B3ED-115DE2941DD2}" srcOrd="3" destOrd="0" parTransId="{E0840D16-EE0C-477E-95A0-D80570FC940D}" sibTransId="{236CFD6A-131E-4B8C-A595-52AE32AFB00E}"/>
    <dgm:cxn modelId="{583FE024-AD19-4F8C-9563-960ABFE63B3A}" srcId="{744A69B9-CA0B-40EC-856F-200D287F08D2}" destId="{B1A44450-B742-4B57-92FC-D8194C612CC6}" srcOrd="2" destOrd="0" parTransId="{69E892A8-1084-4D13-AFA3-821B9C21A138}" sibTransId="{DF1325D6-A71E-435A-9DBB-3BC161420658}"/>
    <dgm:cxn modelId="{202D6374-6A14-5C4A-9EF5-0872B5478A5B}" type="presOf" srcId="{E67579B6-F730-415A-8607-3D3AC4EB3ED1}" destId="{935942ED-3F19-4CDA-AEC1-05DEF467F8CA}" srcOrd="0" destOrd="0" presId="urn:microsoft.com/office/officeart/2005/8/layout/default"/>
    <dgm:cxn modelId="{4C390986-77E5-4D9C-A0B4-43132E966EF4}" srcId="{744A69B9-CA0B-40EC-856F-200D287F08D2}" destId="{F217B23F-1650-4D8B-BF63-3A2FDE1D2278}" srcOrd="0" destOrd="0" parTransId="{E03C08EE-12C0-4803-ADC9-2ADE1BD8F3DF}" sibTransId="{82A17F25-41CA-4056-BE82-95C4EC66CC76}"/>
    <dgm:cxn modelId="{416A7491-81AD-D848-B3CB-D8646BC57510}" type="presOf" srcId="{744A69B9-CA0B-40EC-856F-200D287F08D2}" destId="{61B780A5-2AE6-428C-8341-E36286EED94E}" srcOrd="0" destOrd="0" presId="urn:microsoft.com/office/officeart/2005/8/layout/default"/>
    <dgm:cxn modelId="{CE77F399-194C-BC45-A627-52FCA1C19377}" type="presOf" srcId="{7AEF72CC-6133-4552-B3ED-115DE2941DD2}" destId="{EB863A1F-16ED-4139-8A24-014610A65429}" srcOrd="0" destOrd="0" presId="urn:microsoft.com/office/officeart/2005/8/layout/default"/>
    <dgm:cxn modelId="{0399F09A-62BE-BF40-84E2-1DDDE413C2F8}" type="presOf" srcId="{B1A44450-B742-4B57-92FC-D8194C612CC6}" destId="{AFDFA441-8F20-4325-8063-57311C485B9B}" srcOrd="0" destOrd="0" presId="urn:microsoft.com/office/officeart/2005/8/layout/default"/>
    <dgm:cxn modelId="{D728A9C4-6BFF-4E35-AA4E-D0DAF09E5068}" srcId="{744A69B9-CA0B-40EC-856F-200D287F08D2}" destId="{9FFE0415-7BED-483D-84C8-6B010C42BEB0}" srcOrd="1" destOrd="0" parTransId="{1DF9D6D0-38C9-4520-9342-B16F68E0D8B3}" sibTransId="{984C7567-9158-43D6-91C8-30F4EE9744A5}"/>
    <dgm:cxn modelId="{584036D5-7E13-8241-A76B-B69A40E56839}" type="presOf" srcId="{9FFE0415-7BED-483D-84C8-6B010C42BEB0}" destId="{670E9609-141E-4D3F-836C-C0FA75DDC3A0}" srcOrd="0" destOrd="0" presId="urn:microsoft.com/office/officeart/2005/8/layout/default"/>
    <dgm:cxn modelId="{131622D7-BE4F-44E9-A7AC-1C0AFF9599C3}" srcId="{744A69B9-CA0B-40EC-856F-200D287F08D2}" destId="{E67579B6-F730-415A-8607-3D3AC4EB3ED1}" srcOrd="4" destOrd="0" parTransId="{DFC0088B-4CAB-404C-9E90-D7AF34F29E77}" sibTransId="{56F37245-158F-41A8-83A8-62675A654BA6}"/>
    <dgm:cxn modelId="{F7923BF4-7596-764A-AB83-1328AC3191E9}" type="presOf" srcId="{F217B23F-1650-4D8B-BF63-3A2FDE1D2278}" destId="{B88C64AA-3B80-49DC-83C5-33F2E9162FE7}" srcOrd="0" destOrd="0" presId="urn:microsoft.com/office/officeart/2005/8/layout/default"/>
    <dgm:cxn modelId="{22E32BF9-2F11-954D-AF81-22C813F69685}" type="presParOf" srcId="{61B780A5-2AE6-428C-8341-E36286EED94E}" destId="{B88C64AA-3B80-49DC-83C5-33F2E9162FE7}" srcOrd="0" destOrd="0" presId="urn:microsoft.com/office/officeart/2005/8/layout/default"/>
    <dgm:cxn modelId="{ADD74D2D-E8F1-BD46-87E8-1BF7DD799EE5}" type="presParOf" srcId="{61B780A5-2AE6-428C-8341-E36286EED94E}" destId="{863A5AF6-7659-4934-BFB0-2BD992383BE6}" srcOrd="1" destOrd="0" presId="urn:microsoft.com/office/officeart/2005/8/layout/default"/>
    <dgm:cxn modelId="{8DFC8EDA-8336-CA4A-A80A-289234E57E10}" type="presParOf" srcId="{61B780A5-2AE6-428C-8341-E36286EED94E}" destId="{670E9609-141E-4D3F-836C-C0FA75DDC3A0}" srcOrd="2" destOrd="0" presId="urn:microsoft.com/office/officeart/2005/8/layout/default"/>
    <dgm:cxn modelId="{62F88728-E2A9-964C-B422-0F527C9C1D97}" type="presParOf" srcId="{61B780A5-2AE6-428C-8341-E36286EED94E}" destId="{0B236591-70BB-4D5C-8A01-5D425FEA5214}" srcOrd="3" destOrd="0" presId="urn:microsoft.com/office/officeart/2005/8/layout/default"/>
    <dgm:cxn modelId="{08DC9B32-14DF-994C-B482-C6D91795C7F0}" type="presParOf" srcId="{61B780A5-2AE6-428C-8341-E36286EED94E}" destId="{AFDFA441-8F20-4325-8063-57311C485B9B}" srcOrd="4" destOrd="0" presId="urn:microsoft.com/office/officeart/2005/8/layout/default"/>
    <dgm:cxn modelId="{7E063466-B01F-A24B-BA79-64C37583C298}" type="presParOf" srcId="{61B780A5-2AE6-428C-8341-E36286EED94E}" destId="{1BE7E678-9926-4EB5-81F7-EF10936F0FA2}" srcOrd="5" destOrd="0" presId="urn:microsoft.com/office/officeart/2005/8/layout/default"/>
    <dgm:cxn modelId="{E6F48EDF-7DD6-F243-A452-1DABFD94934E}" type="presParOf" srcId="{61B780A5-2AE6-428C-8341-E36286EED94E}" destId="{EB863A1F-16ED-4139-8A24-014610A65429}" srcOrd="6" destOrd="0" presId="urn:microsoft.com/office/officeart/2005/8/layout/default"/>
    <dgm:cxn modelId="{20C1D566-FC01-3E4A-AA71-A0B38F344EAA}" type="presParOf" srcId="{61B780A5-2AE6-428C-8341-E36286EED94E}" destId="{78C7EF7A-5028-4A41-A3D7-E8068F74F6D3}" srcOrd="7" destOrd="0" presId="urn:microsoft.com/office/officeart/2005/8/layout/default"/>
    <dgm:cxn modelId="{3EFADDDD-D2EC-7E49-96BE-5FF503B25E2E}" type="presParOf" srcId="{61B780A5-2AE6-428C-8341-E36286EED94E}" destId="{935942ED-3F19-4CDA-AEC1-05DEF467F8C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64AA-3B80-49DC-83C5-33F2E9162FE7}">
      <dsp:nvSpPr>
        <dsp:cNvPr id="0" name=""/>
        <dsp:cNvSpPr/>
      </dsp:nvSpPr>
      <dsp:spPr>
        <a:xfrm>
          <a:off x="0" y="94208"/>
          <a:ext cx="5688960" cy="3413376"/>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n-lt"/>
            </a:rPr>
            <a:t>Inteligencia</a:t>
          </a:r>
          <a:r>
            <a:rPr lang="es-MX" sz="2800" kern="1200" dirty="0">
              <a:latin typeface="+mn-lt"/>
            </a:rPr>
            <a:t>: Recopilar y analizar información de causas de la delincuencia, modus operandi, factores de riesgo y protección</a:t>
          </a:r>
        </a:p>
      </dsp:txBody>
      <dsp:txXfrm>
        <a:off x="0" y="94208"/>
        <a:ext cx="5688960" cy="3413376"/>
      </dsp:txXfrm>
    </dsp:sp>
    <dsp:sp modelId="{670E9609-141E-4D3F-836C-C0FA75DDC3A0}">
      <dsp:nvSpPr>
        <dsp:cNvPr id="0" name=""/>
        <dsp:cNvSpPr/>
      </dsp:nvSpPr>
      <dsp:spPr>
        <a:xfrm>
          <a:off x="6257856" y="94208"/>
          <a:ext cx="5688960" cy="3413376"/>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n-lt"/>
            </a:rPr>
            <a:t>Intervención</a:t>
          </a:r>
          <a:r>
            <a:rPr lang="es-MX" sz="2800" kern="1200" dirty="0">
              <a:latin typeface="+mn-lt"/>
            </a:rPr>
            <a:t>: Bloquear, interrumpir o debilitar las causas identificadas a través de la prevención, la participación de diversos sectores públicos y sociales.</a:t>
          </a:r>
        </a:p>
      </dsp:txBody>
      <dsp:txXfrm>
        <a:off x="6257856" y="94208"/>
        <a:ext cx="5688960" cy="3413376"/>
      </dsp:txXfrm>
    </dsp:sp>
    <dsp:sp modelId="{AFDFA441-8F20-4325-8063-57311C485B9B}">
      <dsp:nvSpPr>
        <dsp:cNvPr id="0" name=""/>
        <dsp:cNvSpPr/>
      </dsp:nvSpPr>
      <dsp:spPr>
        <a:xfrm>
          <a:off x="12515713" y="94208"/>
          <a:ext cx="5688960" cy="3413376"/>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n-lt"/>
            </a:rPr>
            <a:t>Implementación</a:t>
          </a:r>
          <a:r>
            <a:rPr lang="es-MX" sz="2800" kern="1200" dirty="0">
              <a:latin typeface="+mn-lt"/>
            </a:rPr>
            <a:t>: Convertir los principios de intervención en métodos prácticos que se adecuen al contexto local, cuenten con perspectiva ética, se rijan por la perspectiva de género y derechos humanos, atiendan las necesidades colectivas e individuales.</a:t>
          </a:r>
        </a:p>
      </dsp:txBody>
      <dsp:txXfrm>
        <a:off x="12515713" y="94208"/>
        <a:ext cx="5688960" cy="3413376"/>
      </dsp:txXfrm>
    </dsp:sp>
    <dsp:sp modelId="{EB863A1F-16ED-4139-8A24-014610A65429}">
      <dsp:nvSpPr>
        <dsp:cNvPr id="0" name=""/>
        <dsp:cNvSpPr/>
      </dsp:nvSpPr>
      <dsp:spPr>
        <a:xfrm>
          <a:off x="3128928" y="4076481"/>
          <a:ext cx="5688960" cy="3413376"/>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n-lt"/>
              <a:ea typeface="+mn-ea"/>
              <a:cs typeface="+mn-cs"/>
            </a:rPr>
            <a:t>Involucramiento</a:t>
          </a:r>
          <a:r>
            <a:rPr lang="es-MX" sz="2800" kern="1200" dirty="0">
              <a:latin typeface="+mn-lt"/>
              <a:ea typeface="+mn-ea"/>
              <a:cs typeface="+mn-cs"/>
            </a:rPr>
            <a:t>: </a:t>
          </a:r>
          <a:r>
            <a:rPr lang="es-ES" sz="2800" kern="1200" dirty="0">
              <a:latin typeface="+mn-lt"/>
              <a:ea typeface="+mn-ea"/>
              <a:cs typeface="+mn-cs"/>
            </a:rPr>
            <a:t>movilizar a otros organismos, empresas e individuos para que desempeñen su función en la implementación de la intervención, más que intervenir directamente en las causas del delito.</a:t>
          </a:r>
          <a:endParaRPr lang="es-MX" sz="2800" kern="1200" dirty="0">
            <a:latin typeface="+mn-lt"/>
            <a:ea typeface="+mn-ea"/>
            <a:cs typeface="+mn-cs"/>
          </a:endParaRPr>
        </a:p>
      </dsp:txBody>
      <dsp:txXfrm>
        <a:off x="3128928" y="4076481"/>
        <a:ext cx="5688960" cy="3413376"/>
      </dsp:txXfrm>
    </dsp:sp>
    <dsp:sp modelId="{935942ED-3F19-4CDA-AEC1-05DEF467F8CA}">
      <dsp:nvSpPr>
        <dsp:cNvPr id="0" name=""/>
        <dsp:cNvSpPr/>
      </dsp:nvSpPr>
      <dsp:spPr>
        <a:xfrm>
          <a:off x="9386785" y="4076481"/>
          <a:ext cx="5688960" cy="3413376"/>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mn-lt"/>
              <a:ea typeface="+mn-ea"/>
              <a:cs typeface="+mn-cs"/>
            </a:rPr>
            <a:t>Impacto: </a:t>
          </a:r>
          <a:r>
            <a:rPr lang="es-ES" sz="2800" kern="1200" dirty="0">
              <a:latin typeface="+mn-lt"/>
              <a:ea typeface="+mn-ea"/>
              <a:cs typeface="+mn-cs"/>
            </a:rPr>
            <a:t>naturaleza de la evaluación (cómo se evaluó el proyecto, por quién, si era de fiar, si la evaluación era sistemática e independiente, y qué tipo de diseño de la evaluación se empleó).</a:t>
          </a:r>
          <a:endParaRPr lang="es-MX" sz="2800" kern="1200" dirty="0">
            <a:latin typeface="+mn-lt"/>
            <a:ea typeface="+mn-ea"/>
            <a:cs typeface="+mn-cs"/>
          </a:endParaRPr>
        </a:p>
      </dsp:txBody>
      <dsp:txXfrm>
        <a:off x="9386785" y="4076481"/>
        <a:ext cx="5688960" cy="34133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957535C-6B8D-4D46-8E0D-B759E502CC30}" type="datetimeFigureOut">
              <a:rPr lang="en-US" smtClean="0"/>
              <a:t>7/7/2020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7415F9B-48AE-466D-B6FB-957A9D96A9EE}" type="slidenum">
              <a:rPr lang="en-US" smtClean="0"/>
              <a:t>‹#›</a:t>
            </a:fld>
            <a:endParaRPr lang="en-US"/>
          </a:p>
        </p:txBody>
      </p:sp>
    </p:spTree>
    <p:extLst>
      <p:ext uri="{BB962C8B-B14F-4D97-AF65-F5344CB8AC3E}">
        <p14:creationId xmlns:p14="http://schemas.microsoft.com/office/powerpoint/2010/main" val="163802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Raleway"/>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Raleway"/>
              </a:defRPr>
            </a:lvl1pPr>
          </a:lstStyle>
          <a:p>
            <a:fld id="{EFC10EE1-B198-C942-8235-326C972CBB30}" type="datetimeFigureOut">
              <a:rPr lang="en-US" smtClean="0"/>
              <a:pPr/>
              <a:t>7/7/2020</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Raleway"/>
              </a:defRPr>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Raleway"/>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Raleway"/>
        <a:ea typeface="+mn-ea"/>
        <a:cs typeface="+mn-cs"/>
      </a:defRPr>
    </a:lvl1pPr>
    <a:lvl2pPr marL="914217" algn="l" defTabSz="914217" rtl="0" eaLnBrk="1" latinLnBrk="0" hangingPunct="1">
      <a:defRPr sz="2400" kern="1200">
        <a:solidFill>
          <a:schemeClr val="tx1"/>
        </a:solidFill>
        <a:latin typeface="Raleway"/>
        <a:ea typeface="+mn-ea"/>
        <a:cs typeface="+mn-cs"/>
      </a:defRPr>
    </a:lvl2pPr>
    <a:lvl3pPr marL="1828434" algn="l" defTabSz="914217" rtl="0" eaLnBrk="1" latinLnBrk="0" hangingPunct="1">
      <a:defRPr sz="2400" kern="1200">
        <a:solidFill>
          <a:schemeClr val="tx1"/>
        </a:solidFill>
        <a:latin typeface="Raleway"/>
        <a:ea typeface="+mn-ea"/>
        <a:cs typeface="+mn-cs"/>
      </a:defRPr>
    </a:lvl3pPr>
    <a:lvl4pPr marL="2742651" algn="l" defTabSz="914217" rtl="0" eaLnBrk="1" latinLnBrk="0" hangingPunct="1">
      <a:defRPr sz="2400" kern="1200">
        <a:solidFill>
          <a:schemeClr val="tx1"/>
        </a:solidFill>
        <a:latin typeface="Raleway"/>
        <a:ea typeface="+mn-ea"/>
        <a:cs typeface="+mn-cs"/>
      </a:defRPr>
    </a:lvl4pPr>
    <a:lvl5pPr marL="3656868" algn="l" defTabSz="914217" rtl="0" eaLnBrk="1" latinLnBrk="0" hangingPunct="1">
      <a:defRPr sz="2400" kern="1200">
        <a:solidFill>
          <a:schemeClr val="tx1"/>
        </a:solidFill>
        <a:latin typeface="Raleway"/>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ecuredbydesign.com/industry-advice-and-guides/interactive-design-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odc.org/dohadeclaration/en/topics/crime-prevention-through-spor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2400" kern="1200" dirty="0">
                <a:solidFill>
                  <a:schemeClr val="tx1"/>
                </a:solidFill>
                <a:effectLst/>
                <a:latin typeface="Raleway"/>
                <a:ea typeface="+mn-ea"/>
                <a:cs typeface="+mn-cs"/>
              </a:rPr>
              <a:t>Mensaje</a:t>
            </a:r>
            <a:r>
              <a:rPr lang="es-ES_tradnl" sz="2400" kern="1200" baseline="0" dirty="0">
                <a:solidFill>
                  <a:schemeClr val="tx1"/>
                </a:solidFill>
                <a:effectLst/>
                <a:latin typeface="Raleway"/>
                <a:ea typeface="+mn-ea"/>
                <a:cs typeface="+mn-cs"/>
              </a:rPr>
              <a:t> de bienvenida al Curso.</a:t>
            </a:r>
          </a:p>
          <a:p>
            <a:endParaRPr lang="es-ES_tradnl" sz="2400" kern="1200" baseline="0" dirty="0">
              <a:solidFill>
                <a:schemeClr val="tx1"/>
              </a:solidFill>
              <a:effectLst/>
              <a:latin typeface="Raleway"/>
              <a:ea typeface="+mn-ea"/>
              <a:cs typeface="+mn-cs"/>
            </a:endParaRPr>
          </a:p>
          <a:p>
            <a:r>
              <a:rPr lang="es-ES_tradnl" sz="2400" kern="1200" baseline="0" dirty="0">
                <a:solidFill>
                  <a:schemeClr val="tx1"/>
                </a:solidFill>
                <a:effectLst/>
                <a:latin typeface="Raleway"/>
                <a:ea typeface="+mn-ea"/>
                <a:cs typeface="+mn-cs"/>
              </a:rPr>
              <a:t>A continuación se presentan las notas introductoras, que no necesariamente deben leerse en clase.</a:t>
            </a:r>
            <a:endParaRPr lang="es-ES_tradnl" sz="2400" kern="1200" dirty="0">
              <a:solidFill>
                <a:schemeClr val="tx1"/>
              </a:solidFill>
              <a:effectLst/>
              <a:latin typeface="Raleway"/>
              <a:ea typeface="+mn-ea"/>
              <a:cs typeface="+mn-cs"/>
            </a:endParaRPr>
          </a:p>
          <a:p>
            <a:endParaRPr lang="es-ES_tradnl"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La «prevención del delito» es un concepto amplio que abarca una extensa diversidad de iniciativas, programas y actividades. La pluralidad de sus enfoques le permiten abordar una amplia cantidad de conductas delictivas, a través del análisis y abordaje de factores heterogéneos que contribuyen al delito y la delincuencia. En consecuencia, a menudo son múltiples los actores que se involucran en los esfuerzos preventivos, entre ellos se incluyen entidades y organismos nacionales y regionales, así como agencias internacionales como la Oficina de las Naciones Unidas contra la Droga y el Delito (UNODC). En particular, el sector gubernamental y no gubernamental, la sociedad civil, la academia, el sector privado,  el voluntariado, activistas y las personas en lo individual desempeñan un papel clave en las actividades preventivas de diversa naturaleza. </a:t>
            </a:r>
            <a:endParaRPr lang="es-MX"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Es decir, la prevención del delito engloba diversidad de conductas delictivas, distintos enfoques, diferentes factores y una multiplicidad de actores y, cuando se articulan pertinentemente, es posible lograr resultados positivos. Prevenir que ocurran delictivos en el futuro reduce el coste humano asociado a las víctimas de la delincuencia y otros costos sociales, económicos y políticos. Pueden salvarse vidas, evitarse daños físicos y psicológicos a los individuos y minimizarse las pérdidas de recursos financieros. Por estos motivos, la prevención ha cobrado un papel relevante en las políticas públicas de los países del mundo, pero también de las organizaciones de la sociedad civil y en las prácticas locales y comunitarias orientadas a construir entornos de convivencia pacíficos y seguros.</a:t>
            </a:r>
            <a:endParaRPr lang="es-MX"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No obstante, la evidencia demuestra que la prevención no está exenta de desafíos. En su nombre, los gobiernos –e incluso entidades privadas- pueden intentar controlar y vigilar a la ciudadanía para mermar el ejercicio de derechos fundamentales. Por otro lado, puede convertirse en una mercancía y venderse a quien pueda pagarla, dejando a los individuos con menores recursos en una posición de mayor inseguridad o vulnerabilidad, o estigmatizar a personas y comunidades y culpar (erróneamente) a las víctimas por contribuir a su propia victimización. Por ello es importante que todos los esfuerzos de prevención del delito consideren e incluyan un análisis de las potenciales consecuencias positivas, pero también de las negativas o no deseadas que se pudieran generar.</a:t>
            </a:r>
            <a:endParaRPr lang="es-MX"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Adicionalmente, es necesario reconocer que existen significativas diferencias políticas, legales, económicas, sociales y culturales en los distintos contextos regionales, nacionales y locales que influyen en el análisis y las prácticas preventivas, en gran medida porque el término «prevención del delito» se utiliza de distintas formas en diferentes regiones del mundo. Esto es importante porque el bagaje de conocimientos acumulados a menudo procede de un reducido número de países -y regiones-, lo cual es sumamente problemático, ya que ciertos enfoques preventivos podrían funcionar de forma satisfactoria en un contexto, pero tener repercusiones negativas en otro. Por lo tanto, es importante que las y los  docentes contextualicen los materiales puestos a disposición en este Módulo y, en lo pertinente, los modifiquen para asegurarse de que son relevantes en su ámbito local. Con el propósito de asistir a los docentes en la adaptación de los materiales en función de los desafíos y las oportunidades para detonar iniciativas preventivas en sus propios contextos, se ofrece una lista de las entidades regionales de prevención del delito, que operan en todo el mundo.</a:t>
            </a:r>
            <a:r>
              <a:rPr lang="es-MX" dirty="0">
                <a:effectLst/>
              </a:rPr>
              <a:t> </a:t>
            </a:r>
            <a:r>
              <a:rPr lang="es-ES" sz="2400" kern="1200" dirty="0">
                <a:solidFill>
                  <a:schemeClr val="tx1"/>
                </a:solidFill>
                <a:effectLst/>
                <a:latin typeface="Raleway"/>
                <a:ea typeface="+mn-ea"/>
                <a:cs typeface="+mn-cs"/>
              </a:rPr>
              <a:t> Es importante determinar si será lenguaje inclusivo o basado en las reglas gramaticales. Para efectos de una lectura más fluida, he optado por lo segundo.</a:t>
            </a:r>
            <a:endParaRPr lang="es-MX" sz="2400" kern="1200" dirty="0">
              <a:solidFill>
                <a:schemeClr val="tx1"/>
              </a:solidFill>
              <a:effectLst/>
              <a:latin typeface="Raleway"/>
              <a:ea typeface="+mn-ea"/>
              <a:cs typeface="+mn-cs"/>
            </a:endParaRPr>
          </a:p>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13751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La/el</a:t>
            </a:r>
            <a:r>
              <a:rPr lang="es-ES" baseline="0" dirty="0"/>
              <a:t> docente podrá desarrolla, en un nivel de profundidad más amplio, algunas de las teorías criminológicas, sociológicas, antropológicas o psicológicas relevantes para la prevención del delito.</a:t>
            </a:r>
            <a:endParaRPr lang="es-E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308009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080BC56-E548-4640-AA64-109DC02535D0}" type="slidenum">
              <a:rPr lang="en-US" altLang="en-US" smtClean="0">
                <a:solidFill>
                  <a:prstClr val="black"/>
                </a:solidFill>
              </a:rPr>
              <a:pPr eaLnBrk="1" hangingPunct="1">
                <a:spcBef>
                  <a:spcPct val="0"/>
                </a:spcBef>
              </a:pPr>
              <a:t>13</a:t>
            </a:fld>
            <a:endParaRPr lang="en-US" alt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Lea en </a:t>
            </a:r>
            <a:r>
              <a:rPr lang="en-US" altLang="en-US" dirty="0" err="1">
                <a:latin typeface="Arial" pitchFamily="34" charset="0"/>
                <a:cs typeface="Arial" pitchFamily="34" charset="0"/>
              </a:rPr>
              <a:t>texto</a:t>
            </a:r>
            <a:r>
              <a:rPr lang="en-US" altLang="en-US" dirty="0">
                <a:latin typeface="Arial" pitchFamily="34" charset="0"/>
                <a:cs typeface="Arial" pitchFamily="34" charset="0"/>
              </a:rPr>
              <a:t> </a:t>
            </a:r>
            <a:r>
              <a:rPr lang="en-US" altLang="en-US" dirty="0" err="1">
                <a:latin typeface="Arial" pitchFamily="34" charset="0"/>
                <a:cs typeface="Arial" pitchFamily="34" charset="0"/>
              </a:rPr>
              <a:t>como</a:t>
            </a:r>
            <a:r>
              <a:rPr lang="en-US" altLang="en-US" dirty="0">
                <a:latin typeface="Arial" pitchFamily="34" charset="0"/>
                <a:cs typeface="Arial" pitchFamily="34" charset="0"/>
              </a:rPr>
              <a:t> </a:t>
            </a:r>
            <a:r>
              <a:rPr lang="en-US" altLang="en-US" dirty="0" err="1">
                <a:latin typeface="Arial" pitchFamily="34" charset="0"/>
                <a:cs typeface="Arial" pitchFamily="34" charset="0"/>
              </a:rPr>
              <a:t>introducción</a:t>
            </a:r>
            <a:r>
              <a:rPr lang="en-US" altLang="en-US" dirty="0">
                <a:latin typeface="Arial" pitchFamily="34" charset="0"/>
                <a:cs typeface="Arial" pitchFamily="34" charset="0"/>
              </a:rPr>
              <a:t> </a:t>
            </a:r>
            <a:r>
              <a:rPr lang="en-US" altLang="en-US" baseline="0" dirty="0">
                <a:latin typeface="Arial" pitchFamily="34" charset="0"/>
                <a:cs typeface="Arial" pitchFamily="34" charset="0"/>
              </a:rPr>
              <a:t>a la </a:t>
            </a:r>
            <a:r>
              <a:rPr lang="en-US" altLang="en-US" baseline="0" dirty="0" err="1">
                <a:latin typeface="Arial" pitchFamily="34" charset="0"/>
                <a:cs typeface="Arial" pitchFamily="34" charset="0"/>
              </a:rPr>
              <a:t>prevención</a:t>
            </a:r>
            <a:r>
              <a:rPr lang="en-US" altLang="en-US" baseline="0" dirty="0">
                <a:latin typeface="Arial" pitchFamily="34" charset="0"/>
                <a:cs typeface="Arial" pitchFamily="34" charset="0"/>
              </a:rPr>
              <a:t> del </a:t>
            </a:r>
            <a:r>
              <a:rPr lang="en-US" altLang="en-US" baseline="0" dirty="0" err="1">
                <a:latin typeface="Arial" pitchFamily="34" charset="0"/>
                <a:cs typeface="Arial" pitchFamily="34" charset="0"/>
              </a:rPr>
              <a:t>Delito</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basada</a:t>
            </a:r>
            <a:r>
              <a:rPr lang="en-US" altLang="en-US" baseline="0" dirty="0">
                <a:latin typeface="Arial" pitchFamily="34" charset="0"/>
                <a:cs typeface="Arial" pitchFamily="34" charset="0"/>
              </a:rPr>
              <a:t> en el </a:t>
            </a:r>
            <a:r>
              <a:rPr lang="en-US" altLang="en-US" baseline="0" dirty="0" err="1">
                <a:latin typeface="Arial" pitchFamily="34" charset="0"/>
                <a:cs typeface="Arial" pitchFamily="34" charset="0"/>
              </a:rPr>
              <a:t>Desarrollo</a:t>
            </a:r>
            <a:r>
              <a:rPr lang="en-US" altLang="en-US" baseline="0" dirty="0">
                <a:latin typeface="Arial" pitchFamily="34" charset="0"/>
                <a:cs typeface="Arial" pitchFamily="34" charset="0"/>
              </a:rPr>
              <a:t>.</a:t>
            </a:r>
            <a:endParaRPr lang="en-US" altLang="en-US" dirty="0">
              <a:latin typeface="Arial" pitchFamily="34" charset="0"/>
              <a:cs typeface="Arial" pitchFamily="34" charset="0"/>
            </a:endParaRPr>
          </a:p>
          <a:p>
            <a:pPr marL="0" marR="0" indent="0" algn="l" defTabSz="914217" rtl="0" eaLnBrk="1" fontAlgn="auto" latinLnBrk="0" hangingPunct="1">
              <a:lnSpc>
                <a:spcPct val="100000"/>
              </a:lnSpc>
              <a:spcBef>
                <a:spcPts val="0"/>
              </a:spcBef>
              <a:spcAft>
                <a:spcPts val="0"/>
              </a:spcAft>
              <a:buClrTx/>
              <a:buSzTx/>
              <a:buFontTx/>
              <a:buNone/>
              <a:tabLst/>
              <a:defRPr/>
            </a:pPr>
            <a:endParaRPr lang="en-US" altLang="en-US" dirty="0">
              <a:latin typeface="Arial" pitchFamily="34" charset="0"/>
              <a:cs typeface="Arial" pitchFamily="34" charset="0"/>
            </a:endParaRPr>
          </a:p>
          <a:p>
            <a:pPr eaLnBrk="1" hangingPunct="1"/>
            <a:endParaRPr lang="es-ES" altLang="en-US" dirty="0">
              <a:latin typeface="Arial" pitchFamily="34" charset="0"/>
              <a:cs typeface="Arial" pitchFamily="34" charset="0"/>
            </a:endParaRPr>
          </a:p>
          <a:p>
            <a:pPr eaLnBrk="1" hangingPunct="1"/>
            <a:endParaRPr lang="en-US" altLang="en-US" dirty="0">
              <a:latin typeface="Arial" pitchFamily="34" charset="0"/>
              <a:cs typeface="Arial" pitchFamily="34" charset="0"/>
            </a:endParaRPr>
          </a:p>
          <a:p>
            <a:pPr eaLnBrk="1" hangingPunct="1"/>
            <a:endParaRPr lang="en-US" altLang="en-US" dirty="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a:p>
            <a:r>
              <a:rPr lang="es-ES" dirty="0"/>
              <a:t>Introducir factores de riesgo como una de las característica clave de la prevención del delito basada en</a:t>
            </a:r>
            <a:r>
              <a:rPr lang="es-ES" baseline="0" dirty="0"/>
              <a:t> el desarrollo</a:t>
            </a:r>
            <a:r>
              <a:rPr lang="es-ES" dirty="0"/>
              <a:t>.</a:t>
            </a:r>
          </a:p>
          <a:p>
            <a:endParaRPr lang="es-ES" dirty="0"/>
          </a:p>
          <a:p>
            <a:r>
              <a:rPr lang="es-ES" dirty="0"/>
              <a:t>Solicite a las/los alumnos que analicen qué desafíos pueden existir para aislar efectivamente los factores de riesgo clave para determinar el comportamiento delictivo posterior.</a:t>
            </a:r>
          </a:p>
          <a:p>
            <a:r>
              <a:rPr lang="es-ES_tradnl" sz="2400" kern="1200" dirty="0">
                <a:solidFill>
                  <a:schemeClr val="tx1"/>
                </a:solidFill>
                <a:effectLst/>
                <a:latin typeface="Raleway"/>
                <a:ea typeface="+mn-ea"/>
                <a:cs typeface="+mn-cs"/>
              </a:rPr>
              <a:t> </a:t>
            </a:r>
            <a:endParaRPr lang="es-MX"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Algunos posibles aspectos para la discusión:</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Tanto la Organización Mundial de la Salud como otros teóricos en este ámbito enfatizan que </a:t>
            </a:r>
            <a:r>
              <a:rPr lang="es-ES_tradnl" sz="2400" b="1" kern="1200" dirty="0">
                <a:solidFill>
                  <a:schemeClr val="tx1"/>
                </a:solidFill>
                <a:effectLst/>
                <a:latin typeface="Raleway"/>
                <a:ea typeface="+mn-ea"/>
                <a:cs typeface="+mn-cs"/>
              </a:rPr>
              <a:t>riesgo no equivale a destino</a:t>
            </a:r>
            <a:r>
              <a:rPr lang="es-ES_tradnl" sz="2400" kern="1200" dirty="0">
                <a:solidFill>
                  <a:schemeClr val="tx1"/>
                </a:solidFill>
                <a:effectLst/>
                <a:latin typeface="Raleway"/>
                <a:ea typeface="+mn-ea"/>
                <a:cs typeface="+mn-cs"/>
              </a:rPr>
              <a:t>. Esto significa que la presencia de factores de riesgo no es sinónimo de que alguien cometa necesariamente un delito o se convierta en un delincuente reincidente. Es importante que los docentes enfaticen este aspecto para garantizar que los respectivos contextos de riesgo no se interpretan como estigmatizaciones de individuos o de comunidades.</a:t>
            </a:r>
            <a:endParaRPr lang="es-MX" dirty="0">
              <a:effectLst/>
            </a:endParaRPr>
          </a:p>
          <a:p>
            <a:pPr marL="342900" lvl="0" indent="-342900">
              <a:buFont typeface="Arial"/>
              <a:buChar char="•"/>
            </a:pPr>
            <a:r>
              <a:rPr lang="es-ES_tradnl" sz="2400" kern="1200" dirty="0">
                <a:solidFill>
                  <a:schemeClr val="tx1"/>
                </a:solidFill>
                <a:effectLst/>
                <a:latin typeface="Raleway"/>
                <a:ea typeface="+mn-ea"/>
                <a:cs typeface="+mn-cs"/>
              </a:rPr>
              <a:t>De manera similar, es importante enfatizar que los factores de riesgo no son necesariamente universales. Lo que podría considerarse un factor de riesgo para delinquir en un país o región podría no serlo en otro. Por ejemplo, </a:t>
            </a:r>
            <a:r>
              <a:rPr lang="es-ES_tradnl" sz="2400" kern="1200" dirty="0" err="1">
                <a:solidFill>
                  <a:schemeClr val="tx1"/>
                </a:solidFill>
                <a:effectLst/>
                <a:latin typeface="Raleway"/>
                <a:ea typeface="+mn-ea"/>
                <a:cs typeface="+mn-cs"/>
              </a:rPr>
              <a:t>Farrington</a:t>
            </a:r>
            <a:r>
              <a:rPr lang="es-ES_tradnl" sz="2400" kern="1200" dirty="0">
                <a:solidFill>
                  <a:schemeClr val="tx1"/>
                </a:solidFill>
                <a:effectLst/>
                <a:latin typeface="Raleway"/>
                <a:ea typeface="+mn-ea"/>
                <a:cs typeface="+mn-cs"/>
              </a:rPr>
              <a:t> y </a:t>
            </a:r>
            <a:r>
              <a:rPr lang="es-ES_tradnl" sz="2400" kern="1200" dirty="0" err="1">
                <a:solidFill>
                  <a:schemeClr val="tx1"/>
                </a:solidFill>
                <a:effectLst/>
                <a:latin typeface="Raleway"/>
                <a:ea typeface="+mn-ea"/>
                <a:cs typeface="+mn-cs"/>
              </a:rPr>
              <a:t>Welsh</a:t>
            </a:r>
            <a:r>
              <a:rPr lang="es-ES_tradnl" sz="2400" kern="1200" dirty="0">
                <a:solidFill>
                  <a:schemeClr val="tx1"/>
                </a:solidFill>
                <a:effectLst/>
                <a:latin typeface="Raleway"/>
                <a:ea typeface="+mn-ea"/>
                <a:cs typeface="+mn-cs"/>
              </a:rPr>
              <a:t> (y otros) han identificado las familias numerosas como un factor de riesgo para delinquir. Sin embargo, esto podría considerarse como un factor de protección en algunos contextos culturales o regionales. </a:t>
            </a:r>
            <a:endParaRPr lang="es-MX" dirty="0">
              <a:effectLst/>
            </a:endParaRPr>
          </a:p>
          <a:p>
            <a:pPr marL="342900" lvl="0" indent="-342900">
              <a:buFont typeface="Arial"/>
              <a:buChar char="•"/>
            </a:pPr>
            <a:r>
              <a:rPr lang="es-ES_tradnl" sz="2400" kern="1200" dirty="0">
                <a:solidFill>
                  <a:schemeClr val="tx1"/>
                </a:solidFill>
                <a:effectLst/>
                <a:latin typeface="Raleway"/>
                <a:ea typeface="+mn-ea"/>
                <a:cs typeface="+mn-cs"/>
              </a:rPr>
              <a:t>Muchas personas, en cualquier área, podrían acumular varios de los factores de riesgo mencionados, pero es poco probable que comentan delitos o sean delincuentes. Por consiguiente, predecir quién será un agresor o cometerá un delito es muy difícil. Identificar a alguien como un futuro delincuente reincidente podría tener consecuencias muy adversas para dicho individuo, incluido un aumento de la vigilancia policial. Por lo tanto, debe procederse con extrema precaución al intentar identificar los factores de riesgo y los individuos en situación de riesgo.</a:t>
            </a:r>
            <a:endParaRPr lang="es-MX" dirty="0">
              <a:effectLst/>
            </a:endParaRPr>
          </a:p>
          <a:p>
            <a:endParaRPr lang="es-E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14</a:t>
            </a:fld>
            <a:endParaRPr lang="en-US"/>
          </a:p>
        </p:txBody>
      </p:sp>
    </p:spTree>
    <p:extLst>
      <p:ext uri="{BB962C8B-B14F-4D97-AF65-F5344CB8AC3E}">
        <p14:creationId xmlns:p14="http://schemas.microsoft.com/office/powerpoint/2010/main" val="237662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aseline="0" noProof="0" dirty="0"/>
              <a:t>Analice y discuta sobre la importancia de este tipo de programas, sus ventajas, desventajas, factores de éxito o fracaso.</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321004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s-MX" noProof="0" dirty="0"/>
              <a:t>Este estudio</a:t>
            </a:r>
            <a:r>
              <a:rPr lang="es-MX" baseline="0" noProof="0" dirty="0"/>
              <a:t> de caso proporciona un ejemplo de Prevención Comunitaria del Delito. Analicen y discutan las múltiples estrategias que contempla este enfoque. Invite a las/los estudiantes a consultar el material adicional.</a:t>
            </a:r>
            <a:endParaRPr lang="es-MX" noProof="0" dirty="0"/>
          </a:p>
          <a:p>
            <a:endParaRPr lang="es-MX" noProof="0" dirty="0"/>
          </a:p>
          <a:p>
            <a:r>
              <a:rPr lang="es-MX" noProof="0" dirty="0"/>
              <a:t>Considere cuestionar a las/los estudiantes cuáles podrían ser algunos de los desafíos de implementar programas</a:t>
            </a:r>
            <a:r>
              <a:rPr lang="es-MX" baseline="0" noProof="0" dirty="0"/>
              <a:t> o intervenciones como este.</a:t>
            </a:r>
          </a:p>
          <a:p>
            <a:pPr marL="342900" indent="-342900">
              <a:buFont typeface="Arial"/>
              <a:buChar char="•"/>
            </a:pPr>
            <a:endParaRPr lang="es-MX" noProof="0" dirty="0"/>
          </a:p>
          <a:p>
            <a:pPr marL="342900" indent="-342900">
              <a:buFont typeface="Arial"/>
              <a:buChar char="•"/>
            </a:pPr>
            <a:r>
              <a:rPr lang="es-MX" noProof="0" dirty="0"/>
              <a:t>Mantener la voluntad política para la inversión a largo plazo: los programas de este tipo a menudo necesitan mucho tiempo para dar resultados (al igual que la prevención desarrollista del delito).</a:t>
            </a:r>
          </a:p>
          <a:p>
            <a:pPr marL="342900" indent="-342900">
              <a:buFont typeface="Arial"/>
              <a:buChar char="•"/>
            </a:pPr>
            <a:r>
              <a:rPr lang="es-MX" noProof="0" dirty="0"/>
              <a:t>Comprobar si los programas de prevención del delito a escala local o comunitaria pueden combatir las tendencias nacionales e internacionales que tienen repercusiones sobre la delincuencia local (es decir, el suministro de determinadas drogas, armas ilegales, etc.).</a:t>
            </a:r>
          </a:p>
          <a:p>
            <a:pPr marL="342900" indent="-342900">
              <a:buFont typeface="Arial"/>
              <a:buChar char="•"/>
            </a:pPr>
            <a:r>
              <a:rPr lang="es-MX" noProof="0" dirty="0"/>
              <a:t>Contrarrestar el supuesto de que la delincuencia es problema de todos, pero  responsabilidad de nadie: «El quid de la cuestión es que en esta nueva era de que ‘la delincuencia es problema de todos’, la responsabilidad se ha vuelto tan difusa que ya no es de nadie en particular, con todos los problemas para la financiación que ello conlleva» (Crawford, 1998, p. 122).</a:t>
            </a:r>
          </a:p>
          <a:p>
            <a:pPr marL="342900" indent="-342900">
              <a:buFont typeface="Arial"/>
              <a:buChar char="•"/>
            </a:pPr>
            <a:r>
              <a:rPr lang="es-MX" noProof="0" dirty="0"/>
              <a:t>Evitar que algunas comunidades y vecindarios consideren que se les está etiquetando y estigmatizando si se les selecciona para un programa o una intervención.</a:t>
            </a:r>
          </a:p>
          <a:p>
            <a:pPr marL="342900" indent="-342900">
              <a:buFont typeface="Arial"/>
              <a:buChar char="•"/>
            </a:pPr>
            <a:r>
              <a:rPr lang="es-MX" noProof="0" dirty="0"/>
              <a:t>Superar numerosas dificultades a la hora de llevar a cabo evaluaciones de la calidad cuando múltiples programas funcionan de manera simultánea.</a:t>
            </a:r>
          </a:p>
          <a:p>
            <a:pPr marL="342900" indent="-342900">
              <a:buFont typeface="Arial"/>
              <a:buChar char="•"/>
            </a:pPr>
            <a:r>
              <a:rPr lang="es-MX" noProof="0" dirty="0"/>
              <a:t>Considerar que «la ‘criminalización de la política social’ hace referencia a la situación en que las cuestiones de bienestar social se redefinen como problemas de delincuencia. Cuando en las políticas sociales los objetivos de facilitar viviendas asequibles, mejorar la salud y proveer ingresos mediante el empleo se convierten en secundarios en relación con la reducción de la delincuencia, entonces tiene lugar la criminalización de la política social» (Knepper 2007</a:t>
            </a:r>
            <a:r>
              <a:rPr lang="es-MX" sz="2400" kern="1200" noProof="0" dirty="0">
                <a:solidFill>
                  <a:schemeClr val="tx1"/>
                </a:solidFill>
                <a:effectLst/>
                <a:latin typeface="Raleway"/>
                <a:ea typeface="+mn-ea"/>
                <a:cs typeface="+mn-cs"/>
              </a:rPr>
              <a:t> </a:t>
            </a:r>
            <a:r>
              <a:rPr lang="es-MX" sz="2400" b="1" kern="1200" noProof="0" dirty="0">
                <a:solidFill>
                  <a:schemeClr val="tx1"/>
                </a:solidFill>
                <a:effectLst/>
                <a:latin typeface="Raleway"/>
                <a:ea typeface="+mn-ea"/>
                <a:cs typeface="+mn-cs"/>
              </a:rPr>
              <a:t>Criminology and Social Policy</a:t>
            </a:r>
            <a:r>
              <a:rPr lang="es-MX" sz="2400" kern="1200" noProof="0" dirty="0">
                <a:solidFill>
                  <a:schemeClr val="tx1"/>
                </a:solidFill>
                <a:effectLst/>
                <a:latin typeface="Raleway"/>
                <a:ea typeface="+mn-ea"/>
                <a:cs typeface="+mn-cs"/>
              </a:rPr>
              <a:t>, Sage, Los Angeles, page 139)</a:t>
            </a:r>
          </a:p>
          <a:p>
            <a:pPr marL="342900" indent="-342900">
              <a:buFont typeface="Arial"/>
              <a:buChar char="•"/>
            </a:pPr>
            <a:endParaRPr lang="es-MX" noProof="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227702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870160B-A15C-4303-B670-2AF84BF29006}" type="slidenum">
              <a:rPr lang="en-US" altLang="en-US" smtClean="0"/>
              <a:pPr eaLnBrk="1" hangingPunct="1">
                <a:spcBef>
                  <a:spcPct val="0"/>
                </a:spcBef>
              </a:pPr>
              <a:t>17</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MX" altLang="en-US" noProof="0" dirty="0">
              <a:latin typeface="Arial" pitchFamily="34" charset="0"/>
              <a:cs typeface="Arial" pitchFamily="34" charset="0"/>
            </a:endParaRPr>
          </a:p>
          <a:p>
            <a:pPr eaLnBrk="1" hangingPunct="1"/>
            <a:r>
              <a:rPr lang="es-MX" altLang="en-US" noProof="0" dirty="0">
                <a:latin typeface="Arial" pitchFamily="34" charset="0"/>
                <a:cs typeface="Arial" pitchFamily="34" charset="0"/>
              </a:rPr>
              <a:t>Intruducción a la prevención situacional del delito. Nota: esta aproximación es diferentes a las anteriores. El enfoque cambia hacia las oportunidades</a:t>
            </a:r>
            <a:r>
              <a:rPr lang="es-MX" altLang="en-US" baseline="0" noProof="0" dirty="0">
                <a:latin typeface="Arial" pitchFamily="34" charset="0"/>
                <a:cs typeface="Arial" pitchFamily="34" charset="0"/>
              </a:rPr>
              <a:t> en lugar de los individuos y las comunidades.</a:t>
            </a:r>
          </a:p>
          <a:p>
            <a:pPr eaLnBrk="1" hangingPunct="1"/>
            <a:endParaRPr lang="es-MX" altLang="en-US" baseline="0" noProof="0"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F15AF-B49F-4705-8B56-8C50DD4F6A13}" type="slidenum">
              <a:rPr lang="en-US"/>
              <a:pPr/>
              <a:t>18</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s-MX" noProof="0" dirty="0"/>
              <a:t>Discuta el Triángulo del Delito- un componente clave de la prevención situacional. Examinen</a:t>
            </a:r>
            <a:r>
              <a:rPr lang="es-MX" baseline="0" noProof="0" dirty="0"/>
              <a:t> </a:t>
            </a:r>
            <a:r>
              <a:rPr lang="es-MX" noProof="0" dirty="0"/>
              <a:t>lo que podría ayudar a los delincuentes motivados a confluir con objetivos / víctimas adecuados en el tiempo y el espacio deausencia de guardianes capaces. Esto motiva cierto análisis de la forma en que las ciudades y los barrios se construyen y operan. También pone sobre la mesa el impacto de las rutinas de trabajo y ocio, las densidades de población, la expansión urbana, el aumento de artículos de consumo de portabilidad creciente,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6C28807-0518-4767-8FB1-BC3C5E7DC735}" type="slidenum">
              <a:rPr lang="en-US" altLang="en-US" smtClean="0"/>
              <a:pPr eaLnBrk="1" hangingPunct="1">
                <a:spcBef>
                  <a:spcPct val="0"/>
                </a:spcBef>
              </a:pPr>
              <a:t>19</a:t>
            </a:fld>
            <a:endParaRPr lang="en-US" alt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itchFamily="34" charset="0"/>
              <a:cs typeface="Arial" pitchFamily="34" charset="0"/>
            </a:endParaRPr>
          </a:p>
          <a:p>
            <a:r>
              <a:rPr lang="es-ES_tradnl" sz="2400" kern="1200" dirty="0">
                <a:solidFill>
                  <a:schemeClr val="tx1"/>
                </a:solidFill>
                <a:effectLst/>
                <a:latin typeface="Raleway"/>
                <a:ea typeface="+mn-ea"/>
                <a:cs typeface="+mn-cs"/>
              </a:rPr>
              <a:t>Las técnicas</a:t>
            </a:r>
            <a:r>
              <a:rPr lang="es-ES_tradnl" sz="2400" kern="1200" baseline="0" dirty="0">
                <a:solidFill>
                  <a:schemeClr val="tx1"/>
                </a:solidFill>
                <a:effectLst/>
                <a:latin typeface="Raleway"/>
                <a:ea typeface="+mn-ea"/>
                <a:cs typeface="+mn-cs"/>
              </a:rPr>
              <a:t> de</a:t>
            </a:r>
            <a:r>
              <a:rPr lang="es-ES_tradnl" sz="2400" kern="1200" dirty="0">
                <a:solidFill>
                  <a:schemeClr val="tx1"/>
                </a:solidFill>
                <a:effectLst/>
                <a:latin typeface="Raleway"/>
                <a:ea typeface="+mn-ea"/>
                <a:cs typeface="+mn-cs"/>
              </a:rPr>
              <a:t> prevención situacional descansan sobre cinco</a:t>
            </a:r>
            <a:r>
              <a:rPr lang="es-ES_tradnl" sz="2400" kern="1200" baseline="0" dirty="0">
                <a:solidFill>
                  <a:schemeClr val="tx1"/>
                </a:solidFill>
                <a:effectLst/>
                <a:latin typeface="Raleway"/>
                <a:ea typeface="+mn-ea"/>
                <a:cs typeface="+mn-cs"/>
              </a:rPr>
              <a:t> pilares clave:</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Aumentar el esfuerzo</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Aumentar los riesgos</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Reducir las recompensas</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Reducir las provocaciones</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Eliminar las excusas</a:t>
            </a:r>
            <a:endParaRPr lang="es-MX" sz="2400" kern="1200" dirty="0">
              <a:solidFill>
                <a:schemeClr val="tx1"/>
              </a:solidFill>
              <a:effectLst/>
              <a:latin typeface="Raleway"/>
              <a:ea typeface="+mn-ea"/>
              <a:cs typeface="+mn-cs"/>
            </a:endParaRPr>
          </a:p>
          <a:p>
            <a:pPr marL="0" indent="0" eaLnBrk="1" hangingPunct="1">
              <a:buNone/>
            </a:pPr>
            <a:endParaRPr lang="en-US" altLang="en-US" dirty="0">
              <a:latin typeface="Arial" pitchFamily="34" charset="0"/>
              <a:cs typeface="Arial" pitchFamily="34" charset="0"/>
            </a:endParaRPr>
          </a:p>
          <a:p>
            <a:pPr marL="0" indent="0" eaLnBrk="1" hangingPunct="1">
              <a:buNone/>
            </a:pPr>
            <a:r>
              <a:rPr lang="en-US" altLang="en-US" dirty="0">
                <a:latin typeface="Arial" pitchFamily="34" charset="0"/>
                <a:cs typeface="Arial" pitchFamily="34" charset="0"/>
              </a:rPr>
              <a:t>La </a:t>
            </a:r>
            <a:r>
              <a:rPr lang="en-US" altLang="en-US" dirty="0" err="1">
                <a:latin typeface="Arial" pitchFamily="34" charset="0"/>
                <a:cs typeface="Arial" pitchFamily="34" charset="0"/>
              </a:rPr>
              <a:t>tabla</a:t>
            </a:r>
            <a:r>
              <a:rPr lang="en-US" altLang="en-US" dirty="0">
                <a:latin typeface="Arial" pitchFamily="34" charset="0"/>
                <a:cs typeface="Arial" pitchFamily="34" charset="0"/>
              </a:rPr>
              <a:t> </a:t>
            </a:r>
            <a:r>
              <a:rPr lang="en-US" altLang="en-US" dirty="0" err="1">
                <a:latin typeface="Arial" pitchFamily="34" charset="0"/>
                <a:cs typeface="Arial" pitchFamily="34" charset="0"/>
              </a:rPr>
              <a:t>ofrece</a:t>
            </a:r>
            <a:r>
              <a:rPr lang="en-US" altLang="en-US" dirty="0">
                <a:latin typeface="Arial" pitchFamily="34" charset="0"/>
                <a:cs typeface="Arial" pitchFamily="34" charset="0"/>
              </a:rPr>
              <a:t> </a:t>
            </a:r>
            <a:r>
              <a:rPr lang="en-US" altLang="en-US" dirty="0" err="1">
                <a:latin typeface="Arial" pitchFamily="34" charset="0"/>
                <a:cs typeface="Arial" pitchFamily="34" charset="0"/>
              </a:rPr>
              <a:t>una</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descripción</a:t>
            </a:r>
            <a:r>
              <a:rPr lang="en-US" altLang="en-US" baseline="0" dirty="0">
                <a:latin typeface="Arial" pitchFamily="34" charset="0"/>
                <a:cs typeface="Arial" pitchFamily="34" charset="0"/>
              </a:rPr>
              <a:t> de </a:t>
            </a:r>
            <a:r>
              <a:rPr lang="en-US" altLang="en-US" baseline="0" dirty="0" err="1">
                <a:latin typeface="Arial" pitchFamily="34" charset="0"/>
                <a:cs typeface="Arial" pitchFamily="34" charset="0"/>
              </a:rPr>
              <a:t>las</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diferentes</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técnicas</a:t>
            </a:r>
            <a:r>
              <a:rPr lang="en-US" altLang="en-US" baseline="0" dirty="0">
                <a:latin typeface="Arial" pitchFamily="34" charset="0"/>
                <a:cs typeface="Arial" pitchFamily="34" charset="0"/>
              </a:rPr>
              <a:t> de </a:t>
            </a:r>
            <a:r>
              <a:rPr lang="en-US" altLang="en-US" baseline="0" dirty="0" err="1">
                <a:latin typeface="Arial" pitchFamily="34" charset="0"/>
                <a:cs typeface="Arial" pitchFamily="34" charset="0"/>
              </a:rPr>
              <a:t>prevención</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situacional</a:t>
            </a:r>
            <a:r>
              <a:rPr lang="en-US" altLang="en-US" baseline="0" dirty="0">
                <a:latin typeface="Arial" pitchFamily="34" charset="0"/>
                <a:cs typeface="Arial" pitchFamily="34" charset="0"/>
              </a:rPr>
              <a:t>.</a:t>
            </a:r>
            <a:endParaRPr lang="en-US" altLang="en-US" dirty="0">
              <a:latin typeface="Arial" pitchFamily="34" charset="0"/>
              <a:cs typeface="Arial" pitchFamily="34" charset="0"/>
            </a:endParaRPr>
          </a:p>
          <a:p>
            <a:pPr marL="0" indent="0" eaLnBrk="1" hangingPunct="1">
              <a:buNone/>
            </a:pPr>
            <a:endParaRPr lang="en-US" altLang="en-US" dirty="0">
              <a:latin typeface="Arial" pitchFamily="34" charset="0"/>
              <a:cs typeface="Arial" pitchFamily="34" charset="0"/>
            </a:endParaRPr>
          </a:p>
          <a:p>
            <a:pPr marL="0" indent="0" eaLnBrk="1" hangingPunct="1">
              <a:buNone/>
            </a:pPr>
            <a:r>
              <a:rPr lang="en-US" altLang="en-US" dirty="0" err="1">
                <a:latin typeface="Arial" pitchFamily="34" charset="0"/>
                <a:cs typeface="Arial" pitchFamily="34" charset="0"/>
              </a:rPr>
              <a:t>Solicite</a:t>
            </a:r>
            <a:r>
              <a:rPr lang="en-US" altLang="en-US" baseline="0" dirty="0">
                <a:latin typeface="Arial" pitchFamily="34" charset="0"/>
                <a:cs typeface="Arial" pitchFamily="34" charset="0"/>
              </a:rPr>
              <a:t> a </a:t>
            </a:r>
            <a:r>
              <a:rPr lang="en-US" altLang="en-US" baseline="0" dirty="0" err="1">
                <a:latin typeface="Arial" pitchFamily="34" charset="0"/>
                <a:cs typeface="Arial" pitchFamily="34" charset="0"/>
              </a:rPr>
              <a:t>las</a:t>
            </a:r>
            <a:r>
              <a:rPr lang="en-US" altLang="en-US" baseline="0" dirty="0">
                <a:latin typeface="Arial" pitchFamily="34" charset="0"/>
                <a:cs typeface="Arial" pitchFamily="34" charset="0"/>
              </a:rPr>
              <a:t>/los </a:t>
            </a:r>
            <a:r>
              <a:rPr lang="en-US" altLang="en-US" baseline="0" dirty="0" err="1">
                <a:latin typeface="Arial" pitchFamily="34" charset="0"/>
                <a:cs typeface="Arial" pitchFamily="34" charset="0"/>
              </a:rPr>
              <a:t>estudiantes</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que</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revisen</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las</a:t>
            </a:r>
            <a:r>
              <a:rPr lang="en-US" altLang="en-US" baseline="0" dirty="0">
                <a:latin typeface="Arial" pitchFamily="34" charset="0"/>
                <a:cs typeface="Arial" pitchFamily="34" charset="0"/>
              </a:rPr>
              <a:t> 25 </a:t>
            </a:r>
            <a:r>
              <a:rPr lang="en-US" altLang="en-US" baseline="0" dirty="0" err="1">
                <a:latin typeface="Arial" pitchFamily="34" charset="0"/>
                <a:cs typeface="Arial" pitchFamily="34" charset="0"/>
              </a:rPr>
              <a:t>ténicas</a:t>
            </a:r>
            <a:r>
              <a:rPr lang="en-US" altLang="en-US" baseline="0" dirty="0">
                <a:latin typeface="Arial" pitchFamily="34" charset="0"/>
                <a:cs typeface="Arial" pitchFamily="34" charset="0"/>
              </a:rPr>
              <a:t> de </a:t>
            </a:r>
            <a:r>
              <a:rPr lang="en-US" altLang="en-US" baseline="0" dirty="0" err="1">
                <a:latin typeface="Arial" pitchFamily="34" charset="0"/>
                <a:cs typeface="Arial" pitchFamily="34" charset="0"/>
              </a:rPr>
              <a:t>oportunidad-reducción</a:t>
            </a:r>
            <a:r>
              <a:rPr lang="en-US" altLang="en-US" baseline="0" dirty="0">
                <a:latin typeface="Arial" pitchFamily="34" charset="0"/>
                <a:cs typeface="Arial" pitchFamily="34" charset="0"/>
              </a:rPr>
              <a:t> e </a:t>
            </a:r>
            <a:r>
              <a:rPr lang="en-US" altLang="en-US" baseline="0" dirty="0" err="1">
                <a:latin typeface="Arial" pitchFamily="34" charset="0"/>
                <a:cs typeface="Arial" pitchFamily="34" charset="0"/>
              </a:rPr>
              <a:t>identifiquen</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aquellas</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que</a:t>
            </a:r>
            <a:r>
              <a:rPr lang="en-US" altLang="en-US" baseline="0" dirty="0">
                <a:latin typeface="Arial" pitchFamily="34" charset="0"/>
                <a:cs typeface="Arial" pitchFamily="34" charset="0"/>
              </a:rPr>
              <a:t> se </a:t>
            </a:r>
            <a:r>
              <a:rPr lang="en-US" altLang="en-US" baseline="0" dirty="0" err="1">
                <a:latin typeface="Arial" pitchFamily="34" charset="0"/>
                <a:cs typeface="Arial" pitchFamily="34" charset="0"/>
              </a:rPr>
              <a:t>utilizan</a:t>
            </a:r>
            <a:r>
              <a:rPr lang="en-US" altLang="en-US" baseline="0" dirty="0">
                <a:latin typeface="Arial" pitchFamily="34" charset="0"/>
                <a:cs typeface="Arial" pitchFamily="34" charset="0"/>
              </a:rPr>
              <a:t> en </a:t>
            </a:r>
            <a:r>
              <a:rPr lang="en-US" altLang="en-US" baseline="0" dirty="0" err="1">
                <a:latin typeface="Arial" pitchFamily="34" charset="0"/>
                <a:cs typeface="Arial" pitchFamily="34" charset="0"/>
              </a:rPr>
              <a:t>sus</a:t>
            </a:r>
            <a:r>
              <a:rPr lang="en-US" altLang="en-US" baseline="0" dirty="0">
                <a:latin typeface="Arial" pitchFamily="34" charset="0"/>
                <a:cs typeface="Arial" pitchFamily="34" charset="0"/>
              </a:rPr>
              <a:t> </a:t>
            </a:r>
            <a:r>
              <a:rPr lang="en-US" altLang="en-US" baseline="0" dirty="0" err="1">
                <a:latin typeface="Arial" pitchFamily="34" charset="0"/>
                <a:cs typeface="Arial" pitchFamily="34" charset="0"/>
              </a:rPr>
              <a:t>comunidades</a:t>
            </a:r>
            <a:r>
              <a:rPr lang="en-US" altLang="en-US" baseline="0" dirty="0">
                <a:latin typeface="Arial" pitchFamily="34" charset="0"/>
                <a:cs typeface="Arial" pitchFamily="34"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Utilice</a:t>
            </a:r>
            <a:r>
              <a:rPr lang="en-AU" dirty="0"/>
              <a:t> </a:t>
            </a:r>
            <a:r>
              <a:rPr lang="en-AU" dirty="0" err="1"/>
              <a:t>imágenes</a:t>
            </a:r>
            <a:r>
              <a:rPr lang="en-AU" dirty="0"/>
              <a:t> </a:t>
            </a:r>
            <a:r>
              <a:rPr lang="en-AU" dirty="0" err="1"/>
              <a:t>como</a:t>
            </a:r>
            <a:r>
              <a:rPr lang="en-AU" baseline="0" dirty="0"/>
              <a:t> </a:t>
            </a:r>
            <a:r>
              <a:rPr lang="en-AU" baseline="0" dirty="0" err="1"/>
              <a:t>apoyo</a:t>
            </a:r>
            <a:r>
              <a:rPr lang="en-AU" baseline="0" dirty="0"/>
              <a:t> </a:t>
            </a:r>
            <a:r>
              <a:rPr lang="en-AU" baseline="0" dirty="0" err="1"/>
              <a:t>para</a:t>
            </a:r>
            <a:r>
              <a:rPr lang="en-AU" baseline="0" dirty="0"/>
              <a:t> </a:t>
            </a:r>
            <a:r>
              <a:rPr lang="en-AU" baseline="0" dirty="0" err="1"/>
              <a:t>motivar</a:t>
            </a:r>
            <a:r>
              <a:rPr lang="en-AU" baseline="0" dirty="0"/>
              <a:t> </a:t>
            </a:r>
            <a:r>
              <a:rPr lang="en-AU" baseline="0" dirty="0" err="1"/>
              <a:t>respuestas</a:t>
            </a:r>
            <a:r>
              <a:rPr lang="en-AU" baseline="0" dirty="0"/>
              <a:t> </a:t>
            </a:r>
            <a:r>
              <a:rPr lang="en-AU" baseline="0" dirty="0" err="1"/>
              <a:t>sobre</a:t>
            </a:r>
            <a:r>
              <a:rPr lang="en-AU" baseline="0" dirty="0"/>
              <a:t> </a:t>
            </a:r>
            <a:r>
              <a:rPr lang="en-AU" baseline="0" dirty="0" err="1"/>
              <a:t>las</a:t>
            </a:r>
            <a:r>
              <a:rPr lang="en-AU" baseline="0" dirty="0"/>
              <a:t> </a:t>
            </a:r>
            <a:r>
              <a:rPr lang="en-AU" baseline="0" dirty="0" err="1"/>
              <a:t>ténicas</a:t>
            </a:r>
            <a:r>
              <a:rPr lang="en-AU" baseline="0" dirty="0"/>
              <a:t> de </a:t>
            </a:r>
            <a:r>
              <a:rPr lang="en-AU" baseline="0" dirty="0" err="1"/>
              <a:t>prevención</a:t>
            </a:r>
            <a:r>
              <a:rPr lang="en-AU" baseline="0" dirty="0"/>
              <a:t> </a:t>
            </a:r>
            <a:r>
              <a:rPr lang="en-AU" baseline="0" dirty="0" err="1"/>
              <a:t>situacional</a:t>
            </a:r>
            <a:r>
              <a:rPr lang="en-AU" baseline="0" dirty="0"/>
              <a:t> </a:t>
            </a:r>
            <a:r>
              <a:rPr lang="en-AU" baseline="0" dirty="0" err="1"/>
              <a:t>utilizadas</a:t>
            </a:r>
            <a:r>
              <a:rPr lang="en-AU" baseline="0" dirty="0"/>
              <a:t> en la </a:t>
            </a:r>
            <a:r>
              <a:rPr lang="en-AU" baseline="0" dirty="0" err="1"/>
              <a:t>comunidad</a:t>
            </a:r>
            <a:r>
              <a:rPr lang="en-AU" baseline="0" dirty="0"/>
              <a:t>.</a:t>
            </a:r>
          </a:p>
          <a:p>
            <a:endParaRPr lang="en-AU" baseline="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240043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4401777-4BE2-4A50-9A84-6AC0289EEAEA}" type="slidenum">
              <a:rPr lang="en-US" altLang="en-US" smtClean="0"/>
              <a:pPr eaLnBrk="1" hangingPunct="1">
                <a:spcBef>
                  <a:spcPct val="0"/>
                </a:spcBef>
              </a:pPr>
              <a:t>21</a:t>
            </a:fld>
            <a:endParaRPr lang="en-US" alt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sz="2400" kern="1200" dirty="0">
                <a:solidFill>
                  <a:schemeClr val="tx1"/>
                </a:solidFill>
                <a:effectLst/>
                <a:latin typeface="Raleway"/>
                <a:ea typeface="+mn-ea"/>
                <a:cs typeface="+mn-cs"/>
              </a:rPr>
              <a:t>La CPTED y la prevención situacional son parte de una «familia» de enfoques preventivos similares.  Analice y discuta la definición presentada.</a:t>
            </a:r>
          </a:p>
          <a:p>
            <a:endParaRPr lang="es-ES_tradnl"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La CPTED ahora incluye, por norma general, una serie de técnicas de diseño con la que </a:t>
            </a:r>
            <a:r>
              <a:rPr lang="es-ES_tradnl" sz="2400" kern="1200" dirty="0" err="1">
                <a:solidFill>
                  <a:schemeClr val="tx1"/>
                </a:solidFill>
                <a:effectLst/>
                <a:latin typeface="Raleway"/>
                <a:ea typeface="+mn-ea"/>
                <a:cs typeface="+mn-cs"/>
              </a:rPr>
              <a:t>Cozens</a:t>
            </a:r>
            <a:r>
              <a:rPr lang="es-ES_tradnl" sz="2400" kern="1200" dirty="0">
                <a:solidFill>
                  <a:schemeClr val="tx1"/>
                </a:solidFill>
                <a:effectLst/>
                <a:latin typeface="Raleway"/>
                <a:ea typeface="+mn-ea"/>
                <a:cs typeface="+mn-cs"/>
              </a:rPr>
              <a:t> et al (2005) confeccionan la siguiente lista: </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Vigilancia: la vigilancia natural y técnica aumenta los riesgos para posibles delincuentes. La vigilancia puede lograrse mediante el fomento de la estrategia «ojos en la calle», defendida por Jane </a:t>
            </a:r>
            <a:r>
              <a:rPr lang="es-ES_tradnl" sz="2400" kern="1200" dirty="0" err="1">
                <a:solidFill>
                  <a:schemeClr val="tx1"/>
                </a:solidFill>
                <a:effectLst/>
                <a:latin typeface="Raleway"/>
                <a:ea typeface="+mn-ea"/>
                <a:cs typeface="+mn-cs"/>
              </a:rPr>
              <a:t>Jacobs</a:t>
            </a:r>
            <a:r>
              <a:rPr lang="es-ES_tradnl" sz="2400" kern="1200" dirty="0">
                <a:solidFill>
                  <a:schemeClr val="tx1"/>
                </a:solidFill>
                <a:effectLst/>
                <a:latin typeface="Raleway"/>
                <a:ea typeface="+mn-ea"/>
                <a:cs typeface="+mn-cs"/>
              </a:rPr>
              <a:t>, que consiste en usar el entorno para maximizar la presencia de peatones durante el día y la noche, o mediante vigilancia por circuito cerrado de televisión (CCTV). Un ejemplo concreto del diseño que facilita la vigilancia natural es garantizar que los árboles y arbustos no interfieran con el alumbrado público. Otros ejemplos de diseño para lograr la vigilancia natural están disponibles en el sitio web interactivo (solo en inglés) </a:t>
            </a:r>
            <a:r>
              <a:rPr lang="es-ES_tradnl" sz="2400" u="sng" kern="1200" dirty="0">
                <a:solidFill>
                  <a:schemeClr val="tx1"/>
                </a:solidFill>
                <a:effectLst/>
                <a:latin typeface="Raleway"/>
                <a:ea typeface="+mn-ea"/>
                <a:cs typeface="+mn-cs"/>
                <a:hlinkClick r:id="rId3"/>
              </a:rPr>
              <a:t>Secured by Design;</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Controlar puntos de acceso: bloquear el acceso a lugares y objetos reduce las oportunidades de cometer delitos. Este bloqueo puede llevarse a cabo en forma de vallado, paisajismo y entrada a zonas residenciales activada mediante vídeo y teléfono;</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Territorialidad: el diseño que fortalece la apropiación de los espacios promueve la territorialidad. A menudo los propietarios de un espacio intervendrán si existe un comportamiento antisocial. El diseño puede influir sobre la probabilidad de que dichas acciones se lleven o no a cabo;</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Apoyar actividades: los espacios públicos pueden activarse usando música o actuaciones que atraigan a la gente a un espacio. La presencia de gente a menudo aumentará la sensación de seguridad en un área;</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Imagen/mantenimiento: el mantenimiento de un área puede contribuir a la percepción de que existe un guardián capaz. Una zona que no parezca cuidada o con falta de mantenimiento podría invitar a cometer actividades ilícitas. Quitar la basura de los parques y mantener la infraestructura pública, como las marquesinas de los autobuses y los baños públicos, son ejemplos de inversión en mantenimiento que pueden ayudar a la prevención del delito. Del mismo modo, un área que sugiera la existencia de un alto grado de vigilancia tendrá menos probabilidades de atraer actividades ilícitas; y</a:t>
            </a:r>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Dificultar el acceso al objetivo: es decir, reducir su atractivo para los posibles delincuentes. Esto podría incluir la instalación de dispositivos de seguridad para disminuir las posibilidades de robo. Otro ejemplo es la instalación de bolardos de hormigón para prevenir ataques de vehículos en propiedades físicas o la entrada a zonas peatonales.</a:t>
            </a:r>
            <a:endParaRPr lang="es-MX" sz="2400" kern="1200" dirty="0">
              <a:solidFill>
                <a:schemeClr val="tx1"/>
              </a:solidFill>
              <a:effectLst/>
              <a:latin typeface="Raleway"/>
              <a:ea typeface="+mn-ea"/>
              <a:cs typeface="+mn-cs"/>
            </a:endParaRPr>
          </a:p>
          <a:p>
            <a:pPr marL="342900" indent="-342900" eaLnBrk="1" hangingPunct="1">
              <a:buFont typeface="Arial"/>
              <a:buChar char="•"/>
            </a:pPr>
            <a:endParaRPr lang="en-US" altLang="en-US" dirty="0">
              <a:latin typeface="Arial" pitchFamily="34" charset="0"/>
              <a:cs typeface="Arial" pitchFamily="34" charset="0"/>
            </a:endParaRPr>
          </a:p>
          <a:p>
            <a:pPr marL="0" indent="0" eaLnBrk="1" hangingPunct="1">
              <a:buFont typeface="Arial"/>
              <a:buNone/>
            </a:pPr>
            <a:r>
              <a:rPr lang="en-US" altLang="en-US" dirty="0" err="1">
                <a:latin typeface="Arial" pitchFamily="34" charset="0"/>
                <a:cs typeface="Arial" pitchFamily="34" charset="0"/>
              </a:rPr>
              <a:t>Utilice</a:t>
            </a:r>
            <a:r>
              <a:rPr lang="en-US" altLang="en-US" dirty="0">
                <a:latin typeface="Arial" pitchFamily="34" charset="0"/>
                <a:cs typeface="Arial" pitchFamily="34" charset="0"/>
              </a:rPr>
              <a:t> la </a:t>
            </a:r>
            <a:r>
              <a:rPr lang="en-US" altLang="en-US" dirty="0" err="1">
                <a:latin typeface="Arial" pitchFamily="34" charset="0"/>
                <a:cs typeface="Arial" pitchFamily="34" charset="0"/>
              </a:rPr>
              <a:t>guía</a:t>
            </a:r>
            <a:r>
              <a:rPr lang="en-US" altLang="en-US" dirty="0">
                <a:latin typeface="Arial" pitchFamily="34" charset="0"/>
                <a:cs typeface="Arial" pitchFamily="34" charset="0"/>
              </a:rPr>
              <a:t> </a:t>
            </a:r>
            <a:r>
              <a:rPr lang="en-US" altLang="en-US" dirty="0" err="1">
                <a:latin typeface="Arial" pitchFamily="34" charset="0"/>
                <a:cs typeface="Arial" pitchFamily="34" charset="0"/>
              </a:rPr>
              <a:t>interactiva</a:t>
            </a:r>
            <a:r>
              <a:rPr lang="en-US" altLang="en-US" dirty="0">
                <a:latin typeface="Arial" pitchFamily="34" charset="0"/>
                <a:cs typeface="Arial" pitchFamily="34" charset="0"/>
              </a:rPr>
              <a:t> Secured by Design </a:t>
            </a:r>
            <a:r>
              <a:rPr lang="en-US" altLang="en-US" dirty="0" err="1">
                <a:latin typeface="Arial" pitchFamily="34" charset="0"/>
                <a:cs typeface="Arial" pitchFamily="34" charset="0"/>
              </a:rPr>
              <a:t>para</a:t>
            </a:r>
            <a:r>
              <a:rPr lang="en-US" altLang="en-US" dirty="0">
                <a:latin typeface="Arial" pitchFamily="34" charset="0"/>
                <a:cs typeface="Arial" pitchFamily="34" charset="0"/>
              </a:rPr>
              <a:t> </a:t>
            </a:r>
            <a:r>
              <a:rPr lang="en-US" altLang="en-US" dirty="0" err="1">
                <a:latin typeface="Arial" pitchFamily="34" charset="0"/>
                <a:cs typeface="Arial" pitchFamily="34" charset="0"/>
              </a:rPr>
              <a:t>demostrar</a:t>
            </a:r>
            <a:r>
              <a:rPr lang="en-US" altLang="en-US" dirty="0">
                <a:latin typeface="Arial" pitchFamily="34" charset="0"/>
                <a:cs typeface="Arial" pitchFamily="34" charset="0"/>
              </a:rPr>
              <a:t> </a:t>
            </a:r>
            <a:r>
              <a:rPr lang="en-US" altLang="en-US" dirty="0" err="1">
                <a:latin typeface="Arial" pitchFamily="34" charset="0"/>
                <a:cs typeface="Arial" pitchFamily="34" charset="0"/>
              </a:rPr>
              <a:t>las</a:t>
            </a:r>
            <a:r>
              <a:rPr lang="en-US" altLang="en-US" dirty="0">
                <a:latin typeface="Arial" pitchFamily="34" charset="0"/>
                <a:cs typeface="Arial" pitchFamily="34" charset="0"/>
              </a:rPr>
              <a:t> </a:t>
            </a:r>
            <a:r>
              <a:rPr lang="en-US" altLang="en-US" dirty="0" err="1">
                <a:latin typeface="Arial" pitchFamily="34" charset="0"/>
                <a:cs typeface="Arial" pitchFamily="34" charset="0"/>
              </a:rPr>
              <a:t>diferentes</a:t>
            </a:r>
            <a:r>
              <a:rPr lang="en-US" altLang="en-US" dirty="0">
                <a:latin typeface="Arial" pitchFamily="34" charset="0"/>
                <a:cs typeface="Arial" pitchFamily="34" charset="0"/>
              </a:rPr>
              <a:t> </a:t>
            </a:r>
            <a:r>
              <a:rPr lang="en-US" altLang="en-US" dirty="0" err="1">
                <a:latin typeface="Arial" pitchFamily="34" charset="0"/>
                <a:cs typeface="Arial" pitchFamily="34" charset="0"/>
              </a:rPr>
              <a:t>características</a:t>
            </a:r>
            <a:r>
              <a:rPr lang="en-US" altLang="en-US" dirty="0">
                <a:latin typeface="Arial" pitchFamily="34" charset="0"/>
                <a:cs typeface="Arial" pitchFamily="34" charset="0"/>
              </a:rPr>
              <a:t> de CPTED. </a:t>
            </a:r>
            <a:r>
              <a:rPr lang="en-US" altLang="en-US" dirty="0" err="1">
                <a:latin typeface="Arial" pitchFamily="34" charset="0"/>
                <a:cs typeface="Arial" pitchFamily="34" charset="0"/>
              </a:rPr>
              <a:t>Esto</a:t>
            </a:r>
            <a:r>
              <a:rPr lang="en-US" altLang="en-US" dirty="0">
                <a:latin typeface="Arial" pitchFamily="34" charset="0"/>
                <a:cs typeface="Arial" pitchFamily="34" charset="0"/>
              </a:rPr>
              <a:t> </a:t>
            </a:r>
            <a:r>
              <a:rPr lang="en-US" altLang="en-US" dirty="0" err="1">
                <a:latin typeface="Arial" pitchFamily="34" charset="0"/>
                <a:cs typeface="Arial" pitchFamily="34" charset="0"/>
              </a:rPr>
              <a:t>tiene</a:t>
            </a:r>
            <a:r>
              <a:rPr lang="en-US" altLang="en-US" dirty="0">
                <a:latin typeface="Arial" pitchFamily="34" charset="0"/>
                <a:cs typeface="Arial" pitchFamily="34" charset="0"/>
              </a:rPr>
              <a:t> </a:t>
            </a:r>
            <a:r>
              <a:rPr lang="en-US" altLang="en-US" dirty="0" err="1">
                <a:latin typeface="Arial" pitchFamily="34" charset="0"/>
                <a:cs typeface="Arial" pitchFamily="34" charset="0"/>
              </a:rPr>
              <a:t>como</a:t>
            </a:r>
            <a:r>
              <a:rPr lang="en-US" altLang="en-US" dirty="0">
                <a:latin typeface="Arial" pitchFamily="34" charset="0"/>
                <a:cs typeface="Arial" pitchFamily="34" charset="0"/>
              </a:rPr>
              <a:t> </a:t>
            </a:r>
            <a:r>
              <a:rPr lang="en-US" altLang="en-US" dirty="0" err="1">
                <a:latin typeface="Arial" pitchFamily="34" charset="0"/>
                <a:cs typeface="Arial" pitchFamily="34" charset="0"/>
              </a:rPr>
              <a:t>objetivo</a:t>
            </a:r>
            <a:r>
              <a:rPr lang="en-US" altLang="en-US" dirty="0">
                <a:latin typeface="Arial" pitchFamily="34" charset="0"/>
                <a:cs typeface="Arial" pitchFamily="34" charset="0"/>
              </a:rPr>
              <a:t> </a:t>
            </a:r>
            <a:r>
              <a:rPr lang="en-US" altLang="en-US" dirty="0" err="1">
                <a:latin typeface="Arial" pitchFamily="34" charset="0"/>
                <a:cs typeface="Arial" pitchFamily="34" charset="0"/>
              </a:rPr>
              <a:t>proporcionar</a:t>
            </a:r>
            <a:r>
              <a:rPr lang="en-US" altLang="en-US" dirty="0">
                <a:latin typeface="Arial" pitchFamily="34" charset="0"/>
                <a:cs typeface="Arial" pitchFamily="34" charset="0"/>
              </a:rPr>
              <a:t> </a:t>
            </a:r>
            <a:r>
              <a:rPr lang="en-US" altLang="en-US" dirty="0" err="1">
                <a:latin typeface="Arial" pitchFamily="34" charset="0"/>
                <a:cs typeface="Arial" pitchFamily="34" charset="0"/>
              </a:rPr>
              <a:t>una</a:t>
            </a:r>
            <a:r>
              <a:rPr lang="en-US" altLang="en-US" dirty="0">
                <a:latin typeface="Arial" pitchFamily="34" charset="0"/>
                <a:cs typeface="Arial" pitchFamily="34" charset="0"/>
              </a:rPr>
              <a:t> idea de CPTED en </a:t>
            </a:r>
            <a:r>
              <a:rPr lang="en-US" altLang="en-US" dirty="0" err="1">
                <a:latin typeface="Arial" pitchFamily="34" charset="0"/>
                <a:cs typeface="Arial" pitchFamily="34" charset="0"/>
              </a:rPr>
              <a:t>lugar</a:t>
            </a:r>
            <a:r>
              <a:rPr lang="en-US" altLang="en-US" dirty="0">
                <a:latin typeface="Arial" pitchFamily="34" charset="0"/>
                <a:cs typeface="Arial" pitchFamily="34" charset="0"/>
              </a:rPr>
              <a:t> de </a:t>
            </a:r>
            <a:r>
              <a:rPr lang="en-US" altLang="en-US" dirty="0" err="1">
                <a:latin typeface="Arial" pitchFamily="34" charset="0"/>
                <a:cs typeface="Arial" pitchFamily="34" charset="0"/>
              </a:rPr>
              <a:t>fomentar</a:t>
            </a:r>
            <a:r>
              <a:rPr lang="en-US" altLang="en-US" dirty="0">
                <a:latin typeface="Arial" pitchFamily="34" charset="0"/>
                <a:cs typeface="Arial" pitchFamily="34" charset="0"/>
              </a:rPr>
              <a:t> </a:t>
            </a:r>
            <a:r>
              <a:rPr lang="en-US" altLang="en-US" dirty="0" err="1">
                <a:latin typeface="Arial" pitchFamily="34" charset="0"/>
                <a:cs typeface="Arial" pitchFamily="34" charset="0"/>
              </a:rPr>
              <a:t>cualquier</a:t>
            </a:r>
            <a:r>
              <a:rPr lang="en-US" altLang="en-US" dirty="0">
                <a:latin typeface="Arial" pitchFamily="34" charset="0"/>
                <a:cs typeface="Arial" pitchFamily="34" charset="0"/>
              </a:rPr>
              <a:t> </a:t>
            </a:r>
            <a:r>
              <a:rPr lang="en-US" altLang="en-US" dirty="0" err="1">
                <a:latin typeface="Arial" pitchFamily="34" charset="0"/>
                <a:cs typeface="Arial" pitchFamily="34" charset="0"/>
              </a:rPr>
              <a:t>experiencia</a:t>
            </a:r>
            <a:r>
              <a:rPr lang="en-US" altLang="en-US" dirty="0">
                <a:latin typeface="Arial" pitchFamily="34" charset="0"/>
                <a:cs typeface="Arial" pitchFamily="34" charset="0"/>
              </a:rPr>
              <a:t> o </a:t>
            </a:r>
            <a:r>
              <a:rPr lang="en-US" altLang="en-US" dirty="0" err="1">
                <a:latin typeface="Arial" pitchFamily="34" charset="0"/>
                <a:cs typeface="Arial" pitchFamily="34" charset="0"/>
              </a:rPr>
              <a:t>competencia</a:t>
            </a:r>
            <a:r>
              <a:rPr lang="en-US" altLang="en-US" dirty="0">
                <a:latin typeface="Arial" pitchFamily="34" charset="0"/>
                <a:cs typeface="Arial" pitchFamily="34" charset="0"/>
              </a:rPr>
              <a:t> en particular.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Discuta los resultados de aprendizaje del curso y mencione que serán los que guíen la presentación.</a:t>
            </a:r>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3936593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 forma final de </a:t>
            </a:r>
            <a:r>
              <a:rPr lang="en-AU" dirty="0" err="1"/>
              <a:t>prevención</a:t>
            </a:r>
            <a:r>
              <a:rPr lang="en-AU" dirty="0"/>
              <a:t> del </a:t>
            </a:r>
            <a:r>
              <a:rPr lang="en-AU" dirty="0" err="1"/>
              <a:t>delito</a:t>
            </a:r>
            <a:r>
              <a:rPr lang="en-AU" dirty="0"/>
              <a:t>, </a:t>
            </a:r>
            <a:r>
              <a:rPr lang="en-AU" dirty="0" err="1"/>
              <a:t>según</a:t>
            </a:r>
            <a:r>
              <a:rPr lang="en-AU" dirty="0"/>
              <a:t> la </a:t>
            </a:r>
            <a:r>
              <a:rPr lang="en-AU" dirty="0" err="1"/>
              <a:t>tipología</a:t>
            </a:r>
            <a:r>
              <a:rPr lang="en-AU" dirty="0"/>
              <a:t> de </a:t>
            </a:r>
            <a:r>
              <a:rPr lang="en-AU" dirty="0" err="1"/>
              <a:t>Tonry</a:t>
            </a:r>
            <a:r>
              <a:rPr lang="en-AU" dirty="0"/>
              <a:t> y Farrington, </a:t>
            </a:r>
            <a:r>
              <a:rPr lang="en-AU" dirty="0" err="1"/>
              <a:t>es</a:t>
            </a:r>
            <a:r>
              <a:rPr lang="en-AU" dirty="0"/>
              <a:t> la </a:t>
            </a:r>
            <a:r>
              <a:rPr lang="en-AU" dirty="0" err="1"/>
              <a:t>aplicación</a:t>
            </a:r>
            <a:r>
              <a:rPr lang="en-AU" dirty="0"/>
              <a:t> de la ley o la </a:t>
            </a:r>
            <a:r>
              <a:rPr lang="en-AU" dirty="0" err="1"/>
              <a:t>prevención</a:t>
            </a:r>
            <a:r>
              <a:rPr lang="en-AU" dirty="0"/>
              <a:t> de la </a:t>
            </a:r>
            <a:r>
              <a:rPr lang="en-AU" dirty="0" err="1"/>
              <a:t>justicia</a:t>
            </a:r>
            <a:r>
              <a:rPr lang="en-AU" dirty="0"/>
              <a:t> penal.</a:t>
            </a:r>
          </a:p>
          <a:p>
            <a:endParaRPr lang="en-AU" dirty="0"/>
          </a:p>
          <a:p>
            <a:r>
              <a:rPr lang="en-AU" dirty="0" err="1"/>
              <a:t>Discuta</a:t>
            </a:r>
            <a:r>
              <a:rPr lang="en-AU" dirty="0"/>
              <a:t> la </a:t>
            </a:r>
            <a:r>
              <a:rPr lang="en-AU" dirty="0" err="1"/>
              <a:t>definición</a:t>
            </a:r>
            <a:r>
              <a:rPr lang="en-AU" dirty="0"/>
              <a:t> </a:t>
            </a:r>
            <a:r>
              <a:rPr lang="en-AU" dirty="0" err="1"/>
              <a:t>proporcionada</a:t>
            </a:r>
            <a:r>
              <a:rPr lang="en-AU" dirty="0"/>
              <a:t>. </a:t>
            </a:r>
            <a:r>
              <a:rPr lang="en-AU" dirty="0" err="1"/>
              <a:t>Indique</a:t>
            </a:r>
            <a:r>
              <a:rPr lang="en-AU" dirty="0"/>
              <a:t> </a:t>
            </a:r>
            <a:r>
              <a:rPr lang="en-AU" dirty="0" err="1"/>
              <a:t>que</a:t>
            </a:r>
            <a:r>
              <a:rPr lang="en-AU" dirty="0"/>
              <a:t> </a:t>
            </a:r>
            <a:r>
              <a:rPr lang="en-AU" dirty="0" err="1"/>
              <a:t>esta</a:t>
            </a:r>
            <a:r>
              <a:rPr lang="en-AU" dirty="0"/>
              <a:t> </a:t>
            </a:r>
            <a:r>
              <a:rPr lang="en-AU" dirty="0" err="1"/>
              <a:t>aproximación</a:t>
            </a:r>
            <a:r>
              <a:rPr lang="en-AU" dirty="0"/>
              <a:t> </a:t>
            </a:r>
            <a:r>
              <a:rPr lang="en-AU" dirty="0" err="1"/>
              <a:t>preventiva</a:t>
            </a:r>
            <a:r>
              <a:rPr lang="en-AU" dirty="0"/>
              <a:t> no se </a:t>
            </a:r>
            <a:r>
              <a:rPr lang="en-AU" dirty="0" err="1"/>
              <a:t>cubrirá</a:t>
            </a:r>
            <a:r>
              <a:rPr lang="en-AU" dirty="0"/>
              <a:t> en </a:t>
            </a:r>
            <a:r>
              <a:rPr lang="en-AU" dirty="0" err="1"/>
              <a:t>detalle</a:t>
            </a:r>
            <a:r>
              <a:rPr lang="en-AU" dirty="0"/>
              <a:t>. </a:t>
            </a:r>
            <a:r>
              <a:rPr lang="en-AU" dirty="0" err="1"/>
              <a:t>Otros</a:t>
            </a:r>
            <a:r>
              <a:rPr lang="en-AU" dirty="0"/>
              <a:t> </a:t>
            </a:r>
            <a:r>
              <a:rPr lang="en-AU" dirty="0" err="1"/>
              <a:t>módulos</a:t>
            </a:r>
            <a:r>
              <a:rPr lang="en-AU" dirty="0"/>
              <a:t> </a:t>
            </a:r>
            <a:r>
              <a:rPr lang="en-AU" dirty="0" err="1"/>
              <a:t>tratan</a:t>
            </a:r>
            <a:r>
              <a:rPr lang="en-AU" dirty="0"/>
              <a:t> </a:t>
            </a:r>
            <a:r>
              <a:rPr lang="en-AU" dirty="0" err="1"/>
              <a:t>estos</a:t>
            </a:r>
            <a:r>
              <a:rPr lang="en-AU" dirty="0"/>
              <a:t> </a:t>
            </a:r>
            <a:r>
              <a:rPr lang="en-AU" dirty="0" err="1"/>
              <a:t>elementos</a:t>
            </a:r>
            <a:r>
              <a:rPr lang="en-AU" dirty="0"/>
              <a:t> con </a:t>
            </a:r>
            <a:r>
              <a:rPr lang="en-AU" dirty="0" err="1"/>
              <a:t>más</a:t>
            </a:r>
            <a:r>
              <a:rPr lang="en-AU" dirty="0"/>
              <a:t> </a:t>
            </a:r>
            <a:r>
              <a:rPr lang="en-AU" dirty="0" err="1"/>
              <a:t>detalle</a:t>
            </a:r>
            <a:r>
              <a:rPr lang="en-AU" dirty="0"/>
              <a:t>, </a:t>
            </a:r>
            <a:r>
              <a:rPr lang="en-AU" dirty="0" err="1"/>
              <a:t>incluyendo</a:t>
            </a:r>
            <a:r>
              <a:rPr lang="en-AU" dirty="0"/>
              <a:t>:</a:t>
            </a:r>
          </a:p>
          <a:p>
            <a:endParaRPr lang="en-AU" dirty="0"/>
          </a:p>
          <a:p>
            <a:pPr lvl="0"/>
            <a:r>
              <a:rPr lang="es-ES_tradnl" sz="2400" kern="1200" dirty="0">
                <a:solidFill>
                  <a:schemeClr val="tx1"/>
                </a:solidFill>
                <a:effectLst/>
                <a:latin typeface="Raleway"/>
                <a:ea typeface="+mn-ea"/>
                <a:cs typeface="+mn-cs"/>
              </a:rPr>
              <a:t>Módulo 3. Acceso a la ayuda Legal</a:t>
            </a:r>
          </a:p>
          <a:p>
            <a:pPr lvl="0"/>
            <a:r>
              <a:rPr lang="es-ES_tradnl" sz="2400" kern="1200" dirty="0">
                <a:solidFill>
                  <a:schemeClr val="tx1"/>
                </a:solidFill>
                <a:effectLst/>
                <a:latin typeface="Raleway"/>
                <a:ea typeface="+mn-ea"/>
                <a:cs typeface="+mn-cs"/>
              </a:rPr>
              <a:t>Módulo 5: Rendición de cuentas, integridad y vigilancia policial</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Módulo 6: Reforma de las prisiones</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Módulo 7: Alternativas al encarcelamiento</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Módulo 8: Justicia restaurativa</a:t>
            </a:r>
          </a:p>
          <a:p>
            <a:pPr lvl="0"/>
            <a:r>
              <a:rPr lang="es-ES_tradnl" sz="2400" kern="1200" dirty="0">
                <a:solidFill>
                  <a:schemeClr val="tx1"/>
                </a:solidFill>
                <a:effectLst/>
                <a:latin typeface="Raleway"/>
                <a:ea typeface="+mn-ea"/>
                <a:cs typeface="+mn-cs"/>
              </a:rPr>
              <a:t>Modulo 14. Independencia del</a:t>
            </a:r>
            <a:r>
              <a:rPr lang="es-ES_tradnl" sz="2400" kern="1200" baseline="0" dirty="0">
                <a:solidFill>
                  <a:schemeClr val="tx1"/>
                </a:solidFill>
                <a:effectLst/>
                <a:latin typeface="Raleway"/>
                <a:ea typeface="+mn-ea"/>
                <a:cs typeface="+mn-cs"/>
              </a:rPr>
              <a:t> Poder Judicial y Función de las Fiscalías</a:t>
            </a:r>
            <a:endParaRPr lang="es-MX" sz="2400" kern="1200" dirty="0">
              <a:solidFill>
                <a:schemeClr val="tx1"/>
              </a:solidFill>
              <a:effectLst/>
              <a:latin typeface="Raleway"/>
              <a:ea typeface="+mn-ea"/>
              <a:cs typeface="+mn-cs"/>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268003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Explique</a:t>
            </a:r>
            <a:r>
              <a:rPr lang="en-AU" baseline="0" dirty="0"/>
              <a:t> </a:t>
            </a:r>
            <a:r>
              <a:rPr lang="en-AU" baseline="0" dirty="0" err="1"/>
              <a:t>que</a:t>
            </a:r>
            <a:r>
              <a:rPr lang="en-AU" baseline="0" dirty="0"/>
              <a:t> </a:t>
            </a:r>
            <a:r>
              <a:rPr lang="en-AU" baseline="0" dirty="0" err="1"/>
              <a:t>existen</a:t>
            </a:r>
            <a:r>
              <a:rPr lang="en-AU" baseline="0" dirty="0"/>
              <a:t> </a:t>
            </a:r>
            <a:r>
              <a:rPr lang="en-AU" baseline="0" dirty="0" err="1"/>
              <a:t>diferentes</a:t>
            </a:r>
            <a:r>
              <a:rPr lang="en-AU" baseline="0" dirty="0"/>
              <a:t> </a:t>
            </a:r>
            <a:r>
              <a:rPr lang="en-AU" baseline="0" dirty="0" err="1"/>
              <a:t>enfoques</a:t>
            </a:r>
            <a:r>
              <a:rPr lang="en-AU" baseline="0" dirty="0"/>
              <a:t> </a:t>
            </a:r>
            <a:r>
              <a:rPr lang="en-AU" baseline="0" dirty="0" err="1"/>
              <a:t>sobre</a:t>
            </a:r>
            <a:r>
              <a:rPr lang="en-AU" baseline="0" dirty="0"/>
              <a:t> la </a:t>
            </a:r>
            <a:r>
              <a:rPr lang="en-AU" baseline="0" dirty="0" err="1"/>
              <a:t>actividad</a:t>
            </a:r>
            <a:r>
              <a:rPr lang="en-AU" baseline="0" dirty="0"/>
              <a:t> </a:t>
            </a:r>
            <a:r>
              <a:rPr lang="en-AU" baseline="0" dirty="0" err="1"/>
              <a:t>policial</a:t>
            </a:r>
            <a:r>
              <a:rPr lang="en-AU" baseline="0" dirty="0"/>
              <a:t>. La </a:t>
            </a:r>
            <a:r>
              <a:rPr lang="en-AU" baseline="0" dirty="0" err="1"/>
              <a:t>policía</a:t>
            </a:r>
            <a:r>
              <a:rPr lang="en-AU" baseline="0" dirty="0"/>
              <a:t> </a:t>
            </a:r>
            <a:r>
              <a:rPr lang="en-AU" baseline="0" dirty="0" err="1"/>
              <a:t>juega</a:t>
            </a:r>
            <a:r>
              <a:rPr lang="en-AU" baseline="0" dirty="0"/>
              <a:t> un </a:t>
            </a:r>
            <a:r>
              <a:rPr lang="en-AU" baseline="0" dirty="0" err="1"/>
              <a:t>rol</a:t>
            </a:r>
            <a:r>
              <a:rPr lang="en-AU" baseline="0" dirty="0"/>
              <a:t> clave en la </a:t>
            </a:r>
            <a:r>
              <a:rPr lang="en-AU" baseline="0" dirty="0" err="1"/>
              <a:t>prevención</a:t>
            </a:r>
            <a:r>
              <a:rPr lang="en-AU" baseline="0" dirty="0"/>
              <a:t> y </a:t>
            </a:r>
            <a:r>
              <a:rPr lang="en-AU" baseline="0" dirty="0" err="1"/>
              <a:t>pueden</a:t>
            </a:r>
            <a:r>
              <a:rPr lang="en-AU" baseline="0" dirty="0"/>
              <a:t> </a:t>
            </a:r>
            <a:r>
              <a:rPr lang="en-AU" baseline="0" dirty="0" err="1"/>
              <a:t>adoptar</a:t>
            </a:r>
            <a:r>
              <a:rPr lang="en-AU" baseline="0" dirty="0"/>
              <a:t> </a:t>
            </a:r>
            <a:r>
              <a:rPr lang="en-AU" baseline="0" dirty="0" err="1"/>
              <a:t>diferentes</a:t>
            </a:r>
            <a:r>
              <a:rPr lang="en-AU" baseline="0" dirty="0"/>
              <a:t> </a:t>
            </a:r>
            <a:r>
              <a:rPr lang="en-AU" baseline="0" dirty="0" err="1"/>
              <a:t>enfoques</a:t>
            </a:r>
            <a:r>
              <a:rPr lang="en-AU" baseline="0" dirty="0"/>
              <a:t> en la </a:t>
            </a:r>
            <a:r>
              <a:rPr lang="en-AU" baseline="0" dirty="0" err="1"/>
              <a:t>realización</a:t>
            </a:r>
            <a:r>
              <a:rPr lang="en-AU" baseline="0" dirty="0"/>
              <a:t> de </a:t>
            </a:r>
            <a:r>
              <a:rPr lang="en-AU" baseline="0" dirty="0" err="1"/>
              <a:t>su</a:t>
            </a:r>
            <a:r>
              <a:rPr lang="en-AU" baseline="0" dirty="0"/>
              <a:t> </a:t>
            </a:r>
            <a:r>
              <a:rPr lang="en-AU" baseline="0" dirty="0" err="1"/>
              <a:t>trabajo</a:t>
            </a:r>
            <a:r>
              <a:rPr lang="en-AU" baseline="0" dirty="0"/>
              <a:t>. Los </a:t>
            </a:r>
            <a:r>
              <a:rPr lang="en-AU" baseline="0" dirty="0" err="1"/>
              <a:t>modelos</a:t>
            </a:r>
            <a:r>
              <a:rPr lang="en-AU" baseline="0" dirty="0"/>
              <a:t> </a:t>
            </a:r>
            <a:r>
              <a:rPr lang="en-AU" baseline="0" dirty="0" err="1"/>
              <a:t>policiales</a:t>
            </a:r>
            <a:r>
              <a:rPr lang="en-AU" baseline="0" dirty="0"/>
              <a:t> </a:t>
            </a:r>
            <a:r>
              <a:rPr lang="en-AU" baseline="0" dirty="0" err="1"/>
              <a:t>seleccionados</a:t>
            </a:r>
            <a:r>
              <a:rPr lang="en-AU" baseline="0" dirty="0"/>
              <a:t> son los </a:t>
            </a:r>
            <a:r>
              <a:rPr lang="en-AU" baseline="0" dirty="0" err="1"/>
              <a:t>más</a:t>
            </a:r>
            <a:r>
              <a:rPr lang="en-AU" baseline="0" dirty="0"/>
              <a:t> </a:t>
            </a:r>
            <a:r>
              <a:rPr lang="en-AU" baseline="0" dirty="0" err="1"/>
              <a:t>recurridos</a:t>
            </a:r>
            <a:r>
              <a:rPr lang="en-AU" baseline="0" dirty="0"/>
              <a:t> en </a:t>
            </a:r>
            <a:r>
              <a:rPr lang="en-AU" baseline="0" dirty="0" err="1"/>
              <a:t>prevención</a:t>
            </a:r>
            <a:r>
              <a:rPr lang="en-AU" baseline="0" dirty="0"/>
              <a:t>.</a:t>
            </a:r>
          </a:p>
          <a:p>
            <a:endParaRPr lang="en-AU" baseline="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2177970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Existen</a:t>
            </a:r>
            <a:r>
              <a:rPr lang="en-AU" dirty="0"/>
              <a:t> </a:t>
            </a:r>
            <a:r>
              <a:rPr lang="en-AU" dirty="0" err="1"/>
              <a:t>varios</a:t>
            </a:r>
            <a:r>
              <a:rPr lang="en-AU" dirty="0"/>
              <a:t> </a:t>
            </a:r>
            <a:r>
              <a:rPr lang="en-AU" dirty="0" err="1"/>
              <a:t>enfoques</a:t>
            </a:r>
            <a:r>
              <a:rPr lang="en-AU" dirty="0"/>
              <a:t> </a:t>
            </a:r>
            <a:r>
              <a:rPr lang="en-AU" dirty="0" err="1"/>
              <a:t>para</a:t>
            </a:r>
            <a:r>
              <a:rPr lang="en-AU" dirty="0"/>
              <a:t> la </a:t>
            </a:r>
            <a:r>
              <a:rPr lang="en-AU" dirty="0" err="1"/>
              <a:t>resolución</a:t>
            </a:r>
            <a:r>
              <a:rPr lang="en-AU" dirty="0"/>
              <a:t> de </a:t>
            </a:r>
            <a:r>
              <a:rPr lang="en-AU" dirty="0" err="1"/>
              <a:t>problemas</a:t>
            </a:r>
            <a:r>
              <a:rPr lang="en-AU" dirty="0"/>
              <a:t> de </a:t>
            </a:r>
            <a:r>
              <a:rPr lang="en-AU" dirty="0" err="1"/>
              <a:t>delincuencia</a:t>
            </a:r>
            <a:r>
              <a:rPr lang="en-AU" dirty="0"/>
              <a:t>: </a:t>
            </a:r>
            <a:r>
              <a:rPr lang="en-AU" dirty="0" err="1"/>
              <a:t>aquí</a:t>
            </a:r>
            <a:r>
              <a:rPr lang="en-AU" dirty="0"/>
              <a:t> se </a:t>
            </a:r>
            <a:r>
              <a:rPr lang="en-AU" dirty="0" err="1"/>
              <a:t>tratan</a:t>
            </a:r>
            <a:r>
              <a:rPr lang="en-AU" dirty="0"/>
              <a:t> dos.</a:t>
            </a:r>
          </a:p>
          <a:p>
            <a:endParaRPr lang="en-AU" dirty="0"/>
          </a:p>
          <a:p>
            <a:r>
              <a:rPr lang="en-AU" dirty="0"/>
              <a:t>Este video </a:t>
            </a:r>
            <a:r>
              <a:rPr lang="en-AU" dirty="0" err="1"/>
              <a:t>proporciona</a:t>
            </a:r>
            <a:r>
              <a:rPr lang="en-AU" dirty="0"/>
              <a:t> </a:t>
            </a:r>
            <a:r>
              <a:rPr lang="en-AU" dirty="0" err="1"/>
              <a:t>una</a:t>
            </a:r>
            <a:r>
              <a:rPr lang="en-AU" dirty="0"/>
              <a:t> </a:t>
            </a:r>
            <a:r>
              <a:rPr lang="en-AU" dirty="0" err="1"/>
              <a:t>introducción</a:t>
            </a:r>
            <a:r>
              <a:rPr lang="en-AU" dirty="0"/>
              <a:t> </a:t>
            </a:r>
            <a:r>
              <a:rPr lang="en-AU" dirty="0" err="1"/>
              <a:t>básica</a:t>
            </a:r>
            <a:r>
              <a:rPr lang="en-AU" dirty="0"/>
              <a:t> de </a:t>
            </a:r>
            <a:r>
              <a:rPr lang="en-AU" dirty="0" err="1"/>
              <a:t>las</a:t>
            </a:r>
            <a:r>
              <a:rPr lang="en-AU" dirty="0"/>
              <a:t> </a:t>
            </a:r>
            <a:r>
              <a:rPr lang="en-AU" dirty="0" err="1"/>
              <a:t>reformas</a:t>
            </a:r>
            <a:r>
              <a:rPr lang="en-AU" baseline="0" dirty="0"/>
              <a:t> </a:t>
            </a:r>
            <a:r>
              <a:rPr lang="en-AU" baseline="0" dirty="0" err="1"/>
              <a:t>policiales</a:t>
            </a:r>
            <a:r>
              <a:rPr lang="en-AU" baseline="0" dirty="0"/>
              <a:t> en </a:t>
            </a:r>
            <a:r>
              <a:rPr lang="en-AU" baseline="0" dirty="0" err="1"/>
              <a:t>América</a:t>
            </a:r>
            <a:r>
              <a:rPr lang="en-AU" baseline="0" dirty="0"/>
              <a:t> Latina. </a:t>
            </a:r>
            <a:r>
              <a:rPr lang="en-AU" baseline="0" dirty="0" err="1"/>
              <a:t>Reproduzca</a:t>
            </a:r>
            <a:r>
              <a:rPr lang="en-AU" baseline="0" dirty="0"/>
              <a:t> el </a:t>
            </a:r>
            <a:r>
              <a:rPr lang="en-AU" baseline="0" dirty="0" err="1"/>
              <a:t>vídeo</a:t>
            </a:r>
            <a:r>
              <a:rPr lang="en-AU" baseline="0" dirty="0"/>
              <a:t> (4:46 </a:t>
            </a:r>
            <a:r>
              <a:rPr lang="en-AU" baseline="0" dirty="0" err="1"/>
              <a:t>minutos</a:t>
            </a:r>
            <a:r>
              <a:rPr lang="en-AU" baseline="0" dirty="0"/>
              <a:t>), </a:t>
            </a:r>
            <a:r>
              <a:rPr lang="en-AU" baseline="0" dirty="0" err="1"/>
              <a:t>discuta</a:t>
            </a:r>
            <a:r>
              <a:rPr lang="en-AU" baseline="0" dirty="0"/>
              <a:t> </a:t>
            </a:r>
            <a:r>
              <a:rPr lang="en-AU" baseline="0" dirty="0" err="1"/>
              <a:t>las</a:t>
            </a:r>
            <a:r>
              <a:rPr lang="en-AU" baseline="0" dirty="0"/>
              <a:t> </a:t>
            </a:r>
            <a:r>
              <a:rPr lang="en-AU" baseline="0" dirty="0" err="1"/>
              <a:t>diferentes</a:t>
            </a:r>
            <a:r>
              <a:rPr lang="en-AU" baseline="0" dirty="0"/>
              <a:t> </a:t>
            </a:r>
            <a:r>
              <a:rPr lang="en-AU" baseline="0" dirty="0" err="1"/>
              <a:t>premisas</a:t>
            </a:r>
            <a:r>
              <a:rPr lang="en-AU" baseline="0" dirty="0"/>
              <a:t> </a:t>
            </a:r>
            <a:r>
              <a:rPr lang="en-AU" baseline="0" dirty="0" err="1"/>
              <a:t>planteadas</a:t>
            </a:r>
            <a:r>
              <a:rPr lang="en-AU" baseline="0" dirty="0"/>
              <a:t> en el </a:t>
            </a:r>
            <a:r>
              <a:rPr lang="en-AU" baseline="0" dirty="0" err="1"/>
              <a:t>mismo</a:t>
            </a:r>
            <a:r>
              <a:rPr lang="en-AU" baseline="0" dirty="0"/>
              <a:t>.</a:t>
            </a:r>
            <a:endParaRPr lang="en-AU" dirty="0"/>
          </a:p>
          <a:p>
            <a:endParaRPr lang="en-AU" dirty="0"/>
          </a:p>
          <a:p>
            <a:endParaRPr lang="en-AU" dirty="0"/>
          </a:p>
          <a:p>
            <a:r>
              <a:rPr lang="en-AU" dirty="0" err="1"/>
              <a:t>Preguntas</a:t>
            </a:r>
            <a:r>
              <a:rPr lang="en-AU" dirty="0"/>
              <a:t> </a:t>
            </a:r>
            <a:r>
              <a:rPr lang="en-AU" dirty="0" err="1"/>
              <a:t>que</a:t>
            </a:r>
            <a:r>
              <a:rPr lang="en-AU" dirty="0"/>
              <a:t> </a:t>
            </a:r>
            <a:r>
              <a:rPr lang="en-AU" dirty="0" err="1"/>
              <a:t>pueden</a:t>
            </a:r>
            <a:r>
              <a:rPr lang="en-AU" dirty="0"/>
              <a:t> </a:t>
            </a:r>
            <a:r>
              <a:rPr lang="en-AU" dirty="0" err="1"/>
              <a:t>formularse</a:t>
            </a:r>
            <a:r>
              <a:rPr lang="en-AU" dirty="0"/>
              <a:t> (</a:t>
            </a:r>
            <a:r>
              <a:rPr lang="en-AU" dirty="0" err="1"/>
              <a:t>algunas</a:t>
            </a:r>
            <a:r>
              <a:rPr lang="en-AU" dirty="0"/>
              <a:t> </a:t>
            </a:r>
            <a:r>
              <a:rPr lang="en-AU" dirty="0" err="1"/>
              <a:t>respuestas</a:t>
            </a:r>
            <a:r>
              <a:rPr lang="en-AU" dirty="0"/>
              <a:t> en </a:t>
            </a:r>
            <a:r>
              <a:rPr lang="en-AU" dirty="0" err="1"/>
              <a:t>negritas</a:t>
            </a:r>
            <a:r>
              <a:rPr lang="en-AU" dirty="0"/>
              <a:t>):</a:t>
            </a:r>
          </a:p>
          <a:p>
            <a:pPr marL="342900" indent="-342900">
              <a:buFont typeface="Arial"/>
              <a:buChar char="•"/>
            </a:pPr>
            <a:r>
              <a:rPr lang="en-AU" dirty="0"/>
              <a:t>¿</a:t>
            </a:r>
            <a:r>
              <a:rPr lang="en-AU" dirty="0" err="1"/>
              <a:t>Cuáles</a:t>
            </a:r>
            <a:r>
              <a:rPr lang="en-AU" dirty="0"/>
              <a:t> son los </a:t>
            </a:r>
            <a:r>
              <a:rPr lang="en-AU" dirty="0" err="1"/>
              <a:t>modelos</a:t>
            </a:r>
            <a:r>
              <a:rPr lang="en-AU" baseline="0" dirty="0"/>
              <a:t> </a:t>
            </a:r>
            <a:r>
              <a:rPr lang="en-AU" baseline="0" dirty="0" err="1"/>
              <a:t>policiales</a:t>
            </a:r>
            <a:r>
              <a:rPr lang="en-AU" baseline="0" dirty="0"/>
              <a:t> </a:t>
            </a:r>
            <a:r>
              <a:rPr lang="en-AU" baseline="0" dirty="0" err="1"/>
              <a:t>que</a:t>
            </a:r>
            <a:r>
              <a:rPr lang="en-AU" baseline="0" dirty="0"/>
              <a:t> </a:t>
            </a:r>
            <a:r>
              <a:rPr lang="en-AU" baseline="0" dirty="0" err="1"/>
              <a:t>podrían</a:t>
            </a:r>
            <a:r>
              <a:rPr lang="en-AU" baseline="0" dirty="0"/>
              <a:t> </a:t>
            </a:r>
            <a:r>
              <a:rPr lang="en-AU" baseline="0" dirty="0" err="1"/>
              <a:t>intuirse</a:t>
            </a:r>
            <a:r>
              <a:rPr lang="en-AU" baseline="0" dirty="0"/>
              <a:t> del video</a:t>
            </a:r>
            <a:r>
              <a:rPr lang="en-AU" b="1" baseline="0" dirty="0"/>
              <a:t>? </a:t>
            </a:r>
            <a:r>
              <a:rPr lang="en-AU" b="1" baseline="0" dirty="0" err="1"/>
              <a:t>Policía</a:t>
            </a:r>
            <a:r>
              <a:rPr lang="en-AU" b="1" baseline="0" dirty="0"/>
              <a:t> </a:t>
            </a:r>
            <a:r>
              <a:rPr lang="en-AU" b="1" baseline="0" dirty="0" err="1"/>
              <a:t>comunitaria</a:t>
            </a:r>
            <a:r>
              <a:rPr lang="en-AU" b="1" baseline="0" dirty="0"/>
              <a:t> y </a:t>
            </a:r>
            <a:r>
              <a:rPr lang="en-AU" b="1" baseline="0" dirty="0" err="1"/>
              <a:t>enfocada</a:t>
            </a:r>
            <a:r>
              <a:rPr lang="en-AU" b="1" baseline="0" dirty="0"/>
              <a:t> en la </a:t>
            </a:r>
            <a:r>
              <a:rPr lang="en-AU" b="1" baseline="0" dirty="0" err="1"/>
              <a:t>resolución</a:t>
            </a:r>
            <a:r>
              <a:rPr lang="en-AU" b="1" baseline="0" dirty="0"/>
              <a:t> de </a:t>
            </a:r>
            <a:r>
              <a:rPr lang="en-AU" b="1" baseline="0" dirty="0" err="1"/>
              <a:t>problemas</a:t>
            </a:r>
            <a:r>
              <a:rPr lang="en-AU" b="1" baseline="0" dirty="0"/>
              <a:t>.</a:t>
            </a:r>
            <a:endParaRPr lang="en-AU" b="1" dirty="0"/>
          </a:p>
          <a:p>
            <a:pPr marL="342900" indent="-342900">
              <a:buFont typeface="Arial"/>
              <a:buChar char="•"/>
            </a:pPr>
            <a:r>
              <a:rPr lang="en-AU" dirty="0"/>
              <a:t>¿</a:t>
            </a:r>
            <a:r>
              <a:rPr lang="en-AU" dirty="0" err="1"/>
              <a:t>Cuáles</a:t>
            </a:r>
            <a:r>
              <a:rPr lang="en-AU" dirty="0"/>
              <a:t> son los </a:t>
            </a:r>
            <a:r>
              <a:rPr lang="en-AU" dirty="0" err="1"/>
              <a:t>componentes</a:t>
            </a:r>
            <a:r>
              <a:rPr lang="en-AU" baseline="0" dirty="0"/>
              <a:t> </a:t>
            </a:r>
            <a:r>
              <a:rPr lang="en-AU" baseline="0" dirty="0" err="1"/>
              <a:t>importantes</a:t>
            </a:r>
            <a:r>
              <a:rPr lang="en-AU" baseline="0" dirty="0"/>
              <a:t> </a:t>
            </a:r>
            <a:r>
              <a:rPr lang="en-AU" baseline="0" dirty="0" err="1"/>
              <a:t>para</a:t>
            </a:r>
            <a:r>
              <a:rPr lang="en-AU" baseline="0" dirty="0"/>
              <a:t> </a:t>
            </a:r>
            <a:r>
              <a:rPr lang="en-AU" baseline="0" dirty="0" err="1"/>
              <a:t>una</a:t>
            </a:r>
            <a:r>
              <a:rPr lang="en-AU" baseline="0" dirty="0"/>
              <a:t> </a:t>
            </a:r>
            <a:r>
              <a:rPr lang="en-AU" baseline="0" dirty="0" err="1"/>
              <a:t>reforma</a:t>
            </a:r>
            <a:r>
              <a:rPr lang="en-AU" baseline="0" dirty="0"/>
              <a:t> </a:t>
            </a:r>
            <a:r>
              <a:rPr lang="en-AU" baseline="0" dirty="0" err="1"/>
              <a:t>policial</a:t>
            </a:r>
            <a:r>
              <a:rPr lang="en-AU" baseline="0" dirty="0"/>
              <a:t>?</a:t>
            </a:r>
            <a:r>
              <a:rPr lang="en-AU" dirty="0"/>
              <a:t>? (</a:t>
            </a:r>
            <a:r>
              <a:rPr lang="en-AU" b="1" dirty="0" err="1"/>
              <a:t>Inteligencia</a:t>
            </a:r>
            <a:r>
              <a:rPr lang="en-AU" b="1" dirty="0"/>
              <a:t>, </a:t>
            </a:r>
            <a:r>
              <a:rPr lang="en-AU" b="1" dirty="0" err="1"/>
              <a:t>intervención</a:t>
            </a:r>
            <a:r>
              <a:rPr lang="en-AU" b="1" dirty="0"/>
              <a:t>, </a:t>
            </a:r>
            <a:r>
              <a:rPr lang="en-AU" b="1" dirty="0" err="1"/>
              <a:t>implementación</a:t>
            </a:r>
            <a:r>
              <a:rPr lang="en-AU" b="1" dirty="0"/>
              <a:t>, </a:t>
            </a:r>
            <a:r>
              <a:rPr lang="en-AU" b="1" dirty="0" err="1"/>
              <a:t>participación</a:t>
            </a:r>
            <a:r>
              <a:rPr lang="en-AU" b="1" dirty="0"/>
              <a:t>, </a:t>
            </a:r>
            <a:r>
              <a:rPr lang="en-AU" b="1" dirty="0" err="1"/>
              <a:t>impacto</a:t>
            </a:r>
            <a:r>
              <a:rPr lang="en-AU" dirty="0"/>
              <a:t>)</a:t>
            </a:r>
          </a:p>
          <a:p>
            <a:pPr marL="342900" indent="-342900">
              <a:buFont typeface="Arial"/>
              <a:buChar char="•"/>
            </a:pPr>
            <a:r>
              <a:rPr lang="en-AU" dirty="0"/>
              <a:t>¿</a:t>
            </a:r>
            <a:r>
              <a:rPr lang="en-AU" dirty="0" err="1"/>
              <a:t>Cuáles</a:t>
            </a:r>
            <a:r>
              <a:rPr lang="en-AU" dirty="0"/>
              <a:t> son </a:t>
            </a:r>
            <a:r>
              <a:rPr lang="en-AU" dirty="0" err="1"/>
              <a:t>algunos</a:t>
            </a:r>
            <a:r>
              <a:rPr lang="en-AU" dirty="0"/>
              <a:t> de los </a:t>
            </a:r>
            <a:r>
              <a:rPr lang="en-AU" dirty="0" err="1"/>
              <a:t>problemas</a:t>
            </a:r>
            <a:r>
              <a:rPr lang="en-AU" dirty="0"/>
              <a:t> con los </a:t>
            </a:r>
            <a:r>
              <a:rPr lang="en-AU" dirty="0" err="1"/>
              <a:t>datos</a:t>
            </a:r>
            <a:r>
              <a:rPr lang="en-AU" dirty="0"/>
              <a:t> </a:t>
            </a:r>
            <a:r>
              <a:rPr lang="en-AU" dirty="0" err="1"/>
              <a:t>delictivos</a:t>
            </a:r>
            <a:r>
              <a:rPr lang="en-AU" dirty="0"/>
              <a:t>, </a:t>
            </a:r>
            <a:r>
              <a:rPr lang="en-AU" dirty="0" err="1"/>
              <a:t>una</a:t>
            </a:r>
            <a:r>
              <a:rPr lang="en-AU" dirty="0"/>
              <a:t> </a:t>
            </a:r>
            <a:r>
              <a:rPr lang="en-AU" dirty="0" err="1"/>
              <a:t>característica</a:t>
            </a:r>
            <a:r>
              <a:rPr lang="en-AU" dirty="0"/>
              <a:t> clave de la </a:t>
            </a:r>
            <a:r>
              <a:rPr lang="en-AU" dirty="0" err="1"/>
              <a:t>inteligencia</a:t>
            </a:r>
            <a:r>
              <a:rPr lang="en-AU" dirty="0"/>
              <a:t>? </a:t>
            </a:r>
            <a:r>
              <a:rPr lang="en-AU" b="1" dirty="0"/>
              <a:t>(</a:t>
            </a:r>
            <a:r>
              <a:rPr lang="en-AU" b="1" dirty="0" err="1"/>
              <a:t>estadísticas</a:t>
            </a:r>
            <a:r>
              <a:rPr lang="en-AU" b="1" dirty="0"/>
              <a:t> de </a:t>
            </a:r>
            <a:r>
              <a:rPr lang="en-AU" b="1" dirty="0" err="1"/>
              <a:t>calidad</a:t>
            </a:r>
            <a:r>
              <a:rPr lang="en-AU" b="1" dirty="0"/>
              <a:t> </a:t>
            </a:r>
            <a:r>
              <a:rPr lang="en-AU" b="1" dirty="0" err="1"/>
              <a:t>para</a:t>
            </a:r>
            <a:r>
              <a:rPr lang="en-AU" b="1" dirty="0"/>
              <a:t> </a:t>
            </a:r>
            <a:r>
              <a:rPr lang="en-AU" b="1" dirty="0" err="1"/>
              <a:t>prevención</a:t>
            </a:r>
            <a:r>
              <a:rPr lang="en-AU" b="1" dirty="0"/>
              <a:t> e </a:t>
            </a:r>
            <a:r>
              <a:rPr lang="en-AU" b="1" dirty="0" err="1"/>
              <a:t>investigación</a:t>
            </a:r>
            <a:r>
              <a:rPr lang="en-AU" dirty="0"/>
              <a:t>)</a:t>
            </a:r>
          </a:p>
          <a:p>
            <a:pPr marL="342900" indent="-342900">
              <a:buFont typeface="Arial"/>
              <a:buChar char="•"/>
            </a:pPr>
            <a:r>
              <a:rPr lang="en-AU" dirty="0"/>
              <a:t>¿</a:t>
            </a:r>
            <a:r>
              <a:rPr lang="en-AU" dirty="0" err="1"/>
              <a:t>Cuáles</a:t>
            </a:r>
            <a:r>
              <a:rPr lang="en-AU" dirty="0"/>
              <a:t> son </a:t>
            </a:r>
            <a:r>
              <a:rPr lang="en-AU" dirty="0" err="1"/>
              <a:t>algunos</a:t>
            </a:r>
            <a:r>
              <a:rPr lang="en-AU" dirty="0"/>
              <a:t> de los </a:t>
            </a:r>
            <a:r>
              <a:rPr lang="en-AU" dirty="0" err="1"/>
              <a:t>desafíos</a:t>
            </a:r>
            <a:r>
              <a:rPr lang="en-AU" dirty="0"/>
              <a:t> </a:t>
            </a:r>
            <a:r>
              <a:rPr lang="en-AU" dirty="0" err="1"/>
              <a:t>para</a:t>
            </a:r>
            <a:r>
              <a:rPr lang="en-AU" dirty="0"/>
              <a:t> </a:t>
            </a:r>
            <a:r>
              <a:rPr lang="en-AU" dirty="0" err="1"/>
              <a:t>una</a:t>
            </a:r>
            <a:r>
              <a:rPr lang="en-AU" dirty="0"/>
              <a:t> </a:t>
            </a:r>
            <a:r>
              <a:rPr lang="en-AU" dirty="0" err="1"/>
              <a:t>implementación</a:t>
            </a:r>
            <a:r>
              <a:rPr lang="en-AU" dirty="0"/>
              <a:t> </a:t>
            </a:r>
            <a:r>
              <a:rPr lang="en-AU" dirty="0" err="1"/>
              <a:t>efectiva</a:t>
            </a:r>
            <a:r>
              <a:rPr lang="en-AU" dirty="0"/>
              <a:t>? (</a:t>
            </a:r>
            <a:r>
              <a:rPr lang="en-AU" b="1" dirty="0" err="1"/>
              <a:t>voluntad</a:t>
            </a:r>
            <a:r>
              <a:rPr lang="en-AU" b="1" dirty="0"/>
              <a:t> </a:t>
            </a:r>
            <a:r>
              <a:rPr lang="en-AU" b="1" dirty="0" err="1"/>
              <a:t>política</a:t>
            </a:r>
            <a:r>
              <a:rPr lang="en-AU" b="1" dirty="0"/>
              <a:t>,</a:t>
            </a:r>
            <a:r>
              <a:rPr lang="en-AU" b="1" baseline="0" dirty="0"/>
              <a:t> </a:t>
            </a:r>
            <a:r>
              <a:rPr lang="en-AU" b="1" baseline="0" dirty="0" err="1"/>
              <a:t>capacidad</a:t>
            </a:r>
            <a:r>
              <a:rPr lang="en-AU" b="1" baseline="0" dirty="0"/>
              <a:t> </a:t>
            </a:r>
            <a:r>
              <a:rPr lang="en-AU" b="1" baseline="0" dirty="0" err="1"/>
              <a:t>técnica</a:t>
            </a:r>
            <a:r>
              <a:rPr lang="en-AU" dirty="0"/>
              <a:t>).</a:t>
            </a:r>
          </a:p>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a:p>
        </p:txBody>
      </p:sp>
    </p:spTree>
    <p:extLst>
      <p:ext uri="{BB962C8B-B14F-4D97-AF65-F5344CB8AC3E}">
        <p14:creationId xmlns:p14="http://schemas.microsoft.com/office/powerpoint/2010/main" val="3541192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a:r>
            <a:r>
              <a:rPr lang="en-AU" dirty="0" err="1"/>
              <a:t>Qué</a:t>
            </a:r>
            <a:r>
              <a:rPr lang="en-AU" dirty="0"/>
              <a:t> </a:t>
            </a:r>
            <a:r>
              <a:rPr lang="en-AU" dirty="0" err="1"/>
              <a:t>tipos</a:t>
            </a:r>
            <a:r>
              <a:rPr lang="en-AU" dirty="0"/>
              <a:t> de </a:t>
            </a:r>
            <a:r>
              <a:rPr lang="en-AU" dirty="0" err="1"/>
              <a:t>análisis</a:t>
            </a:r>
            <a:r>
              <a:rPr lang="en-AU" dirty="0"/>
              <a:t> </a:t>
            </a:r>
            <a:r>
              <a:rPr lang="en-AU" dirty="0" err="1"/>
              <a:t>delictual</a:t>
            </a:r>
            <a:r>
              <a:rPr lang="en-AU" dirty="0"/>
              <a:t> </a:t>
            </a:r>
            <a:r>
              <a:rPr lang="en-AU" dirty="0" err="1"/>
              <a:t>identifica</a:t>
            </a:r>
            <a:r>
              <a:rPr lang="en-AU" dirty="0"/>
              <a:t>?</a:t>
            </a:r>
          </a:p>
          <a:p>
            <a:endParaRPr lang="en-AU" dirty="0"/>
          </a:p>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a:p>
        </p:txBody>
      </p:sp>
    </p:spTree>
    <p:extLst>
      <p:ext uri="{BB962C8B-B14F-4D97-AF65-F5344CB8AC3E}">
        <p14:creationId xmlns:p14="http://schemas.microsoft.com/office/powerpoint/2010/main" val="3541192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s-ES_tradnl" sz="2400" kern="1200" dirty="0">
                <a:solidFill>
                  <a:schemeClr val="tx1"/>
                </a:solidFill>
                <a:effectLst/>
                <a:latin typeface="Raleway"/>
                <a:ea typeface="+mn-ea"/>
                <a:cs typeface="+mn-cs"/>
              </a:rPr>
              <a:t>BASE es la traducción aceptada por el POP </a:t>
            </a:r>
            <a:r>
              <a:rPr lang="es-ES_tradnl" sz="2400" kern="1200" dirty="0" err="1">
                <a:solidFill>
                  <a:schemeClr val="tx1"/>
                </a:solidFill>
                <a:effectLst/>
                <a:latin typeface="Raleway"/>
                <a:ea typeface="+mn-ea"/>
                <a:cs typeface="+mn-cs"/>
              </a:rPr>
              <a:t>https</a:t>
            </a:r>
            <a:r>
              <a:rPr lang="es-ES_tradnl" sz="2400" kern="1200" dirty="0">
                <a:solidFill>
                  <a:schemeClr val="tx1"/>
                </a:solidFill>
                <a:effectLst/>
                <a:latin typeface="Raleway"/>
                <a:ea typeface="+mn-ea"/>
                <a:cs typeface="+mn-cs"/>
              </a:rPr>
              <a:t>://</a:t>
            </a:r>
            <a:r>
              <a:rPr lang="es-ES_tradnl" sz="2400" kern="1200" dirty="0" err="1">
                <a:solidFill>
                  <a:schemeClr val="tx1"/>
                </a:solidFill>
                <a:effectLst/>
                <a:latin typeface="Raleway"/>
                <a:ea typeface="+mn-ea"/>
                <a:cs typeface="+mn-cs"/>
              </a:rPr>
              <a:t>popcenter.asu.edu</a:t>
            </a:r>
            <a:r>
              <a:rPr lang="es-ES_tradnl" sz="2400" kern="1200" dirty="0">
                <a:solidFill>
                  <a:schemeClr val="tx1"/>
                </a:solidFill>
                <a:effectLst/>
                <a:latin typeface="Raleway"/>
                <a:ea typeface="+mn-ea"/>
                <a:cs typeface="+mn-cs"/>
              </a:rPr>
              <a:t>/</a:t>
            </a:r>
            <a:r>
              <a:rPr lang="es-ES_tradnl" sz="2400" kern="1200" dirty="0" err="1">
                <a:solidFill>
                  <a:schemeClr val="tx1"/>
                </a:solidFill>
                <a:effectLst/>
                <a:latin typeface="Raleway"/>
                <a:ea typeface="+mn-ea"/>
                <a:cs typeface="+mn-cs"/>
              </a:rPr>
              <a:t>sites</a:t>
            </a:r>
            <a:r>
              <a:rPr lang="es-ES_tradnl" sz="2400" kern="1200" dirty="0">
                <a:solidFill>
                  <a:schemeClr val="tx1"/>
                </a:solidFill>
                <a:effectLst/>
                <a:latin typeface="Raleway"/>
                <a:ea typeface="+mn-ea"/>
                <a:cs typeface="+mn-cs"/>
              </a:rPr>
              <a:t>/default/files/</a:t>
            </a:r>
            <a:r>
              <a:rPr lang="es-ES_tradnl" sz="2400" kern="1200" dirty="0" err="1">
                <a:solidFill>
                  <a:schemeClr val="tx1"/>
                </a:solidFill>
                <a:effectLst/>
                <a:latin typeface="Raleway"/>
                <a:ea typeface="+mn-ea"/>
                <a:cs typeface="+mn-cs"/>
              </a:rPr>
              <a:t>library</a:t>
            </a:r>
            <a:r>
              <a:rPr lang="es-ES_tradnl" sz="2400" kern="1200" dirty="0">
                <a:solidFill>
                  <a:schemeClr val="tx1"/>
                </a:solidFill>
                <a:effectLst/>
                <a:latin typeface="Raleway"/>
                <a:ea typeface="+mn-ea"/>
                <a:cs typeface="+mn-cs"/>
              </a:rPr>
              <a:t>/</a:t>
            </a:r>
            <a:r>
              <a:rPr lang="es-ES_tradnl" sz="2400" kern="1200" dirty="0" err="1">
                <a:solidFill>
                  <a:schemeClr val="tx1"/>
                </a:solidFill>
                <a:effectLst/>
                <a:latin typeface="Raleway"/>
                <a:ea typeface="+mn-ea"/>
                <a:cs typeface="+mn-cs"/>
              </a:rPr>
              <a:t>reading</a:t>
            </a:r>
            <a:r>
              <a:rPr lang="es-ES_tradnl" sz="2400" kern="1200" dirty="0">
                <a:solidFill>
                  <a:schemeClr val="tx1"/>
                </a:solidFill>
                <a:effectLst/>
                <a:latin typeface="Raleway"/>
                <a:ea typeface="+mn-ea"/>
                <a:cs typeface="+mn-cs"/>
              </a:rPr>
              <a:t>/</a:t>
            </a:r>
            <a:r>
              <a:rPr lang="es-ES_tradnl" sz="2400" kern="1200" dirty="0" err="1">
                <a:solidFill>
                  <a:schemeClr val="tx1"/>
                </a:solidFill>
                <a:effectLst/>
                <a:latin typeface="Raleway"/>
                <a:ea typeface="+mn-ea"/>
                <a:cs typeface="+mn-cs"/>
              </a:rPr>
              <a:t>PDFs</a:t>
            </a:r>
            <a:r>
              <a:rPr lang="es-ES_tradnl" sz="2400" kern="1200" dirty="0">
                <a:solidFill>
                  <a:schemeClr val="tx1"/>
                </a:solidFill>
                <a:effectLst/>
                <a:latin typeface="Raleway"/>
                <a:ea typeface="+mn-ea"/>
                <a:cs typeface="+mn-cs"/>
              </a:rPr>
              <a:t>/60_pasos.pdf</a:t>
            </a:r>
            <a:endParaRPr lang="es-MX" sz="2400" kern="1200" dirty="0">
              <a:solidFill>
                <a:schemeClr val="tx1"/>
              </a:solidFill>
              <a:effectLst/>
              <a:latin typeface="Raleway"/>
              <a:ea typeface="+mn-ea"/>
              <a:cs typeface="+mn-cs"/>
            </a:endParaRPr>
          </a:p>
          <a:p>
            <a:endParaRPr lang="es-MX"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46585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06581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1200" kern="1200" dirty="0">
              <a:solidFill>
                <a:schemeClr val="tx1"/>
              </a:solidFill>
              <a:effectLst/>
              <a:latin typeface="+mn-lt"/>
              <a:ea typeface="+mn-ea"/>
              <a:cs typeface="+mn-cs"/>
            </a:endParaRPr>
          </a:p>
          <a:p>
            <a:pPr marL="0" marR="0" indent="0" algn="l" defTabSz="914217" rtl="0" eaLnBrk="1" fontAlgn="auto" latinLnBrk="0" hangingPunct="1">
              <a:lnSpc>
                <a:spcPct val="100000"/>
              </a:lnSpc>
              <a:spcBef>
                <a:spcPts val="0"/>
              </a:spcBef>
              <a:spcAft>
                <a:spcPts val="0"/>
              </a:spcAft>
              <a:buClrTx/>
              <a:buSzTx/>
              <a:buFontTx/>
              <a:buNone/>
              <a:tabLst/>
              <a:defRPr/>
            </a:pPr>
            <a:r>
              <a:rPr lang="es-ES_tradnl" sz="2400" kern="1200" dirty="0">
                <a:solidFill>
                  <a:schemeClr val="tx1"/>
                </a:solidFill>
                <a:effectLst/>
                <a:latin typeface="Raleway"/>
                <a:ea typeface="+mn-ea"/>
                <a:cs typeface="+mn-cs"/>
              </a:rPr>
              <a:t>Divida la clase en pequeños grupos (4-5 estudiantes por grupo). Pida a la cuarta parte de los grupos que aplique el enfoque 5Is; a otra parte, el modelo BASE; a otro grupo, el enfoque DRIVE y a los grupos restantes que utilicen el enfoque de Auditorías. Reconozca que se trata de un hecho muy amplio, pero que ello es parte del ejercicio para que el grupo reflexione sobre el tipo de información que se necesitaría durante el desarrollo de los elementos clave de cada enfoque de resolución de problemas.</a:t>
            </a:r>
            <a:endParaRPr lang="es-MX" sz="2400" kern="1200" dirty="0">
              <a:solidFill>
                <a:schemeClr val="tx1"/>
              </a:solidFill>
              <a:effectLst/>
              <a:latin typeface="Raleway"/>
              <a:ea typeface="+mn-ea"/>
              <a:cs typeface="+mn-cs"/>
            </a:endParaRPr>
          </a:p>
          <a:p>
            <a:endParaRPr lang="es-MX"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75710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29</a:t>
            </a:fld>
            <a:endParaRPr lang="en-US"/>
          </a:p>
        </p:txBody>
      </p:sp>
    </p:spTree>
    <p:extLst>
      <p:ext uri="{BB962C8B-B14F-4D97-AF65-F5344CB8AC3E}">
        <p14:creationId xmlns:p14="http://schemas.microsoft.com/office/powerpoint/2010/main" val="3541192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Raleway"/>
                <a:ea typeface="+mn-ea"/>
                <a:cs typeface="+mn-cs"/>
              </a:rPr>
              <a:t>Los </a:t>
            </a:r>
            <a:r>
              <a:rPr lang="en-GB" sz="2400" kern="1200" dirty="0" err="1">
                <a:solidFill>
                  <a:schemeClr val="tx1"/>
                </a:solidFill>
                <a:effectLst/>
                <a:latin typeface="Raleway"/>
                <a:ea typeface="+mn-ea"/>
                <a:cs typeface="+mn-cs"/>
              </a:rPr>
              <a:t>académicos</a:t>
            </a:r>
            <a:r>
              <a:rPr lang="en-GB" sz="2400" kern="1200" dirty="0">
                <a:solidFill>
                  <a:schemeClr val="tx1"/>
                </a:solidFill>
                <a:effectLst/>
                <a:latin typeface="Raleway"/>
                <a:ea typeface="+mn-ea"/>
                <a:cs typeface="+mn-cs"/>
              </a:rPr>
              <a:t> del University College London </a:t>
            </a:r>
            <a:r>
              <a:rPr lang="en-GB" sz="2400" kern="1200" dirty="0" err="1">
                <a:solidFill>
                  <a:schemeClr val="tx1"/>
                </a:solidFill>
                <a:effectLst/>
                <a:latin typeface="Raleway"/>
                <a:ea typeface="+mn-ea"/>
                <a:cs typeface="+mn-cs"/>
              </a:rPr>
              <a:t>han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desarrollado</a:t>
            </a:r>
            <a:r>
              <a:rPr lang="en-GB" sz="2400" kern="1200" dirty="0">
                <a:solidFill>
                  <a:schemeClr val="tx1"/>
                </a:solidFill>
                <a:effectLst/>
                <a:latin typeface="Raleway"/>
                <a:ea typeface="+mn-ea"/>
                <a:cs typeface="+mn-cs"/>
              </a:rPr>
              <a:t> el </a:t>
            </a:r>
            <a:r>
              <a:rPr lang="en-GB" sz="2400" kern="1200" dirty="0" err="1">
                <a:solidFill>
                  <a:schemeClr val="tx1"/>
                </a:solidFill>
                <a:effectLst/>
                <a:latin typeface="Raleway"/>
                <a:ea typeface="+mn-ea"/>
                <a:cs typeface="+mn-cs"/>
              </a:rPr>
              <a:t>sistema</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calificación</a:t>
            </a:r>
            <a:r>
              <a:rPr lang="en-GB" sz="2400" kern="1200" dirty="0">
                <a:solidFill>
                  <a:schemeClr val="tx1"/>
                </a:solidFill>
                <a:effectLst/>
                <a:latin typeface="Raleway"/>
                <a:ea typeface="+mn-ea"/>
                <a:cs typeface="+mn-cs"/>
              </a:rPr>
              <a:t> y </a:t>
            </a:r>
            <a:r>
              <a:rPr lang="en-GB" sz="2400" kern="1200" dirty="0" err="1">
                <a:solidFill>
                  <a:schemeClr val="tx1"/>
                </a:solidFill>
                <a:effectLst/>
                <a:latin typeface="Raleway"/>
                <a:ea typeface="+mn-ea"/>
                <a:cs typeface="+mn-cs"/>
              </a:rPr>
              <a:t>clasificación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conocido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EMMIE. Al </a:t>
            </a:r>
            <a:r>
              <a:rPr lang="en-GB" sz="2400" kern="1200" dirty="0" err="1">
                <a:solidFill>
                  <a:schemeClr val="tx1"/>
                </a:solidFill>
                <a:effectLst/>
                <a:latin typeface="Raleway"/>
                <a:ea typeface="+mn-ea"/>
                <a:cs typeface="+mn-cs"/>
              </a:rPr>
              <a:t>proporcionar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una</a:t>
            </a:r>
            <a:r>
              <a:rPr lang="en-GB" sz="2400" kern="1200" dirty="0">
                <a:solidFill>
                  <a:schemeClr val="tx1"/>
                </a:solidFill>
                <a:effectLst/>
                <a:latin typeface="Raleway"/>
                <a:ea typeface="+mn-ea"/>
                <a:cs typeface="+mn-cs"/>
              </a:rPr>
              <a:t> idea de la forma en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funciona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una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intervención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las</a:t>
            </a:r>
            <a:r>
              <a:rPr lang="en-GB" sz="2400" kern="1200" dirty="0">
                <a:solidFill>
                  <a:schemeClr val="tx1"/>
                </a:solidFill>
                <a:effectLst/>
                <a:latin typeface="Raleway"/>
                <a:ea typeface="+mn-ea"/>
                <a:cs typeface="+mn-cs"/>
              </a:rPr>
              <a:t> variables de </a:t>
            </a:r>
            <a:r>
              <a:rPr lang="en-GB" sz="2400" kern="1200" dirty="0" err="1">
                <a:solidFill>
                  <a:schemeClr val="tx1"/>
                </a:solidFill>
                <a:effectLst/>
                <a:latin typeface="Raleway"/>
                <a:ea typeface="+mn-ea"/>
                <a:cs typeface="+mn-cs"/>
              </a:rPr>
              <a:t>moderación</a:t>
            </a:r>
            <a:r>
              <a:rPr lang="en-GB" sz="2400" kern="1200" dirty="0">
                <a:solidFill>
                  <a:schemeClr val="tx1"/>
                </a:solidFill>
                <a:effectLst/>
                <a:latin typeface="Raleway"/>
                <a:ea typeface="+mn-ea"/>
                <a:cs typeface="+mn-cs"/>
              </a:rPr>
              <a:t> y </a:t>
            </a:r>
            <a:r>
              <a:rPr lang="en-GB" sz="2400" kern="1200" dirty="0" err="1">
                <a:solidFill>
                  <a:schemeClr val="tx1"/>
                </a:solidFill>
                <a:effectLst/>
                <a:latin typeface="Raleway"/>
                <a:ea typeface="+mn-ea"/>
                <a:cs typeface="+mn-cs"/>
              </a:rPr>
              <a:t>cuánto</a:t>
            </a:r>
            <a:r>
              <a:rPr lang="en-GB" sz="2400" kern="1200" dirty="0">
                <a:solidFill>
                  <a:schemeClr val="tx1"/>
                </a:solidFill>
                <a:effectLst/>
                <a:latin typeface="Raleway"/>
                <a:ea typeface="+mn-ea"/>
                <a:cs typeface="+mn-cs"/>
              </a:rPr>
              <a:t> cuesta, EMMIE </a:t>
            </a:r>
            <a:r>
              <a:rPr lang="en-GB" sz="2400" kern="1200" dirty="0" err="1">
                <a:solidFill>
                  <a:schemeClr val="tx1"/>
                </a:solidFill>
                <a:effectLst/>
                <a:latin typeface="Raleway"/>
                <a:ea typeface="+mn-ea"/>
                <a:cs typeface="+mn-cs"/>
              </a:rPr>
              <a:t>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más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útil</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para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determinar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las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decisiones</a:t>
            </a:r>
            <a:r>
              <a:rPr lang="en-GB" sz="2400" kern="1200" dirty="0">
                <a:solidFill>
                  <a:schemeClr val="tx1"/>
                </a:solidFill>
                <a:effectLst/>
                <a:latin typeface="Raleway"/>
                <a:ea typeface="+mn-ea"/>
                <a:cs typeface="+mn-cs"/>
              </a:rPr>
              <a:t> de los </a:t>
            </a:r>
            <a:r>
              <a:rPr lang="en-GB" sz="2400" kern="1200" dirty="0" err="1">
                <a:solidFill>
                  <a:schemeClr val="tx1"/>
                </a:solidFill>
                <a:effectLst/>
                <a:latin typeface="Raleway"/>
                <a:ea typeface="+mn-ea"/>
                <a:cs typeface="+mn-cs"/>
              </a:rPr>
              <a:t>responsables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políticos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simplemente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esbozar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si</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funciona</a:t>
            </a:r>
            <a:r>
              <a:rPr lang="en-GB" sz="2400" kern="1200" dirty="0">
                <a:solidFill>
                  <a:schemeClr val="tx1"/>
                </a:solidFill>
                <a:effectLst/>
                <a:latin typeface="Raleway"/>
                <a:ea typeface="+mn-ea"/>
                <a:cs typeface="+mn-cs"/>
              </a:rPr>
              <a:t> o no.</a:t>
            </a:r>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1290052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Conclusión</a:t>
            </a:r>
            <a:r>
              <a:rPr lang="en-AU" dirty="0"/>
              <a:t> del </a:t>
            </a:r>
            <a:r>
              <a:rPr lang="en-AU" dirty="0" err="1"/>
              <a:t>Módulo</a:t>
            </a:r>
            <a:r>
              <a:rPr lang="en-AU" dirty="0"/>
              <a:t>. Este </a:t>
            </a:r>
            <a:r>
              <a:rPr lang="en-AU" dirty="0" err="1"/>
              <a:t>ejercicio</a:t>
            </a:r>
            <a:r>
              <a:rPr lang="en-AU" dirty="0"/>
              <a:t> final </a:t>
            </a:r>
            <a:r>
              <a:rPr lang="en-AU" dirty="0" err="1"/>
              <a:t>hace</a:t>
            </a:r>
            <a:r>
              <a:rPr lang="en-AU" dirty="0"/>
              <a:t> </a:t>
            </a:r>
            <a:r>
              <a:rPr lang="en-AU" dirty="0" err="1"/>
              <a:t>que</a:t>
            </a:r>
            <a:r>
              <a:rPr lang="en-AU" dirty="0"/>
              <a:t> los </a:t>
            </a:r>
            <a:r>
              <a:rPr lang="en-AU" dirty="0" err="1"/>
              <a:t>estudiantes</a:t>
            </a:r>
            <a:r>
              <a:rPr lang="en-AU" dirty="0"/>
              <a:t> </a:t>
            </a:r>
            <a:r>
              <a:rPr lang="en-AU" dirty="0" err="1"/>
              <a:t>reflexionen</a:t>
            </a:r>
            <a:r>
              <a:rPr lang="en-AU" dirty="0"/>
              <a:t> </a:t>
            </a:r>
            <a:r>
              <a:rPr lang="en-AU" dirty="0" err="1"/>
              <a:t>sobre</a:t>
            </a:r>
            <a:r>
              <a:rPr lang="en-AU" dirty="0"/>
              <a:t> los </a:t>
            </a:r>
            <a:r>
              <a:rPr lang="en-AU" dirty="0" err="1"/>
              <a:t>elementos</a:t>
            </a:r>
            <a:r>
              <a:rPr lang="en-AU" dirty="0"/>
              <a:t> clave del </a:t>
            </a:r>
            <a:r>
              <a:rPr lang="en-AU" dirty="0" err="1"/>
              <a:t>Módulo</a:t>
            </a:r>
            <a:r>
              <a:rPr lang="en-AU" dirty="0"/>
              <a:t>.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32</a:t>
            </a:fld>
            <a:endParaRPr lang="en-US"/>
          </a:p>
        </p:txBody>
      </p:sp>
    </p:spTree>
    <p:extLst>
      <p:ext uri="{BB962C8B-B14F-4D97-AF65-F5344CB8AC3E}">
        <p14:creationId xmlns:p14="http://schemas.microsoft.com/office/powerpoint/2010/main" val="358011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2400" kern="1200" dirty="0">
                <a:solidFill>
                  <a:schemeClr val="tx1"/>
                </a:solidFill>
                <a:effectLst/>
                <a:latin typeface="Raleway"/>
                <a:ea typeface="+mn-ea"/>
                <a:cs typeface="+mn-cs"/>
              </a:rPr>
              <a:t>Líneas debajo se presentan una serie de escenarios para que se les dé lectura en clase. Después de cada escenario el docente puede preguntar a las y los estudiantes si los considerarían una forma de prevención del delito; además de resultar útil para discutir qué y qué no puede considerarse dentro de la prevención. </a:t>
            </a:r>
            <a:r>
              <a:rPr lang="es-ES_tradnl" sz="2400" b="1" kern="1200" dirty="0">
                <a:solidFill>
                  <a:schemeClr val="tx1"/>
                </a:solidFill>
                <a:effectLst/>
                <a:latin typeface="Raleway"/>
                <a:ea typeface="+mn-ea"/>
                <a:cs typeface="+mn-cs"/>
              </a:rPr>
              <a:t>Este ejercicio también introduce la importancia de analizar las dimensiones éticas de la prevención del delito: </a:t>
            </a:r>
            <a:r>
              <a:rPr lang="es-ES_tradnl" sz="2400" kern="1200" dirty="0">
                <a:solidFill>
                  <a:schemeClr val="tx1"/>
                </a:solidFill>
                <a:effectLst/>
                <a:latin typeface="Raleway"/>
                <a:ea typeface="+mn-ea"/>
                <a:cs typeface="+mn-cs"/>
              </a:rPr>
              <a:t>¿a qué precio podemos gestionar la prevención del delito? Está diseñado</a:t>
            </a:r>
            <a:r>
              <a:rPr lang="es-ES_tradnl" sz="2400" kern="1200" baseline="0" dirty="0">
                <a:solidFill>
                  <a:schemeClr val="tx1"/>
                </a:solidFill>
                <a:effectLst/>
                <a:latin typeface="Raleway"/>
                <a:ea typeface="+mn-ea"/>
                <a:cs typeface="+mn-cs"/>
              </a:rPr>
              <a:t> para provocar debate en clase.</a:t>
            </a:r>
            <a:endParaRPr lang="es-MX" sz="2400" kern="1200" dirty="0">
              <a:solidFill>
                <a:schemeClr val="tx1"/>
              </a:solidFill>
              <a:effectLst/>
              <a:latin typeface="Raleway"/>
              <a:ea typeface="+mn-ea"/>
              <a:cs typeface="+mn-cs"/>
            </a:endParaRPr>
          </a:p>
          <a:p>
            <a:endParaRPr lang="en-AU" dirty="0"/>
          </a:p>
          <a:p>
            <a:r>
              <a:rPr lang="es-ES_tradnl" sz="2400" kern="1200" dirty="0">
                <a:solidFill>
                  <a:schemeClr val="tx1"/>
                </a:solidFill>
                <a:effectLst/>
                <a:latin typeface="Raleway"/>
                <a:ea typeface="+mn-ea"/>
                <a:cs typeface="+mn-cs"/>
              </a:rPr>
              <a:t> </a:t>
            </a:r>
            <a:endParaRPr lang="es-MX"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Posibles aspectos para la discusión:</a:t>
            </a:r>
            <a:endParaRPr lang="es-MX" sz="2400" kern="1200" dirty="0">
              <a:solidFill>
                <a:schemeClr val="tx1"/>
              </a:solidFill>
              <a:effectLst/>
              <a:latin typeface="Raleway"/>
              <a:ea typeface="+mn-ea"/>
              <a:cs typeface="+mn-cs"/>
            </a:endParaRPr>
          </a:p>
          <a:p>
            <a:pPr lvl="0"/>
            <a:r>
              <a:rPr lang="es-ES_tradnl" sz="2400" kern="1200" dirty="0">
                <a:solidFill>
                  <a:schemeClr val="tx1"/>
                </a:solidFill>
                <a:effectLst/>
                <a:latin typeface="Raleway"/>
                <a:ea typeface="+mn-ea"/>
                <a:cs typeface="+mn-cs"/>
              </a:rPr>
              <a:t>En cierto sentido, todos los ejemplos podrían considerarse formas de prevención del delito y demuestran la amplitud de acciones que podrían englobarse en el concepto, así como algunas de sus implicaciones éticas y morales. Se sugieren los siguientes temas de análisis y discusión:</a:t>
            </a:r>
            <a:endParaRPr lang="es-MX" dirty="0">
              <a:effectLst/>
            </a:endParaRPr>
          </a:p>
          <a:p>
            <a:pPr lvl="1"/>
            <a:r>
              <a:rPr lang="es-ES_tradnl" sz="2400" kern="1200" dirty="0">
                <a:solidFill>
                  <a:schemeClr val="tx1"/>
                </a:solidFill>
                <a:effectLst/>
                <a:latin typeface="Raleway"/>
                <a:ea typeface="+mn-ea"/>
                <a:cs typeface="+mn-cs"/>
              </a:rPr>
              <a:t>La tecnología contribuye cada vez más a la prevención. Por ejemplo, se han aplicado dichas medidas para dificultar el robo de vehículos a motor, con bastante éxito. Sin embargo, la aplicación de métodos tecnológicos no está exenta de problemas. Insertar microchips en delincuentes conocidos sería técnicamente posible, pero plantea numerosas cuestiones éticas y de derechos humanos que requieren un análisis particular. Esto es, toda medida clasificada como preventiva debe considerar posibles implicaciones negativas en diversas esferas como por ejemplo la ética, la seguridad y los derechos humanos, bajo el criterio de “no hacer daño” durante o después de la ejecución de cualquier intervención.</a:t>
            </a:r>
            <a:endParaRPr lang="es-MX" dirty="0">
              <a:effectLst/>
            </a:endParaRPr>
          </a:p>
          <a:p>
            <a:pPr lvl="1"/>
            <a:r>
              <a:rPr lang="es-ES_tradnl" sz="2400" kern="1200" dirty="0">
                <a:solidFill>
                  <a:schemeClr val="tx1"/>
                </a:solidFill>
                <a:effectLst/>
                <a:latin typeface="Raleway"/>
                <a:ea typeface="+mn-ea"/>
                <a:cs typeface="+mn-cs"/>
              </a:rPr>
              <a:t>Siempre se cuestiona cómo medir el impacto de diversas técnicas  empleadas en la prevención. Por ejemplo, un programa de intervención temprana que incluya visitas a las casas de padres primerizos podría ayudar a las familias, pero puede ser difícil demostrar cuáles han sido sus beneficios directamente asociados a la prevención del delito.</a:t>
            </a:r>
            <a:endParaRPr lang="es-MX" dirty="0">
              <a:effectLst/>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489897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Conclusión</a:t>
            </a:r>
            <a:r>
              <a:rPr lang="en-AU" dirty="0"/>
              <a:t> del </a:t>
            </a:r>
            <a:r>
              <a:rPr lang="en-AU" dirty="0" err="1"/>
              <a:t>Módulo</a:t>
            </a:r>
            <a:r>
              <a:rPr lang="en-AU" dirty="0"/>
              <a:t>. Este </a:t>
            </a:r>
            <a:r>
              <a:rPr lang="en-AU" dirty="0" err="1"/>
              <a:t>ejercicio</a:t>
            </a:r>
            <a:r>
              <a:rPr lang="en-AU" dirty="0"/>
              <a:t> final </a:t>
            </a:r>
            <a:r>
              <a:rPr lang="en-AU" dirty="0" err="1"/>
              <a:t>hace</a:t>
            </a:r>
            <a:r>
              <a:rPr lang="en-AU" dirty="0"/>
              <a:t> </a:t>
            </a:r>
            <a:r>
              <a:rPr lang="en-AU" dirty="0" err="1"/>
              <a:t>que</a:t>
            </a:r>
            <a:r>
              <a:rPr lang="en-AU" dirty="0"/>
              <a:t> los </a:t>
            </a:r>
            <a:r>
              <a:rPr lang="en-AU" dirty="0" err="1"/>
              <a:t>estudiantes</a:t>
            </a:r>
            <a:r>
              <a:rPr lang="en-AU" dirty="0"/>
              <a:t> </a:t>
            </a:r>
            <a:r>
              <a:rPr lang="en-AU" dirty="0" err="1"/>
              <a:t>reflexionen</a:t>
            </a:r>
            <a:r>
              <a:rPr lang="en-AU" dirty="0"/>
              <a:t> </a:t>
            </a:r>
            <a:r>
              <a:rPr lang="en-AU" dirty="0" err="1"/>
              <a:t>sobre</a:t>
            </a:r>
            <a:r>
              <a:rPr lang="en-AU" dirty="0"/>
              <a:t> los </a:t>
            </a:r>
            <a:r>
              <a:rPr lang="en-AU" dirty="0" err="1"/>
              <a:t>elementos</a:t>
            </a:r>
            <a:r>
              <a:rPr lang="en-AU" dirty="0"/>
              <a:t> clave del </a:t>
            </a:r>
            <a:r>
              <a:rPr lang="en-AU" dirty="0" err="1"/>
              <a:t>Módulo</a:t>
            </a:r>
            <a:r>
              <a:rPr lang="en-AU" dirty="0"/>
              <a:t>.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33</a:t>
            </a:fld>
            <a:endParaRPr lang="en-US"/>
          </a:p>
        </p:txBody>
      </p:sp>
    </p:spTree>
    <p:extLst>
      <p:ext uri="{BB962C8B-B14F-4D97-AF65-F5344CB8AC3E}">
        <p14:creationId xmlns:p14="http://schemas.microsoft.com/office/powerpoint/2010/main" val="3580118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Agradezca</a:t>
            </a:r>
            <a:r>
              <a:rPr lang="en-AU" dirty="0"/>
              <a:t> a </a:t>
            </a:r>
            <a:r>
              <a:rPr lang="en-AU" dirty="0" err="1"/>
              <a:t>las</a:t>
            </a:r>
            <a:r>
              <a:rPr lang="en-AU" dirty="0"/>
              <a:t>/los </a:t>
            </a:r>
            <a:r>
              <a:rPr lang="en-AU" dirty="0" err="1"/>
              <a:t>estudiantes</a:t>
            </a:r>
            <a:r>
              <a:rPr lang="en-AU" dirty="0"/>
              <a:t> </a:t>
            </a:r>
            <a:r>
              <a:rPr lang="en-AU" dirty="0" err="1"/>
              <a:t>por</a:t>
            </a:r>
            <a:r>
              <a:rPr lang="en-AU" dirty="0"/>
              <a:t> </a:t>
            </a:r>
            <a:r>
              <a:rPr lang="en-AU" dirty="0" err="1"/>
              <a:t>su</a:t>
            </a:r>
            <a:r>
              <a:rPr lang="en-AU" dirty="0"/>
              <a:t> </a:t>
            </a:r>
            <a:r>
              <a:rPr lang="en-AU" dirty="0" err="1"/>
              <a:t>participación</a:t>
            </a:r>
            <a:r>
              <a:rPr lang="en-AU" dirty="0"/>
              <a:t> y </a:t>
            </a:r>
            <a:r>
              <a:rPr lang="en-AU" dirty="0" err="1"/>
              <a:t>motívelos</a:t>
            </a:r>
            <a:r>
              <a:rPr lang="en-AU" dirty="0"/>
              <a:t> a </a:t>
            </a:r>
            <a:r>
              <a:rPr lang="en-AU" dirty="0" err="1"/>
              <a:t>que</a:t>
            </a:r>
            <a:r>
              <a:rPr lang="en-AU" dirty="0"/>
              <a:t> se </a:t>
            </a:r>
            <a:r>
              <a:rPr lang="en-AU" dirty="0" err="1"/>
              <a:t>familiaricen</a:t>
            </a:r>
            <a:r>
              <a:rPr lang="en-AU" dirty="0"/>
              <a:t> </a:t>
            </a:r>
            <a:r>
              <a:rPr lang="en-AU" dirty="0" err="1"/>
              <a:t>ellos</a:t>
            </a:r>
            <a:r>
              <a:rPr lang="en-AU" dirty="0"/>
              <a:t> </a:t>
            </a:r>
            <a:r>
              <a:rPr lang="en-AU" dirty="0" err="1"/>
              <a:t>mismos</a:t>
            </a:r>
            <a:r>
              <a:rPr lang="en-AU" dirty="0"/>
              <a:t> con </a:t>
            </a:r>
            <a:r>
              <a:rPr lang="en-AU" dirty="0" err="1"/>
              <a:t>políticas</a:t>
            </a:r>
            <a:r>
              <a:rPr lang="en-AU" dirty="0"/>
              <a:t> y </a:t>
            </a:r>
            <a:r>
              <a:rPr lang="en-AU" dirty="0" err="1"/>
              <a:t>enfoques</a:t>
            </a:r>
            <a:r>
              <a:rPr lang="en-AU" dirty="0"/>
              <a:t> locales/</a:t>
            </a:r>
            <a:r>
              <a:rPr lang="en-AU" dirty="0" err="1"/>
              <a:t>nacionales</a:t>
            </a:r>
            <a:r>
              <a:rPr lang="en-AU" dirty="0"/>
              <a:t>/</a:t>
            </a:r>
            <a:r>
              <a:rPr lang="en-AU" dirty="0" err="1"/>
              <a:t>regionales</a:t>
            </a:r>
            <a:r>
              <a:rPr lang="en-AU" dirty="0"/>
              <a:t>.</a:t>
            </a:r>
          </a:p>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34</a:t>
            </a:fld>
            <a:endParaRPr lang="en-US"/>
          </a:p>
        </p:txBody>
      </p:sp>
    </p:spTree>
    <p:extLst>
      <p:ext uri="{BB962C8B-B14F-4D97-AF65-F5344CB8AC3E}">
        <p14:creationId xmlns:p14="http://schemas.microsoft.com/office/powerpoint/2010/main" val="232911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a:solidFill>
                  <a:schemeClr val="tx1"/>
                </a:solidFill>
                <a:effectLst/>
                <a:latin typeface="Raleway"/>
                <a:ea typeface="+mn-ea"/>
                <a:cs typeface="+mn-cs"/>
              </a:rPr>
              <a:t>Invite a </a:t>
            </a:r>
            <a:r>
              <a:rPr lang="en-GB" sz="2400" kern="1200" dirty="0" err="1">
                <a:solidFill>
                  <a:schemeClr val="tx1"/>
                </a:solidFill>
                <a:effectLst/>
                <a:latin typeface="Raleway"/>
                <a:ea typeface="+mn-ea"/>
                <a:cs typeface="+mn-cs"/>
              </a:rPr>
              <a:t>las</a:t>
            </a:r>
            <a:r>
              <a:rPr lang="en-GB" sz="2400" kern="1200" baseline="0" dirty="0">
                <a:solidFill>
                  <a:schemeClr val="tx1"/>
                </a:solidFill>
                <a:effectLst/>
                <a:latin typeface="Raleway"/>
                <a:ea typeface="+mn-ea"/>
                <a:cs typeface="+mn-cs"/>
              </a:rPr>
              <a:t> y los </a:t>
            </a:r>
            <a:r>
              <a:rPr lang="en-GB" sz="2400" kern="1200" baseline="0" dirty="0" err="1">
                <a:solidFill>
                  <a:schemeClr val="tx1"/>
                </a:solidFill>
                <a:effectLst/>
                <a:latin typeface="Raleway"/>
                <a:ea typeface="+mn-ea"/>
                <a:cs typeface="+mn-cs"/>
              </a:rPr>
              <a:t>estudiantes</a:t>
            </a:r>
            <a:r>
              <a:rPr lang="en-GB" sz="2400" kern="1200" dirty="0">
                <a:solidFill>
                  <a:schemeClr val="tx1"/>
                </a:solidFill>
                <a:effectLst/>
                <a:latin typeface="Raleway"/>
                <a:ea typeface="+mn-ea"/>
                <a:cs typeface="+mn-cs"/>
              </a:rPr>
              <a:t> a </a:t>
            </a:r>
            <a:r>
              <a:rPr lang="en-GB" sz="2400" kern="1200" dirty="0" err="1">
                <a:solidFill>
                  <a:schemeClr val="tx1"/>
                </a:solidFill>
                <a:effectLst/>
                <a:latin typeface="Raleway"/>
                <a:ea typeface="+mn-ea"/>
                <a:cs typeface="+mn-cs"/>
              </a:rPr>
              <a:t>reflexionar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sobre</a:t>
            </a:r>
            <a:r>
              <a:rPr lang="en-GB" sz="2400" kern="1200" dirty="0">
                <a:solidFill>
                  <a:schemeClr val="tx1"/>
                </a:solidFill>
                <a:effectLst/>
                <a:latin typeface="Raleway"/>
                <a:ea typeface="+mn-ea"/>
                <a:cs typeface="+mn-cs"/>
              </a:rPr>
              <a:t> la </a:t>
            </a:r>
            <a:r>
              <a:rPr lang="en-GB" sz="2400" kern="1200" dirty="0" err="1">
                <a:solidFill>
                  <a:schemeClr val="tx1"/>
                </a:solidFill>
                <a:effectLst/>
                <a:latin typeface="Raleway"/>
                <a:ea typeface="+mn-ea"/>
                <a:cs typeface="+mn-cs"/>
              </a:rPr>
              <a:t>definición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Solicite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discutan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cuáles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podrían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ser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algunos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tipos</a:t>
            </a:r>
            <a:r>
              <a:rPr lang="en-GB" sz="2400" kern="1200" dirty="0">
                <a:solidFill>
                  <a:schemeClr val="tx1"/>
                </a:solidFill>
                <a:effectLst/>
                <a:latin typeface="Raleway"/>
                <a:ea typeface="+mn-ea"/>
                <a:cs typeface="+mn-cs"/>
              </a:rPr>
              <a:t> / </a:t>
            </a:r>
            <a:r>
              <a:rPr lang="en-GB" sz="2400" kern="1200" dirty="0" err="1">
                <a:solidFill>
                  <a:schemeClr val="tx1"/>
                </a:solidFill>
                <a:effectLst/>
                <a:latin typeface="Raleway"/>
                <a:ea typeface="+mn-ea"/>
                <a:cs typeface="+mn-cs"/>
              </a:rPr>
              <a:t>problemas</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delitos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comunes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se </a:t>
            </a:r>
            <a:r>
              <a:rPr lang="en-GB" sz="2400" kern="1200" dirty="0" err="1">
                <a:solidFill>
                  <a:schemeClr val="tx1"/>
                </a:solidFill>
                <a:effectLst/>
                <a:latin typeface="Raleway"/>
                <a:ea typeface="+mn-ea"/>
                <a:cs typeface="+mn-cs"/>
              </a:rPr>
              <a:t>podrían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prevenir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Analicen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cuáles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podrían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ser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las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múltiples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causas</a:t>
            </a:r>
            <a:r>
              <a:rPr lang="en-GB" sz="2400" kern="1200" dirty="0">
                <a:solidFill>
                  <a:schemeClr val="tx1"/>
                </a:solidFill>
                <a:effectLst/>
                <a:latin typeface="Raleway"/>
                <a:ea typeface="+mn-ea"/>
                <a:cs typeface="+mn-cs"/>
              </a:rPr>
              <a:t> del </a:t>
            </a:r>
            <a:r>
              <a:rPr lang="en-GB" sz="2400" kern="1200" dirty="0" err="1">
                <a:solidFill>
                  <a:schemeClr val="tx1"/>
                </a:solidFill>
                <a:effectLst/>
                <a:latin typeface="Raleway"/>
                <a:ea typeface="+mn-ea"/>
                <a:cs typeface="+mn-cs"/>
              </a:rPr>
              <a:t>delito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así</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los </a:t>
            </a:r>
            <a:r>
              <a:rPr lang="en-GB" sz="2400" kern="1200" dirty="0" err="1">
                <a:solidFill>
                  <a:schemeClr val="tx1"/>
                </a:solidFill>
                <a:effectLst/>
                <a:latin typeface="Raleway"/>
                <a:ea typeface="+mn-ea"/>
                <a:cs typeface="+mn-cs"/>
              </a:rPr>
              <a:t>actores</a:t>
            </a:r>
            <a:r>
              <a:rPr lang="en-GB" sz="2400" kern="1200" dirty="0">
                <a:solidFill>
                  <a:schemeClr val="tx1"/>
                </a:solidFill>
                <a:effectLst/>
                <a:latin typeface="Raleway"/>
                <a:ea typeface="+mn-ea"/>
                <a:cs typeface="+mn-cs"/>
              </a:rPr>
              <a:t> y </a:t>
            </a:r>
            <a:r>
              <a:rPr lang="en-GB" sz="2400" kern="1200" dirty="0" err="1">
                <a:solidFill>
                  <a:schemeClr val="tx1"/>
                </a:solidFill>
                <a:effectLst/>
                <a:latin typeface="Raleway"/>
                <a:ea typeface="+mn-ea"/>
                <a:cs typeface="+mn-cs"/>
              </a:rPr>
              <a:t>las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agencias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podrían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estar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involucrados</a:t>
            </a:r>
            <a:r>
              <a:rPr lang="en-GB" sz="2400" kern="1200" baseline="0" dirty="0">
                <a:solidFill>
                  <a:schemeClr val="tx1"/>
                </a:solidFill>
                <a:effectLst/>
                <a:latin typeface="Raleway"/>
                <a:ea typeface="+mn-ea"/>
                <a:cs typeface="+mn-cs"/>
              </a:rPr>
              <a:t> en la </a:t>
            </a:r>
            <a:r>
              <a:rPr lang="en-GB" sz="2400" kern="1200" baseline="0" dirty="0" err="1">
                <a:solidFill>
                  <a:schemeClr val="tx1"/>
                </a:solidFill>
                <a:effectLst/>
                <a:latin typeface="Raleway"/>
                <a:ea typeface="+mn-ea"/>
                <a:cs typeface="+mn-cs"/>
              </a:rPr>
              <a:t>prevención</a:t>
            </a:r>
            <a:r>
              <a:rPr lang="en-GB" sz="2400" kern="1200" baseline="0" dirty="0">
                <a:solidFill>
                  <a:schemeClr val="tx1"/>
                </a:solidFill>
                <a:effectLst/>
                <a:latin typeface="Raleway"/>
                <a:ea typeface="+mn-ea"/>
                <a:cs typeface="+mn-cs"/>
              </a:rPr>
              <a:t>.</a:t>
            </a:r>
            <a:endParaRPr lang="en-GB" sz="2400" kern="1200" dirty="0">
              <a:solidFill>
                <a:schemeClr val="tx1"/>
              </a:solidFill>
              <a:effectLst/>
              <a:latin typeface="Raleway"/>
              <a:ea typeface="+mn-ea"/>
              <a:cs typeface="+mn-cs"/>
            </a:endParaRPr>
          </a:p>
          <a:p>
            <a:endParaRPr lang="en-GB" sz="2400" kern="1200" dirty="0">
              <a:solidFill>
                <a:schemeClr val="tx1"/>
              </a:solidFill>
              <a:effectLst/>
              <a:latin typeface="Raleway"/>
              <a:ea typeface="+mn-ea"/>
              <a:cs typeface="+mn-cs"/>
            </a:endParaRPr>
          </a:p>
          <a:p>
            <a:endParaRPr lang="en-GB" sz="2400" kern="1200" dirty="0">
              <a:solidFill>
                <a:schemeClr val="tx1"/>
              </a:solidFill>
              <a:effectLst/>
              <a:latin typeface="Raleway"/>
              <a:ea typeface="+mn-ea"/>
              <a:cs typeface="+mn-cs"/>
            </a:endParaRPr>
          </a:p>
          <a:p>
            <a:r>
              <a:rPr lang="en-GB" sz="2400" kern="1200" dirty="0" err="1">
                <a:solidFill>
                  <a:schemeClr val="tx1"/>
                </a:solidFill>
                <a:effectLst/>
                <a:latin typeface="Raleway"/>
                <a:ea typeface="+mn-ea"/>
                <a:cs typeface="+mn-cs"/>
              </a:rPr>
              <a:t>Posibles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respuestas</a:t>
            </a:r>
            <a:r>
              <a:rPr lang="en-GB" sz="2400" kern="1200" dirty="0">
                <a:solidFill>
                  <a:schemeClr val="tx1"/>
                </a:solidFill>
                <a:effectLst/>
                <a:latin typeface="Raleway"/>
                <a:ea typeface="+mn-ea"/>
                <a:cs typeface="+mn-cs"/>
              </a:rPr>
              <a:t> / </a:t>
            </a:r>
            <a:r>
              <a:rPr lang="en-GB" sz="2400" kern="1200" dirty="0" err="1">
                <a:solidFill>
                  <a:schemeClr val="tx1"/>
                </a:solidFill>
                <a:effectLst/>
                <a:latin typeface="Raleway"/>
                <a:ea typeface="+mn-ea"/>
                <a:cs typeface="+mn-cs"/>
              </a:rPr>
              <a:t>puntos</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discusión</a:t>
            </a:r>
            <a:r>
              <a:rPr lang="en-GB" sz="2400" kern="1200" dirty="0">
                <a:solidFill>
                  <a:schemeClr val="tx1"/>
                </a:solidFill>
                <a:effectLst/>
                <a:latin typeface="Raleway"/>
                <a:ea typeface="+mn-ea"/>
                <a:cs typeface="+mn-cs"/>
              </a:rPr>
              <a:t>:</a:t>
            </a:r>
          </a:p>
          <a:p>
            <a:r>
              <a:rPr lang="en-GB" sz="2400" kern="1200" dirty="0" err="1">
                <a:solidFill>
                  <a:schemeClr val="tx1"/>
                </a:solidFill>
                <a:effectLst/>
                <a:latin typeface="Raleway"/>
                <a:ea typeface="+mn-ea"/>
                <a:cs typeface="+mn-cs"/>
              </a:rPr>
              <a:t>Tipos</a:t>
            </a:r>
            <a:r>
              <a:rPr lang="en-GB" sz="2400" kern="1200" dirty="0">
                <a:solidFill>
                  <a:schemeClr val="tx1"/>
                </a:solidFill>
                <a:effectLst/>
                <a:latin typeface="Raleway"/>
                <a:ea typeface="+mn-ea"/>
                <a:cs typeface="+mn-cs"/>
              </a:rPr>
              <a:t> / </a:t>
            </a:r>
            <a:r>
              <a:rPr lang="en-GB" sz="2400" kern="1200" dirty="0" err="1">
                <a:solidFill>
                  <a:schemeClr val="tx1"/>
                </a:solidFill>
                <a:effectLst/>
                <a:latin typeface="Raleway"/>
                <a:ea typeface="+mn-ea"/>
                <a:cs typeface="+mn-cs"/>
              </a:rPr>
              <a:t>problemas</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delitos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comunes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cada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jurisdicción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definirá</a:t>
            </a:r>
            <a:r>
              <a:rPr lang="en-GB" sz="2400" kern="1200" dirty="0">
                <a:solidFill>
                  <a:schemeClr val="tx1"/>
                </a:solidFill>
                <a:effectLst/>
                <a:latin typeface="Raleway"/>
                <a:ea typeface="+mn-ea"/>
                <a:cs typeface="+mn-cs"/>
              </a:rPr>
              <a:t> lo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se </a:t>
            </a:r>
            <a:r>
              <a:rPr lang="en-GB" sz="2400" kern="1200" dirty="0" err="1">
                <a:solidFill>
                  <a:schemeClr val="tx1"/>
                </a:solidFill>
                <a:effectLst/>
                <a:latin typeface="Raleway"/>
                <a:ea typeface="+mn-ea"/>
                <a:cs typeface="+mn-cs"/>
              </a:rPr>
              <a:t>clasifica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delito</a:t>
            </a:r>
            <a:r>
              <a:rPr lang="en-GB" sz="2400" kern="1200" dirty="0">
                <a:solidFill>
                  <a:schemeClr val="tx1"/>
                </a:solidFill>
                <a:effectLst/>
                <a:latin typeface="Raleway"/>
                <a:ea typeface="+mn-ea"/>
                <a:cs typeface="+mn-cs"/>
              </a:rPr>
              <a:t>. La </a:t>
            </a:r>
            <a:r>
              <a:rPr lang="en-GB" sz="2400" kern="1200" dirty="0" err="1">
                <a:solidFill>
                  <a:schemeClr val="tx1"/>
                </a:solidFill>
                <a:effectLst/>
                <a:latin typeface="Raleway"/>
                <a:ea typeface="+mn-ea"/>
                <a:cs typeface="+mn-cs"/>
              </a:rPr>
              <a:t>mayoría</a:t>
            </a:r>
            <a:r>
              <a:rPr lang="en-GB" sz="2400" kern="1200" dirty="0">
                <a:solidFill>
                  <a:schemeClr val="tx1"/>
                </a:solidFill>
                <a:effectLst/>
                <a:latin typeface="Raleway"/>
                <a:ea typeface="+mn-ea"/>
                <a:cs typeface="+mn-cs"/>
              </a:rPr>
              <a:t> de los </a:t>
            </a:r>
            <a:r>
              <a:rPr lang="en-GB" sz="2400" kern="1200" dirty="0" err="1">
                <a:solidFill>
                  <a:schemeClr val="tx1"/>
                </a:solidFill>
                <a:effectLst/>
                <a:latin typeface="Raleway"/>
                <a:ea typeface="+mn-ea"/>
                <a:cs typeface="+mn-cs"/>
              </a:rPr>
              <a:t>estatutos</a:t>
            </a:r>
            <a:r>
              <a:rPr lang="en-GB" sz="2400" kern="1200" dirty="0">
                <a:solidFill>
                  <a:schemeClr val="tx1"/>
                </a:solidFill>
                <a:effectLst/>
                <a:latin typeface="Raleway"/>
                <a:ea typeface="+mn-ea"/>
                <a:cs typeface="+mn-cs"/>
              </a:rPr>
              <a:t> o </a:t>
            </a:r>
            <a:r>
              <a:rPr lang="en-GB" sz="2400" kern="1200" dirty="0" err="1">
                <a:solidFill>
                  <a:schemeClr val="tx1"/>
                </a:solidFill>
                <a:effectLst/>
                <a:latin typeface="Raleway"/>
                <a:ea typeface="+mn-ea"/>
                <a:cs typeface="+mn-cs"/>
              </a:rPr>
              <a:t>leyes</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derecho</a:t>
            </a:r>
            <a:r>
              <a:rPr lang="en-GB" sz="2400" kern="1200" dirty="0">
                <a:solidFill>
                  <a:schemeClr val="tx1"/>
                </a:solidFill>
                <a:effectLst/>
                <a:latin typeface="Raleway"/>
                <a:ea typeface="+mn-ea"/>
                <a:cs typeface="+mn-cs"/>
              </a:rPr>
              <a:t> penal </a:t>
            </a:r>
            <a:r>
              <a:rPr lang="en-GB" sz="2400" kern="1200" dirty="0" err="1">
                <a:solidFill>
                  <a:schemeClr val="tx1"/>
                </a:solidFill>
                <a:effectLst/>
                <a:latin typeface="Raleway"/>
                <a:ea typeface="+mn-ea"/>
                <a:cs typeface="+mn-cs"/>
              </a:rPr>
              <a:t>abarcarán</a:t>
            </a:r>
            <a:r>
              <a:rPr lang="en-GB" sz="2400" kern="1200" dirty="0">
                <a:solidFill>
                  <a:schemeClr val="tx1"/>
                </a:solidFill>
                <a:effectLst/>
                <a:latin typeface="Raleway"/>
                <a:ea typeface="+mn-ea"/>
                <a:cs typeface="+mn-cs"/>
              </a:rPr>
              <a:t> miles de </a:t>
            </a:r>
            <a:r>
              <a:rPr lang="en-GB" sz="2400" kern="1200" dirty="0" err="1">
                <a:solidFill>
                  <a:schemeClr val="tx1"/>
                </a:solidFill>
                <a:effectLst/>
                <a:latin typeface="Raleway"/>
                <a:ea typeface="+mn-ea"/>
                <a:cs typeface="+mn-cs"/>
              </a:rPr>
              <a:t>delitos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van </a:t>
            </a:r>
            <a:r>
              <a:rPr lang="en-GB" sz="2400" kern="1200" dirty="0" err="1">
                <a:solidFill>
                  <a:schemeClr val="tx1"/>
                </a:solidFill>
                <a:effectLst/>
                <a:latin typeface="Raleway"/>
                <a:ea typeface="+mn-ea"/>
                <a:cs typeface="+mn-cs"/>
              </a:rPr>
              <a:t>desde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uno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menor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no </a:t>
            </a:r>
            <a:r>
              <a:rPr lang="en-GB" sz="2400" kern="1200" dirty="0" err="1">
                <a:solidFill>
                  <a:schemeClr val="tx1"/>
                </a:solidFill>
                <a:effectLst/>
                <a:latin typeface="Raleway"/>
                <a:ea typeface="+mn-ea"/>
                <a:cs typeface="+mn-cs"/>
              </a:rPr>
              <a:t>pagar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para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viajar</a:t>
            </a:r>
            <a:r>
              <a:rPr lang="en-GB" sz="2400" kern="1200" dirty="0">
                <a:solidFill>
                  <a:schemeClr val="tx1"/>
                </a:solidFill>
                <a:effectLst/>
                <a:latin typeface="Raleway"/>
                <a:ea typeface="+mn-ea"/>
                <a:cs typeface="+mn-cs"/>
              </a:rPr>
              <a:t> en </a:t>
            </a:r>
            <a:r>
              <a:rPr lang="en-GB" sz="2400" kern="1200" dirty="0" err="1">
                <a:solidFill>
                  <a:schemeClr val="tx1"/>
                </a:solidFill>
                <a:effectLst/>
                <a:latin typeface="Raleway"/>
                <a:ea typeface="+mn-ea"/>
                <a:cs typeface="+mn-cs"/>
              </a:rPr>
              <a:t>transporte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público</a:t>
            </a:r>
            <a:r>
              <a:rPr lang="en-GB" sz="2400" kern="1200" dirty="0">
                <a:solidFill>
                  <a:schemeClr val="tx1"/>
                </a:solidFill>
                <a:effectLst/>
                <a:latin typeface="Raleway"/>
                <a:ea typeface="+mn-ea"/>
                <a:cs typeface="+mn-cs"/>
              </a:rPr>
              <a:t> o </a:t>
            </a:r>
            <a:r>
              <a:rPr lang="en-GB" sz="2400" kern="1200" dirty="0" err="1">
                <a:solidFill>
                  <a:schemeClr val="tx1"/>
                </a:solidFill>
                <a:effectLst/>
                <a:latin typeface="Raleway"/>
                <a:ea typeface="+mn-ea"/>
                <a:cs typeface="+mn-cs"/>
              </a:rPr>
              <a:t>consumir</a:t>
            </a:r>
            <a:r>
              <a:rPr lang="en-GB" sz="2400" kern="1200" dirty="0">
                <a:solidFill>
                  <a:schemeClr val="tx1"/>
                </a:solidFill>
                <a:effectLst/>
                <a:latin typeface="Raleway"/>
                <a:ea typeface="+mn-ea"/>
                <a:cs typeface="+mn-cs"/>
              </a:rPr>
              <a:t> alcohol en un </a:t>
            </a:r>
            <a:r>
              <a:rPr lang="en-GB" sz="2400" kern="1200" dirty="0" err="1">
                <a:solidFill>
                  <a:schemeClr val="tx1"/>
                </a:solidFill>
                <a:effectLst/>
                <a:latin typeface="Raleway"/>
                <a:ea typeface="+mn-ea"/>
                <a:cs typeface="+mn-cs"/>
              </a:rPr>
              <a:t>lugar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público</a:t>
            </a:r>
            <a:r>
              <a:rPr lang="en-GB" sz="2400" kern="1200" dirty="0">
                <a:solidFill>
                  <a:schemeClr val="tx1"/>
                </a:solidFill>
                <a:effectLst/>
                <a:latin typeface="Raleway"/>
                <a:ea typeface="+mn-ea"/>
                <a:cs typeface="+mn-cs"/>
              </a:rPr>
              <a:t>) hasta </a:t>
            </a:r>
            <a:r>
              <a:rPr lang="en-GB" sz="2400" kern="1200" dirty="0" err="1">
                <a:solidFill>
                  <a:schemeClr val="tx1"/>
                </a:solidFill>
                <a:effectLst/>
                <a:latin typeface="Raleway"/>
                <a:ea typeface="+mn-ea"/>
                <a:cs typeface="+mn-cs"/>
              </a:rPr>
              <a:t>otros</a:t>
            </a:r>
            <a:r>
              <a:rPr lang="en-GB" sz="2400" kern="1200" baseline="0" dirty="0">
                <a:solidFill>
                  <a:schemeClr val="tx1"/>
                </a:solidFill>
                <a:effectLst/>
                <a:latin typeface="Raleway"/>
                <a:ea typeface="+mn-ea"/>
                <a:cs typeface="+mn-cs"/>
              </a:rPr>
              <a:t> </a:t>
            </a:r>
            <a:r>
              <a:rPr lang="en-GB" sz="2400" kern="1200" baseline="0" dirty="0" err="1">
                <a:solidFill>
                  <a:schemeClr val="tx1"/>
                </a:solidFill>
                <a:effectLst/>
                <a:latin typeface="Raleway"/>
                <a:ea typeface="+mn-ea"/>
                <a:cs typeface="+mn-cs"/>
              </a:rPr>
              <a:t>complejos</a:t>
            </a:r>
            <a:r>
              <a:rPr lang="en-GB" sz="2400" kern="1200" baseline="0" dirty="0">
                <a:solidFill>
                  <a:schemeClr val="tx1"/>
                </a:solidFill>
                <a:effectLst/>
                <a:latin typeface="Raleway"/>
                <a:ea typeface="+mn-ea"/>
                <a:cs typeface="+mn-cs"/>
              </a:rPr>
              <a:t> o graves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asesinato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agresión</a:t>
            </a:r>
            <a:r>
              <a:rPr lang="en-GB" sz="2400" kern="1200" dirty="0">
                <a:solidFill>
                  <a:schemeClr val="tx1"/>
                </a:solidFill>
                <a:effectLst/>
                <a:latin typeface="Raleway"/>
                <a:ea typeface="+mn-ea"/>
                <a:cs typeface="+mn-cs"/>
              </a:rPr>
              <a:t> sexual, </a:t>
            </a:r>
            <a:r>
              <a:rPr lang="en-GB" sz="2400" kern="1200" dirty="0" err="1">
                <a:solidFill>
                  <a:schemeClr val="tx1"/>
                </a:solidFill>
                <a:effectLst/>
                <a:latin typeface="Raleway"/>
                <a:ea typeface="+mn-ea"/>
                <a:cs typeface="+mn-cs"/>
              </a:rPr>
              <a:t>tráfico</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drogas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Esto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significa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a menudo </a:t>
            </a:r>
            <a:r>
              <a:rPr lang="en-GB" sz="2400" kern="1200" dirty="0" err="1">
                <a:solidFill>
                  <a:schemeClr val="tx1"/>
                </a:solidFill>
                <a:effectLst/>
                <a:latin typeface="Raleway"/>
                <a:ea typeface="+mn-ea"/>
                <a:cs typeface="+mn-cs"/>
              </a:rPr>
              <a:t>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necesario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tomar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decisiones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sobre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qué</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delitos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podríamos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tratar</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prevenir</a:t>
            </a:r>
            <a:r>
              <a:rPr lang="en-GB" sz="2400" kern="1200" dirty="0">
                <a:solidFill>
                  <a:schemeClr val="tx1"/>
                </a:solidFill>
                <a:effectLst/>
                <a:latin typeface="Raleway"/>
                <a:ea typeface="+mn-ea"/>
                <a:cs typeface="+mn-cs"/>
              </a:rPr>
              <a:t>, lo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puede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lugar</a:t>
            </a:r>
            <a:r>
              <a:rPr lang="en-GB" sz="2400" kern="1200" dirty="0">
                <a:solidFill>
                  <a:schemeClr val="tx1"/>
                </a:solidFill>
                <a:effectLst/>
                <a:latin typeface="Raleway"/>
                <a:ea typeface="+mn-ea"/>
                <a:cs typeface="+mn-cs"/>
              </a:rPr>
              <a:t> a </a:t>
            </a:r>
            <a:r>
              <a:rPr lang="en-GB" sz="2400" kern="1200" dirty="0" err="1">
                <a:solidFill>
                  <a:schemeClr val="tx1"/>
                </a:solidFill>
                <a:effectLst/>
                <a:latin typeface="Raleway"/>
                <a:ea typeface="+mn-ea"/>
                <a:cs typeface="+mn-cs"/>
              </a:rPr>
              <a:t>que</a:t>
            </a:r>
            <a:r>
              <a:rPr lang="en-GB" sz="2400" kern="1200" dirty="0">
                <a:solidFill>
                  <a:schemeClr val="tx1"/>
                </a:solidFill>
                <a:effectLst/>
                <a:latin typeface="Raleway"/>
                <a:ea typeface="+mn-ea"/>
                <a:cs typeface="+mn-cs"/>
              </a:rPr>
              <a:t> el </a:t>
            </a:r>
            <a:r>
              <a:rPr lang="en-GB" sz="2400" kern="1200" dirty="0" err="1">
                <a:solidFill>
                  <a:schemeClr val="tx1"/>
                </a:solidFill>
                <a:effectLst/>
                <a:latin typeface="Raleway"/>
                <a:ea typeface="+mn-ea"/>
                <a:cs typeface="+mn-cs"/>
              </a:rPr>
              <a:t>enfoque</a:t>
            </a:r>
            <a:r>
              <a:rPr lang="en-GB" sz="2400" kern="1200" dirty="0">
                <a:solidFill>
                  <a:schemeClr val="tx1"/>
                </a:solidFill>
                <a:effectLst/>
                <a:latin typeface="Raleway"/>
                <a:ea typeface="+mn-ea"/>
                <a:cs typeface="+mn-cs"/>
              </a:rPr>
              <a:t> y los </a:t>
            </a:r>
            <a:r>
              <a:rPr lang="en-GB" sz="2400" kern="1200" dirty="0" err="1">
                <a:solidFill>
                  <a:schemeClr val="tx1"/>
                </a:solidFill>
                <a:effectLst/>
                <a:latin typeface="Raleway"/>
                <a:ea typeface="+mn-ea"/>
                <a:cs typeface="+mn-cs"/>
              </a:rPr>
              <a:t>recursos</a:t>
            </a:r>
            <a:r>
              <a:rPr lang="en-GB" sz="2400" kern="1200" dirty="0">
                <a:solidFill>
                  <a:schemeClr val="tx1"/>
                </a:solidFill>
                <a:effectLst/>
                <a:latin typeface="Raleway"/>
                <a:ea typeface="+mn-ea"/>
                <a:cs typeface="+mn-cs"/>
              </a:rPr>
              <a:t> se </a:t>
            </a:r>
            <a:r>
              <a:rPr lang="en-GB" sz="2400" kern="1200" dirty="0" err="1">
                <a:solidFill>
                  <a:schemeClr val="tx1"/>
                </a:solidFill>
                <a:effectLst/>
                <a:latin typeface="Raleway"/>
                <a:ea typeface="+mn-ea"/>
                <a:cs typeface="+mn-cs"/>
              </a:rPr>
              <a:t>dirijan</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manera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injusta</a:t>
            </a:r>
            <a:r>
              <a:rPr lang="en-GB" sz="2400" kern="1200" dirty="0">
                <a:solidFill>
                  <a:schemeClr val="tx1"/>
                </a:solidFill>
                <a:effectLst/>
                <a:latin typeface="Raleway"/>
                <a:ea typeface="+mn-ea"/>
                <a:cs typeface="+mn-cs"/>
              </a:rPr>
              <a:t> o </a:t>
            </a:r>
            <a:r>
              <a:rPr lang="en-GB" sz="2400" kern="1200" dirty="0" err="1">
                <a:solidFill>
                  <a:schemeClr val="tx1"/>
                </a:solidFill>
                <a:effectLst/>
                <a:latin typeface="Raleway"/>
                <a:ea typeface="+mn-ea"/>
                <a:cs typeface="+mn-cs"/>
              </a:rPr>
              <a:t>inapropiada</a:t>
            </a:r>
            <a:r>
              <a:rPr lang="en-GB" sz="2400" kern="1200" dirty="0">
                <a:solidFill>
                  <a:schemeClr val="tx1"/>
                </a:solidFill>
                <a:effectLst/>
                <a:latin typeface="Raleway"/>
                <a:ea typeface="+mn-ea"/>
                <a:cs typeface="+mn-cs"/>
              </a:rPr>
              <a:t> a </a:t>
            </a:r>
            <a:r>
              <a:rPr lang="en-GB" sz="2400" kern="1200" dirty="0" err="1">
                <a:solidFill>
                  <a:schemeClr val="tx1"/>
                </a:solidFill>
                <a:effectLst/>
                <a:latin typeface="Raleway"/>
                <a:ea typeface="+mn-ea"/>
                <a:cs typeface="+mn-cs"/>
              </a:rPr>
              <a:t>determinados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tipos</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delitos</a:t>
            </a:r>
            <a:r>
              <a:rPr lang="en-GB" sz="2400" kern="1200" dirty="0">
                <a:solidFill>
                  <a:schemeClr val="tx1"/>
                </a:solidFill>
                <a:effectLst/>
                <a:latin typeface="Raleway"/>
                <a:ea typeface="+mn-ea"/>
                <a:cs typeface="+mn-cs"/>
              </a:rPr>
              <a:t>.</a:t>
            </a:r>
          </a:p>
          <a:p>
            <a:r>
              <a:rPr lang="en-GB" sz="2400" kern="1200" dirty="0">
                <a:solidFill>
                  <a:schemeClr val="tx1"/>
                </a:solidFill>
                <a:effectLst/>
                <a:latin typeface="Raleway"/>
                <a:ea typeface="+mn-ea"/>
                <a:cs typeface="+mn-cs"/>
              </a:rPr>
              <a:t>Las </a:t>
            </a:r>
            <a:r>
              <a:rPr lang="en-GB" sz="2400" kern="1200" dirty="0" err="1">
                <a:solidFill>
                  <a:schemeClr val="tx1"/>
                </a:solidFill>
                <a:effectLst/>
                <a:latin typeface="Raleway"/>
                <a:ea typeface="+mn-ea"/>
                <a:cs typeface="+mn-cs"/>
              </a:rPr>
              <a:t>causas</a:t>
            </a:r>
            <a:r>
              <a:rPr lang="en-GB" sz="2400" kern="1200" dirty="0">
                <a:solidFill>
                  <a:schemeClr val="tx1"/>
                </a:solidFill>
                <a:effectLst/>
                <a:latin typeface="Raleway"/>
                <a:ea typeface="+mn-ea"/>
                <a:cs typeface="+mn-cs"/>
              </a:rPr>
              <a:t> del </a:t>
            </a:r>
            <a:r>
              <a:rPr lang="en-GB" sz="2400" kern="1200" dirty="0" err="1">
                <a:solidFill>
                  <a:schemeClr val="tx1"/>
                </a:solidFill>
                <a:effectLst/>
                <a:latin typeface="Raleway"/>
                <a:ea typeface="+mn-ea"/>
                <a:cs typeface="+mn-cs"/>
              </a:rPr>
              <a:t>delito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pueden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variar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según</a:t>
            </a:r>
            <a:r>
              <a:rPr lang="en-GB" sz="2400" kern="1200" dirty="0">
                <a:solidFill>
                  <a:schemeClr val="tx1"/>
                </a:solidFill>
                <a:effectLst/>
                <a:latin typeface="Raleway"/>
                <a:ea typeface="+mn-ea"/>
                <a:cs typeface="+mn-cs"/>
              </a:rPr>
              <a:t> el </a:t>
            </a:r>
            <a:r>
              <a:rPr lang="en-GB" sz="2400" kern="1200" dirty="0" err="1">
                <a:solidFill>
                  <a:schemeClr val="tx1"/>
                </a:solidFill>
                <a:effectLst/>
                <a:latin typeface="Raleway"/>
                <a:ea typeface="+mn-ea"/>
                <a:cs typeface="+mn-cs"/>
              </a:rPr>
              <a:t>delito</a:t>
            </a:r>
            <a:r>
              <a:rPr lang="en-GB" sz="2400" kern="1200" dirty="0">
                <a:solidFill>
                  <a:schemeClr val="tx1"/>
                </a:solidFill>
                <a:effectLst/>
                <a:latin typeface="Raleway"/>
                <a:ea typeface="+mn-ea"/>
                <a:cs typeface="+mn-cs"/>
              </a:rPr>
              <a:t>, el </a:t>
            </a:r>
            <a:r>
              <a:rPr lang="en-GB" sz="2400" kern="1200" dirty="0" err="1">
                <a:solidFill>
                  <a:schemeClr val="tx1"/>
                </a:solidFill>
                <a:effectLst/>
                <a:latin typeface="Raleway"/>
                <a:ea typeface="+mn-ea"/>
                <a:cs typeface="+mn-cs"/>
              </a:rPr>
              <a:t>autor</a:t>
            </a:r>
            <a:r>
              <a:rPr lang="en-GB" sz="2400" kern="1200" dirty="0">
                <a:solidFill>
                  <a:schemeClr val="tx1"/>
                </a:solidFill>
                <a:effectLst/>
                <a:latin typeface="Raleway"/>
                <a:ea typeface="+mn-ea"/>
                <a:cs typeface="+mn-cs"/>
              </a:rPr>
              <a:t> y el </a:t>
            </a:r>
            <a:r>
              <a:rPr lang="en-GB" sz="2400" kern="1200" dirty="0" err="1">
                <a:solidFill>
                  <a:schemeClr val="tx1"/>
                </a:solidFill>
                <a:effectLst/>
                <a:latin typeface="Raleway"/>
                <a:ea typeface="+mn-ea"/>
                <a:cs typeface="+mn-cs"/>
              </a:rPr>
              <a:t>contexto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Algunos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delitos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pueden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estar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motivados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por</a:t>
            </a:r>
            <a:r>
              <a:rPr lang="en-GB" sz="2400" kern="1200" dirty="0">
                <a:solidFill>
                  <a:schemeClr val="tx1"/>
                </a:solidFill>
                <a:effectLst/>
                <a:latin typeface="Raleway"/>
                <a:ea typeface="+mn-ea"/>
                <a:cs typeface="+mn-cs"/>
              </a:rPr>
              <a:t> la </a:t>
            </a:r>
            <a:r>
              <a:rPr lang="en-GB" sz="2400" kern="1200" dirty="0" err="1">
                <a:solidFill>
                  <a:schemeClr val="tx1"/>
                </a:solidFill>
                <a:effectLst/>
                <a:latin typeface="Raleway"/>
                <a:ea typeface="+mn-ea"/>
                <a:cs typeface="+mn-cs"/>
              </a:rPr>
              <a:t>necesidad</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el </a:t>
            </a:r>
            <a:r>
              <a:rPr lang="en-GB" sz="2400" kern="1200" dirty="0" err="1">
                <a:solidFill>
                  <a:schemeClr val="tx1"/>
                </a:solidFill>
                <a:effectLst/>
                <a:latin typeface="Raleway"/>
                <a:ea typeface="+mn-ea"/>
                <a:cs typeface="+mn-cs"/>
              </a:rPr>
              <a:t>robo</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alimentos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otroslo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pueden</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estar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por</a:t>
            </a:r>
            <a:r>
              <a:rPr lang="en-GB" sz="2400" kern="1200" dirty="0">
                <a:solidFill>
                  <a:schemeClr val="tx1"/>
                </a:solidFill>
                <a:effectLst/>
                <a:latin typeface="Raleway"/>
                <a:ea typeface="+mn-ea"/>
                <a:cs typeface="+mn-cs"/>
              </a:rPr>
              <a:t> la </a:t>
            </a:r>
            <a:r>
              <a:rPr lang="en-GB" sz="2400" kern="1200" dirty="0" err="1">
                <a:solidFill>
                  <a:schemeClr val="tx1"/>
                </a:solidFill>
                <a:effectLst/>
                <a:latin typeface="Raleway"/>
                <a:ea typeface="+mn-ea"/>
                <a:cs typeface="+mn-cs"/>
              </a:rPr>
              <a:t>codicia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como</a:t>
            </a:r>
            <a:r>
              <a:rPr lang="en-GB" sz="2400" kern="1200" dirty="0">
                <a:solidFill>
                  <a:schemeClr val="tx1"/>
                </a:solidFill>
                <a:effectLst/>
                <a:latin typeface="Raleway"/>
                <a:ea typeface="+mn-ea"/>
                <a:cs typeface="+mn-cs"/>
              </a:rPr>
              <a:t> el </a:t>
            </a:r>
            <a:r>
              <a:rPr lang="en-GB" sz="2400" kern="1200" dirty="0" err="1">
                <a:solidFill>
                  <a:schemeClr val="tx1"/>
                </a:solidFill>
                <a:effectLst/>
                <a:latin typeface="Raleway"/>
                <a:ea typeface="+mn-ea"/>
                <a:cs typeface="+mn-cs"/>
              </a:rPr>
              <a:t>fraude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para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adquirir</a:t>
            </a:r>
            <a:r>
              <a:rPr lang="en-GB" sz="2400" kern="1200" dirty="0">
                <a:solidFill>
                  <a:schemeClr val="tx1"/>
                </a:solidFill>
                <a:effectLst/>
                <a:latin typeface="Raleway"/>
                <a:ea typeface="+mn-ea"/>
                <a:cs typeface="+mn-cs"/>
              </a:rPr>
              <a:t> mayor </a:t>
            </a:r>
            <a:r>
              <a:rPr lang="en-GB" sz="2400" kern="1200" dirty="0" err="1">
                <a:solidFill>
                  <a:schemeClr val="tx1"/>
                </a:solidFill>
                <a:effectLst/>
                <a:latin typeface="Raleway"/>
                <a:ea typeface="+mn-ea"/>
                <a:cs typeface="+mn-cs"/>
              </a:rPr>
              <a:t>riqueza</a:t>
            </a:r>
            <a:r>
              <a:rPr lang="en-GB" sz="2400" kern="1200" dirty="0">
                <a:solidFill>
                  <a:schemeClr val="tx1"/>
                </a:solidFill>
                <a:effectLst/>
                <a:latin typeface="Raleway"/>
                <a:ea typeface="+mn-ea"/>
                <a:cs typeface="+mn-cs"/>
              </a:rPr>
              <a:t> y </a:t>
            </a:r>
            <a:r>
              <a:rPr lang="en-GB" sz="2400" kern="1200" dirty="0" err="1">
                <a:solidFill>
                  <a:schemeClr val="tx1"/>
                </a:solidFill>
                <a:effectLst/>
                <a:latin typeface="Raleway"/>
                <a:ea typeface="+mn-ea"/>
                <a:cs typeface="+mn-cs"/>
              </a:rPr>
              <a:t>activos</a:t>
            </a:r>
            <a:r>
              <a:rPr lang="en-GB" sz="2400" kern="1200" dirty="0">
                <a:solidFill>
                  <a:schemeClr val="tx1"/>
                </a:solidFill>
                <a:effectLst/>
                <a:latin typeface="Raleway"/>
                <a:ea typeface="+mn-ea"/>
                <a:cs typeface="+mn-cs"/>
              </a:rPr>
              <a:t>. No </a:t>
            </a:r>
            <a:r>
              <a:rPr lang="en-GB" sz="2400" kern="1200" dirty="0" err="1">
                <a:solidFill>
                  <a:schemeClr val="tx1"/>
                </a:solidFill>
                <a:effectLst/>
                <a:latin typeface="Raleway"/>
                <a:ea typeface="+mn-ea"/>
                <a:cs typeface="+mn-cs"/>
              </a:rPr>
              <a:t>es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posible</a:t>
            </a:r>
            <a:r>
              <a:rPr lang="en-GB" sz="2400" kern="1200" dirty="0">
                <a:solidFill>
                  <a:schemeClr val="tx1"/>
                </a:solidFill>
                <a:effectLst/>
                <a:latin typeface="Raleway"/>
                <a:ea typeface="+mn-ea"/>
                <a:cs typeface="+mn-cs"/>
              </a:rPr>
              <a:t> en </a:t>
            </a:r>
            <a:r>
              <a:rPr lang="en-GB" sz="2400" kern="1200" dirty="0" err="1">
                <a:solidFill>
                  <a:schemeClr val="tx1"/>
                </a:solidFill>
                <a:effectLst/>
                <a:latin typeface="Raleway"/>
                <a:ea typeface="+mn-ea"/>
                <a:cs typeface="+mn-cs"/>
              </a:rPr>
              <a:t>este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módulo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explorar</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todas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las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causas</a:t>
            </a:r>
            <a:r>
              <a:rPr lang="en-GB" sz="2400" kern="1200" dirty="0">
                <a:solidFill>
                  <a:schemeClr val="tx1"/>
                </a:solidFill>
                <a:effectLst/>
                <a:latin typeface="Raleway"/>
                <a:ea typeface="+mn-ea"/>
                <a:cs typeface="+mn-cs"/>
              </a:rPr>
              <a:t> del </a:t>
            </a:r>
            <a:r>
              <a:rPr lang="en-GB" sz="2400" kern="1200" dirty="0" err="1">
                <a:solidFill>
                  <a:schemeClr val="tx1"/>
                </a:solidFill>
                <a:effectLst/>
                <a:latin typeface="Raleway"/>
                <a:ea typeface="+mn-ea"/>
                <a:cs typeface="+mn-cs"/>
              </a:rPr>
              <a:t>delito</a:t>
            </a:r>
            <a:r>
              <a:rPr lang="en-GB" sz="2400" kern="1200" dirty="0">
                <a:solidFill>
                  <a:schemeClr val="tx1"/>
                </a:solidFill>
                <a:effectLst/>
                <a:latin typeface="Raleway"/>
                <a:ea typeface="+mn-ea"/>
                <a:cs typeface="+mn-cs"/>
              </a:rPr>
              <a:t>. Este </a:t>
            </a:r>
            <a:r>
              <a:rPr lang="en-GB" sz="2400" kern="1200" dirty="0" err="1">
                <a:solidFill>
                  <a:schemeClr val="tx1"/>
                </a:solidFill>
                <a:effectLst/>
                <a:latin typeface="Raleway"/>
                <a:ea typeface="+mn-ea"/>
                <a:cs typeface="+mn-cs"/>
              </a:rPr>
              <a:t>ejercicio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está</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diseñado</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simplemente</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para</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provocar</a:t>
            </a:r>
            <a:r>
              <a:rPr lang="en-GB" sz="2400" kern="1200" dirty="0">
                <a:solidFill>
                  <a:schemeClr val="tx1"/>
                </a:solidFill>
                <a:effectLst/>
                <a:latin typeface="Raleway"/>
                <a:ea typeface="+mn-ea"/>
                <a:cs typeface="+mn-cs"/>
              </a:rPr>
              <a:t> la </a:t>
            </a:r>
            <a:r>
              <a:rPr lang="en-GB" sz="2400" kern="1200" dirty="0" err="1">
                <a:solidFill>
                  <a:schemeClr val="tx1"/>
                </a:solidFill>
                <a:effectLst/>
                <a:latin typeface="Raleway"/>
                <a:ea typeface="+mn-ea"/>
                <a:cs typeface="+mn-cs"/>
              </a:rPr>
              <a:t>discusión</a:t>
            </a:r>
            <a:r>
              <a:rPr lang="en-GB" sz="2400" kern="1200" dirty="0">
                <a:solidFill>
                  <a:schemeClr val="tx1"/>
                </a:solidFill>
                <a:effectLst/>
                <a:latin typeface="Raleway"/>
                <a:ea typeface="+mn-ea"/>
                <a:cs typeface="+mn-cs"/>
              </a:rPr>
              <a:t> de </a:t>
            </a:r>
            <a:r>
              <a:rPr lang="en-GB" sz="2400" kern="1200" dirty="0" err="1">
                <a:solidFill>
                  <a:schemeClr val="tx1"/>
                </a:solidFill>
                <a:effectLst/>
                <a:latin typeface="Raleway"/>
                <a:ea typeface="+mn-ea"/>
                <a:cs typeface="+mn-cs"/>
              </a:rPr>
              <a:t>las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diversas</a:t>
            </a:r>
            <a:r>
              <a:rPr lang="en-GB" sz="2400" kern="1200" dirty="0">
                <a:solidFill>
                  <a:schemeClr val="tx1"/>
                </a:solidFill>
                <a:effectLst/>
                <a:latin typeface="Raleway"/>
                <a:ea typeface="+mn-ea"/>
                <a:cs typeface="+mn-cs"/>
              </a:rPr>
              <a:t> </a:t>
            </a:r>
            <a:r>
              <a:rPr lang="en-GB" sz="2400" kern="1200" dirty="0" err="1">
                <a:solidFill>
                  <a:schemeClr val="tx1"/>
                </a:solidFill>
                <a:effectLst/>
                <a:latin typeface="Raleway"/>
                <a:ea typeface="+mn-ea"/>
                <a:cs typeface="+mn-cs"/>
              </a:rPr>
              <a:t>causas</a:t>
            </a:r>
            <a:r>
              <a:rPr lang="en-GB" sz="2400" kern="1200" dirty="0">
                <a:solidFill>
                  <a:schemeClr val="tx1"/>
                </a:solidFill>
                <a:effectLst/>
                <a:latin typeface="Raleway"/>
                <a:ea typeface="+mn-ea"/>
                <a:cs typeface="+mn-cs"/>
              </a:rPr>
              <a:t> del </a:t>
            </a:r>
            <a:r>
              <a:rPr lang="en-GB" sz="2400" kern="1200" dirty="0" err="1">
                <a:solidFill>
                  <a:schemeClr val="tx1"/>
                </a:solidFill>
                <a:effectLst/>
                <a:latin typeface="Raleway"/>
                <a:ea typeface="+mn-ea"/>
                <a:cs typeface="+mn-cs"/>
              </a:rPr>
              <a:t>delito</a:t>
            </a:r>
            <a:r>
              <a:rPr lang="en-GB" sz="2400" kern="1200" dirty="0">
                <a:solidFill>
                  <a:schemeClr val="tx1"/>
                </a:solidFill>
                <a:effectLst/>
                <a:latin typeface="Raleway"/>
                <a:ea typeface="+mn-ea"/>
                <a:cs typeface="+mn-cs"/>
              </a:rPr>
              <a:t>, a menudo </a:t>
            </a:r>
            <a:r>
              <a:rPr lang="en-GB" sz="2400" kern="1200" dirty="0" err="1">
                <a:solidFill>
                  <a:schemeClr val="tx1"/>
                </a:solidFill>
                <a:effectLst/>
                <a:latin typeface="Raleway"/>
                <a:ea typeface="+mn-ea"/>
                <a:cs typeface="+mn-cs"/>
              </a:rPr>
              <a:t>interconectadas</a:t>
            </a:r>
            <a:r>
              <a:rPr lang="en-GB" sz="2400" kern="1200" dirty="0">
                <a:solidFill>
                  <a:schemeClr val="tx1"/>
                </a:solidFill>
                <a:effectLst/>
                <a:latin typeface="Raleway"/>
                <a:ea typeface="+mn-ea"/>
                <a:cs typeface="+mn-cs"/>
              </a:rPr>
              <a:t>.</a:t>
            </a:r>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38691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Invite a </a:t>
            </a:r>
            <a:r>
              <a:rPr lang="en-AU" dirty="0" err="1"/>
              <a:t>las</a:t>
            </a:r>
            <a:r>
              <a:rPr lang="en-AU" dirty="0"/>
              <a:t>/los</a:t>
            </a:r>
            <a:r>
              <a:rPr lang="en-AU" baseline="0" dirty="0"/>
              <a:t> </a:t>
            </a:r>
            <a:r>
              <a:rPr lang="en-AU" baseline="0" dirty="0" err="1"/>
              <a:t>estudiantes</a:t>
            </a:r>
            <a:r>
              <a:rPr lang="en-AU" dirty="0"/>
              <a:t> a </a:t>
            </a:r>
            <a:r>
              <a:rPr lang="en-AU" dirty="0" err="1"/>
              <a:t>definir</a:t>
            </a:r>
            <a:r>
              <a:rPr lang="en-AU" dirty="0"/>
              <a:t> </a:t>
            </a:r>
            <a:r>
              <a:rPr lang="en-AU" dirty="0" err="1"/>
              <a:t>estos</a:t>
            </a:r>
            <a:r>
              <a:rPr lang="en-AU" dirty="0"/>
              <a:t> </a:t>
            </a:r>
            <a:r>
              <a:rPr lang="en-AU" dirty="0" err="1"/>
              <a:t>términos</a:t>
            </a:r>
            <a:r>
              <a:rPr lang="en-AU" dirty="0"/>
              <a:t>. Se </a:t>
            </a:r>
            <a:r>
              <a:rPr lang="en-AU" dirty="0" err="1"/>
              <a:t>puede</a:t>
            </a:r>
            <a:r>
              <a:rPr lang="en-AU" dirty="0"/>
              <a:t> </a:t>
            </a:r>
            <a:r>
              <a:rPr lang="en-AU" dirty="0" err="1"/>
              <a:t>hacer</a:t>
            </a:r>
            <a:r>
              <a:rPr lang="en-AU" dirty="0"/>
              <a:t> en </a:t>
            </a:r>
            <a:r>
              <a:rPr lang="en-AU" dirty="0" err="1"/>
              <a:t>grupos</a:t>
            </a:r>
            <a:r>
              <a:rPr lang="en-AU" dirty="0"/>
              <a:t> </a:t>
            </a:r>
            <a:r>
              <a:rPr lang="en-AU" dirty="0" err="1"/>
              <a:t>pequeños</a:t>
            </a:r>
            <a:r>
              <a:rPr lang="en-AU" dirty="0"/>
              <a:t> o </a:t>
            </a:r>
            <a:r>
              <a:rPr lang="en-AU" dirty="0" err="1"/>
              <a:t>plenario</a:t>
            </a:r>
            <a:r>
              <a:rPr lang="en-AU" dirty="0"/>
              <a:t>.</a:t>
            </a:r>
          </a:p>
          <a:p>
            <a:endParaRPr lang="en-AU" dirty="0"/>
          </a:p>
          <a:p>
            <a:r>
              <a:rPr lang="en-AU" dirty="0" err="1"/>
              <a:t>Tenga</a:t>
            </a:r>
            <a:r>
              <a:rPr lang="en-AU" dirty="0"/>
              <a:t> en </a:t>
            </a:r>
            <a:r>
              <a:rPr lang="en-AU" dirty="0" err="1"/>
              <a:t>cuenta</a:t>
            </a:r>
            <a:r>
              <a:rPr lang="en-AU" dirty="0"/>
              <a:t> </a:t>
            </a:r>
            <a:r>
              <a:rPr lang="en-AU" dirty="0" err="1"/>
              <a:t>que</a:t>
            </a:r>
            <a:r>
              <a:rPr lang="en-AU" dirty="0"/>
              <a:t> </a:t>
            </a:r>
            <a:r>
              <a:rPr lang="en-AU" dirty="0" err="1"/>
              <a:t>es</a:t>
            </a:r>
            <a:r>
              <a:rPr lang="en-AU" dirty="0"/>
              <a:t> </a:t>
            </a:r>
            <a:r>
              <a:rPr lang="en-AU" dirty="0" err="1"/>
              <a:t>posible</a:t>
            </a:r>
            <a:r>
              <a:rPr lang="en-AU" dirty="0"/>
              <a:t> </a:t>
            </a:r>
            <a:r>
              <a:rPr lang="en-AU" dirty="0" err="1"/>
              <a:t>que</a:t>
            </a:r>
            <a:r>
              <a:rPr lang="en-AU" dirty="0"/>
              <a:t> sea </a:t>
            </a:r>
            <a:r>
              <a:rPr lang="en-AU" dirty="0" err="1"/>
              <a:t>necesario</a:t>
            </a:r>
            <a:r>
              <a:rPr lang="en-AU" dirty="0"/>
              <a:t> </a:t>
            </a:r>
            <a:r>
              <a:rPr lang="en-AU" dirty="0" err="1"/>
              <a:t>modificar</a:t>
            </a:r>
            <a:r>
              <a:rPr lang="en-AU" dirty="0"/>
              <a:t> los </a:t>
            </a:r>
            <a:r>
              <a:rPr lang="en-AU" dirty="0" err="1"/>
              <a:t>términos</a:t>
            </a:r>
            <a:r>
              <a:rPr lang="en-AU" dirty="0"/>
              <a:t> </a:t>
            </a:r>
            <a:r>
              <a:rPr lang="en-AU" dirty="0" err="1"/>
              <a:t>para</a:t>
            </a:r>
            <a:r>
              <a:rPr lang="en-AU" dirty="0"/>
              <a:t> </a:t>
            </a:r>
            <a:r>
              <a:rPr lang="en-AU" dirty="0" err="1"/>
              <a:t>reflejar</a:t>
            </a:r>
            <a:r>
              <a:rPr lang="en-AU" dirty="0"/>
              <a:t> </a:t>
            </a:r>
            <a:r>
              <a:rPr lang="en-AU" dirty="0" err="1"/>
              <a:t>las</a:t>
            </a:r>
            <a:r>
              <a:rPr lang="en-AU" dirty="0"/>
              <a:t> </a:t>
            </a:r>
            <a:r>
              <a:rPr lang="en-AU" dirty="0" err="1"/>
              <a:t>preferencias</a:t>
            </a:r>
            <a:r>
              <a:rPr lang="en-AU" dirty="0"/>
              <a:t> </a:t>
            </a:r>
            <a:r>
              <a:rPr lang="en-AU" dirty="0" err="1"/>
              <a:t>regionales</a:t>
            </a:r>
            <a:r>
              <a:rPr lang="en-AU" dirty="0"/>
              <a:t> y / o locales en la </a:t>
            </a:r>
            <a:r>
              <a:rPr lang="en-AU" dirty="0" err="1"/>
              <a:t>terminología</a:t>
            </a:r>
            <a:r>
              <a:rPr lang="en-AU" dirty="0"/>
              <a: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304888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Proponga</a:t>
            </a:r>
            <a:r>
              <a:rPr lang="en-AU" baseline="0" dirty="0"/>
              <a:t> a </a:t>
            </a:r>
            <a:r>
              <a:rPr lang="en-AU" baseline="0" dirty="0" err="1"/>
              <a:t>las</a:t>
            </a:r>
            <a:r>
              <a:rPr lang="en-AU" baseline="0" dirty="0"/>
              <a:t> y los </a:t>
            </a:r>
            <a:r>
              <a:rPr lang="en-AU" baseline="0" dirty="0" err="1"/>
              <a:t>estudiantes</a:t>
            </a:r>
            <a:r>
              <a:rPr lang="en-AU" baseline="0" dirty="0"/>
              <a:t> </a:t>
            </a:r>
            <a:r>
              <a:rPr lang="en-AU" baseline="0" dirty="0" err="1"/>
              <a:t>analizar</a:t>
            </a:r>
            <a:r>
              <a:rPr lang="en-AU" baseline="0" dirty="0"/>
              <a:t> </a:t>
            </a:r>
            <a:r>
              <a:rPr lang="en-AU" baseline="0" dirty="0" err="1"/>
              <a:t>las</a:t>
            </a:r>
            <a:r>
              <a:rPr lang="en-AU" baseline="0" dirty="0"/>
              <a:t> </a:t>
            </a:r>
            <a:r>
              <a:rPr lang="en-AU" baseline="0" dirty="0" err="1"/>
              <a:t>definiciones</a:t>
            </a:r>
            <a:r>
              <a:rPr lang="en-AU" baseline="0" dirty="0"/>
              <a:t> </a:t>
            </a:r>
            <a:r>
              <a:rPr lang="en-AU" baseline="0" dirty="0" err="1"/>
              <a:t>provistas</a:t>
            </a:r>
            <a:r>
              <a:rPr lang="en-AU" baseline="0" dirty="0"/>
              <a:t> y </a:t>
            </a:r>
            <a:r>
              <a:rPr lang="en-AU" baseline="0" dirty="0" err="1"/>
              <a:t>si</a:t>
            </a:r>
            <a:r>
              <a:rPr lang="en-AU" baseline="0" dirty="0"/>
              <a:t> </a:t>
            </a:r>
            <a:r>
              <a:rPr lang="en-AU" baseline="0" dirty="0" err="1"/>
              <a:t>existe</a:t>
            </a:r>
            <a:r>
              <a:rPr lang="en-AU" baseline="0" dirty="0"/>
              <a:t> </a:t>
            </a:r>
            <a:r>
              <a:rPr lang="en-AU" baseline="0" dirty="0" err="1"/>
              <a:t>algún</a:t>
            </a:r>
            <a:r>
              <a:rPr lang="en-AU" baseline="0" dirty="0"/>
              <a:t> </a:t>
            </a:r>
            <a:r>
              <a:rPr lang="en-AU" baseline="0" dirty="0" err="1"/>
              <a:t>marco</a:t>
            </a:r>
            <a:r>
              <a:rPr lang="en-AU" baseline="0" dirty="0"/>
              <a:t> </a:t>
            </a:r>
            <a:r>
              <a:rPr lang="en-AU" baseline="0" dirty="0" err="1"/>
              <a:t>juídico</a:t>
            </a:r>
            <a:r>
              <a:rPr lang="en-AU" baseline="0" dirty="0"/>
              <a:t> en </a:t>
            </a:r>
            <a:r>
              <a:rPr lang="en-AU" baseline="0" dirty="0" err="1"/>
              <a:t>su</a:t>
            </a:r>
            <a:r>
              <a:rPr lang="en-AU" baseline="0" dirty="0"/>
              <a:t> </a:t>
            </a:r>
            <a:r>
              <a:rPr lang="en-AU" baseline="0" dirty="0" err="1"/>
              <a:t>país</a:t>
            </a:r>
            <a:r>
              <a:rPr lang="en-AU" baseline="0" dirty="0"/>
              <a:t> </a:t>
            </a:r>
            <a:r>
              <a:rPr lang="en-AU" baseline="0" dirty="0" err="1"/>
              <a:t>que</a:t>
            </a:r>
            <a:r>
              <a:rPr lang="en-AU" baseline="0" dirty="0"/>
              <a:t> </a:t>
            </a:r>
            <a:r>
              <a:rPr lang="en-AU" baseline="0" dirty="0" err="1"/>
              <a:t>delimite</a:t>
            </a:r>
            <a:r>
              <a:rPr lang="en-AU" baseline="0" dirty="0"/>
              <a:t> </a:t>
            </a:r>
            <a:r>
              <a:rPr lang="en-AU" baseline="0" dirty="0" err="1"/>
              <a:t>dichos</a:t>
            </a:r>
            <a:r>
              <a:rPr lang="en-AU" baseline="0" dirty="0"/>
              <a:t> </a:t>
            </a:r>
            <a:r>
              <a:rPr lang="en-AU" baseline="0" dirty="0" err="1"/>
              <a:t>conceptos</a:t>
            </a:r>
            <a:r>
              <a:rPr lang="en-AU" baseline="0" dirty="0"/>
              <a:t>. Si son </a:t>
            </a:r>
            <a:r>
              <a:rPr lang="en-AU" baseline="0" dirty="0" err="1"/>
              <a:t>adecuados</a:t>
            </a:r>
            <a:r>
              <a:rPr lang="en-AU" baseline="0" dirty="0"/>
              <a:t> en </a:t>
            </a:r>
            <a:r>
              <a:rPr lang="en-AU" baseline="0" dirty="0" err="1"/>
              <a:t>sus</a:t>
            </a:r>
            <a:r>
              <a:rPr lang="en-AU" baseline="0" dirty="0"/>
              <a:t> </a:t>
            </a:r>
            <a:r>
              <a:rPr lang="en-AU" baseline="0" dirty="0" err="1"/>
              <a:t>entornos</a:t>
            </a:r>
            <a:r>
              <a:rPr lang="en-AU" baseline="0" dirty="0"/>
              <a:t>, </a:t>
            </a:r>
            <a:r>
              <a:rPr lang="en-AU" baseline="0" dirty="0" err="1"/>
              <a:t>así</a:t>
            </a:r>
            <a:r>
              <a:rPr lang="en-AU" baseline="0" dirty="0"/>
              <a:t> </a:t>
            </a:r>
            <a:r>
              <a:rPr lang="en-AU" baseline="0" dirty="0" err="1"/>
              <a:t>como</a:t>
            </a:r>
            <a:r>
              <a:rPr lang="en-AU" baseline="0" dirty="0"/>
              <a:t> </a:t>
            </a:r>
            <a:r>
              <a:rPr lang="en-AU" baseline="0" dirty="0" err="1"/>
              <a:t>qué</a:t>
            </a:r>
            <a:r>
              <a:rPr lang="en-AU" baseline="0" dirty="0"/>
              <a:t>  </a:t>
            </a:r>
            <a:r>
              <a:rPr lang="en-AU" baseline="0" dirty="0" err="1"/>
              <a:t>otras</a:t>
            </a:r>
            <a:r>
              <a:rPr lang="en-AU" baseline="0" dirty="0"/>
              <a:t> </a:t>
            </a:r>
            <a:r>
              <a:rPr lang="en-AU" baseline="0" dirty="0" err="1"/>
              <a:t>nociones</a:t>
            </a:r>
            <a:r>
              <a:rPr lang="en-AU" baseline="0" dirty="0"/>
              <a:t> se </a:t>
            </a:r>
            <a:r>
              <a:rPr lang="en-AU" baseline="0" dirty="0" err="1"/>
              <a:t>relacionan</a:t>
            </a:r>
            <a:r>
              <a:rPr lang="en-AU" baseline="0" dirty="0"/>
              <a:t> con la </a:t>
            </a:r>
            <a:r>
              <a:rPr lang="en-AU" baseline="0" dirty="0" err="1"/>
              <a:t>prevención</a:t>
            </a:r>
            <a:r>
              <a:rPr lang="en-AU" baseline="0" dirty="0"/>
              <a:t> del </a:t>
            </a:r>
            <a:r>
              <a:rPr lang="en-AU" baseline="0" dirty="0" err="1"/>
              <a:t>delito</a:t>
            </a:r>
            <a:r>
              <a:rPr lang="en-AU" baseline="0" dirty="0"/>
              <a:t>, </a:t>
            </a:r>
            <a:r>
              <a:rPr lang="en-AU" baseline="0" dirty="0" err="1"/>
              <a:t>sus</a:t>
            </a:r>
            <a:r>
              <a:rPr lang="en-AU" baseline="0" dirty="0"/>
              <a:t> </a:t>
            </a:r>
            <a:r>
              <a:rPr lang="en-AU" baseline="0" dirty="0" err="1"/>
              <a:t>alcances</a:t>
            </a:r>
            <a:r>
              <a:rPr lang="en-AU" baseline="0" dirty="0"/>
              <a:t> y </a:t>
            </a:r>
            <a:r>
              <a:rPr lang="en-AU" baseline="0" dirty="0" err="1"/>
              <a:t>limitaciones</a:t>
            </a:r>
            <a:r>
              <a:rPr lang="en-AU" baseline="0" dirty="0"/>
              <a:t>.</a:t>
            </a:r>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305261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Introduzca</a:t>
            </a:r>
            <a:r>
              <a:rPr lang="es-ES" baseline="0" dirty="0"/>
              <a:t> el análisis de los distintos modelos que han influido a la prevención del delito, incluido el de salud pública y la epidemiología. Indique la utilidad o los desafíos de incorporar definiciones como la de “violencia” a la prevención del delito.</a:t>
            </a:r>
            <a:endParaRPr lang="es-E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56913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a:solidFill>
                  <a:schemeClr val="tx1"/>
                </a:solidFill>
                <a:effectLst/>
                <a:latin typeface="Raleway"/>
                <a:ea typeface="+mn-ea"/>
                <a:cs typeface="+mn-cs"/>
              </a:rPr>
              <a:t>Motive a </a:t>
            </a:r>
            <a:r>
              <a:rPr lang="en-GB" sz="2400" kern="1200" dirty="0" err="1">
                <a:solidFill>
                  <a:schemeClr val="tx1"/>
                </a:solidFill>
                <a:effectLst/>
                <a:latin typeface="Raleway"/>
                <a:ea typeface="+mn-ea"/>
                <a:cs typeface="+mn-cs"/>
              </a:rPr>
              <a:t>las</a:t>
            </a:r>
            <a:r>
              <a:rPr lang="en-GB" sz="2400" kern="1200" baseline="0" dirty="0">
                <a:solidFill>
                  <a:schemeClr val="tx1"/>
                </a:solidFill>
                <a:effectLst/>
                <a:latin typeface="Raleway"/>
                <a:ea typeface="+mn-ea"/>
                <a:cs typeface="+mn-cs"/>
              </a:rPr>
              <a:t>/ los </a:t>
            </a:r>
            <a:r>
              <a:rPr lang="en-GB" sz="2400" kern="1200" baseline="0" dirty="0" err="1">
                <a:solidFill>
                  <a:schemeClr val="tx1"/>
                </a:solidFill>
                <a:effectLst/>
                <a:latin typeface="Raleway"/>
                <a:ea typeface="+mn-ea"/>
                <a:cs typeface="+mn-cs"/>
              </a:rPr>
              <a:t>estudiantes</a:t>
            </a:r>
            <a:r>
              <a:rPr lang="en-GB" sz="2400" kern="1200" baseline="0" dirty="0">
                <a:solidFill>
                  <a:schemeClr val="tx1"/>
                </a:solidFill>
                <a:effectLst/>
                <a:latin typeface="Raleway"/>
                <a:ea typeface="+mn-ea"/>
                <a:cs typeface="+mn-cs"/>
              </a:rPr>
              <a:t> a </a:t>
            </a:r>
            <a:r>
              <a:rPr lang="en-GB" sz="2400" kern="1200" baseline="0" dirty="0" err="1">
                <a:solidFill>
                  <a:schemeClr val="tx1"/>
                </a:solidFill>
                <a:effectLst/>
                <a:latin typeface="Raleway"/>
                <a:ea typeface="+mn-ea"/>
                <a:cs typeface="+mn-cs"/>
              </a:rPr>
              <a:t>identificar</a:t>
            </a:r>
            <a:r>
              <a:rPr lang="en-GB" sz="2400" kern="1200" baseline="0" dirty="0">
                <a:solidFill>
                  <a:schemeClr val="tx1"/>
                </a:solidFill>
                <a:effectLst/>
                <a:latin typeface="Raleway"/>
                <a:ea typeface="+mn-ea"/>
                <a:cs typeface="+mn-cs"/>
              </a:rPr>
              <a:t> </a:t>
            </a:r>
            <a:r>
              <a:rPr lang="en-GB" sz="2400" kern="1200" baseline="0" dirty="0" err="1">
                <a:solidFill>
                  <a:schemeClr val="tx1"/>
                </a:solidFill>
                <a:effectLst/>
                <a:latin typeface="Raleway"/>
                <a:ea typeface="+mn-ea"/>
                <a:cs typeface="+mn-cs"/>
              </a:rPr>
              <a:t>posibles</a:t>
            </a:r>
            <a:r>
              <a:rPr lang="en-GB" sz="2400" kern="1200" baseline="0" dirty="0">
                <a:solidFill>
                  <a:schemeClr val="tx1"/>
                </a:solidFill>
                <a:effectLst/>
                <a:latin typeface="Raleway"/>
                <a:ea typeface="+mn-ea"/>
                <a:cs typeface="+mn-cs"/>
              </a:rPr>
              <a:t> </a:t>
            </a:r>
            <a:r>
              <a:rPr lang="en-GB" sz="2400" kern="1200" baseline="0" dirty="0" err="1">
                <a:solidFill>
                  <a:schemeClr val="tx1"/>
                </a:solidFill>
                <a:effectLst/>
                <a:latin typeface="Raleway"/>
                <a:ea typeface="+mn-ea"/>
                <a:cs typeface="+mn-cs"/>
              </a:rPr>
              <a:t>ejemplos</a:t>
            </a:r>
            <a:r>
              <a:rPr lang="en-GB" sz="2400" kern="1200" baseline="0" dirty="0">
                <a:solidFill>
                  <a:schemeClr val="tx1"/>
                </a:solidFill>
                <a:effectLst/>
                <a:latin typeface="Raleway"/>
                <a:ea typeface="+mn-ea"/>
                <a:cs typeface="+mn-cs"/>
              </a:rPr>
              <a:t> de </a:t>
            </a:r>
            <a:r>
              <a:rPr lang="en-GB" sz="2400" kern="1200" baseline="0" dirty="0" err="1">
                <a:solidFill>
                  <a:schemeClr val="tx1"/>
                </a:solidFill>
                <a:effectLst/>
                <a:latin typeface="Raleway"/>
                <a:ea typeface="+mn-ea"/>
                <a:cs typeface="+mn-cs"/>
              </a:rPr>
              <a:t>prevención</a:t>
            </a:r>
            <a:r>
              <a:rPr lang="en-GB" sz="2400" kern="1200" baseline="0" dirty="0">
                <a:solidFill>
                  <a:schemeClr val="tx1"/>
                </a:solidFill>
                <a:effectLst/>
                <a:latin typeface="Raleway"/>
                <a:ea typeface="+mn-ea"/>
                <a:cs typeface="+mn-cs"/>
              </a:rPr>
              <a:t> </a:t>
            </a:r>
            <a:r>
              <a:rPr lang="en-GB" sz="2400" kern="1200" baseline="0" dirty="0" err="1">
                <a:solidFill>
                  <a:schemeClr val="tx1"/>
                </a:solidFill>
                <a:effectLst/>
                <a:latin typeface="Raleway"/>
                <a:ea typeface="+mn-ea"/>
                <a:cs typeface="+mn-cs"/>
              </a:rPr>
              <a:t>primaria</a:t>
            </a:r>
            <a:r>
              <a:rPr lang="en-GB" sz="2400" kern="1200" baseline="0" dirty="0">
                <a:solidFill>
                  <a:schemeClr val="tx1"/>
                </a:solidFill>
                <a:effectLst/>
                <a:latin typeface="Raleway"/>
                <a:ea typeface="+mn-ea"/>
                <a:cs typeface="+mn-cs"/>
              </a:rPr>
              <a:t>, </a:t>
            </a:r>
            <a:r>
              <a:rPr lang="en-GB" sz="2400" kern="1200" baseline="0" dirty="0" err="1">
                <a:solidFill>
                  <a:schemeClr val="tx1"/>
                </a:solidFill>
                <a:effectLst/>
                <a:latin typeface="Raleway"/>
                <a:ea typeface="+mn-ea"/>
                <a:cs typeface="+mn-cs"/>
              </a:rPr>
              <a:t>secundiaria</a:t>
            </a:r>
            <a:r>
              <a:rPr lang="en-GB" sz="2400" kern="1200" baseline="0" dirty="0">
                <a:solidFill>
                  <a:schemeClr val="tx1"/>
                </a:solidFill>
                <a:effectLst/>
                <a:latin typeface="Raleway"/>
                <a:ea typeface="+mn-ea"/>
                <a:cs typeface="+mn-cs"/>
              </a:rPr>
              <a:t> y </a:t>
            </a:r>
            <a:r>
              <a:rPr lang="en-GB" sz="2400" kern="1200" baseline="0" dirty="0" err="1">
                <a:solidFill>
                  <a:schemeClr val="tx1"/>
                </a:solidFill>
                <a:effectLst/>
                <a:latin typeface="Raleway"/>
                <a:ea typeface="+mn-ea"/>
                <a:cs typeface="+mn-cs"/>
              </a:rPr>
              <a:t>terciaria</a:t>
            </a:r>
            <a:r>
              <a:rPr lang="en-GB" sz="2400" kern="1200" baseline="0" dirty="0">
                <a:solidFill>
                  <a:schemeClr val="tx1"/>
                </a:solidFill>
                <a:effectLst/>
                <a:latin typeface="Raleway"/>
                <a:ea typeface="+mn-ea"/>
                <a:cs typeface="+mn-cs"/>
              </a:rPr>
              <a:t>.</a:t>
            </a:r>
          </a:p>
          <a:p>
            <a:endParaRPr lang="es-ES_tradnl" sz="2400" kern="1200" dirty="0">
              <a:solidFill>
                <a:schemeClr val="tx1"/>
              </a:solidFill>
              <a:effectLst/>
              <a:latin typeface="Raleway"/>
              <a:ea typeface="+mn-ea"/>
              <a:cs typeface="+mn-cs"/>
            </a:endParaRPr>
          </a:p>
          <a:p>
            <a:r>
              <a:rPr lang="es-ES_tradnl" sz="2400" kern="1200" dirty="0">
                <a:solidFill>
                  <a:schemeClr val="tx1"/>
                </a:solidFill>
                <a:effectLst/>
                <a:latin typeface="Raleway"/>
                <a:ea typeface="+mn-ea"/>
                <a:cs typeface="+mn-cs"/>
              </a:rPr>
              <a:t>Algunos aspectos para puntualizar</a:t>
            </a:r>
            <a:r>
              <a:rPr lang="es-ES_tradnl" sz="2400" kern="1200" baseline="0" dirty="0">
                <a:solidFill>
                  <a:schemeClr val="tx1"/>
                </a:solidFill>
                <a:effectLst/>
                <a:latin typeface="Raleway"/>
                <a:ea typeface="+mn-ea"/>
                <a:cs typeface="+mn-cs"/>
              </a:rPr>
              <a:t> son los siguientes:</a:t>
            </a:r>
            <a:endParaRPr lang="es-ES_tradnl" sz="2400" kern="1200" dirty="0">
              <a:solidFill>
                <a:schemeClr val="tx1"/>
              </a:solidFill>
              <a:effectLst/>
              <a:latin typeface="Raleway"/>
              <a:ea typeface="+mn-ea"/>
              <a:cs typeface="+mn-cs"/>
            </a:endParaRPr>
          </a:p>
          <a:p>
            <a:endParaRPr lang="es-MX" sz="2400" kern="1200" dirty="0">
              <a:solidFill>
                <a:schemeClr val="tx1"/>
              </a:solidFill>
              <a:effectLst/>
              <a:latin typeface="Raleway"/>
              <a:ea typeface="+mn-ea"/>
              <a:cs typeface="+mn-cs"/>
            </a:endParaRPr>
          </a:p>
          <a:p>
            <a:pPr marL="342900" lvl="0" indent="-342900">
              <a:buFont typeface="Arial"/>
              <a:buChar char="•"/>
            </a:pPr>
            <a:r>
              <a:rPr lang="es-ES_tradnl" sz="2400" kern="1200" dirty="0">
                <a:solidFill>
                  <a:schemeClr val="tx1"/>
                </a:solidFill>
                <a:effectLst/>
                <a:latin typeface="Raleway"/>
                <a:ea typeface="+mn-ea"/>
                <a:cs typeface="+mn-cs"/>
              </a:rPr>
              <a:t>«La prevención del delito </a:t>
            </a:r>
            <a:r>
              <a:rPr lang="es-ES_tradnl" sz="2400" i="1" kern="1200" dirty="0">
                <a:solidFill>
                  <a:schemeClr val="tx1"/>
                </a:solidFill>
                <a:effectLst/>
                <a:latin typeface="Raleway"/>
                <a:ea typeface="+mn-ea"/>
                <a:cs typeface="+mn-cs"/>
              </a:rPr>
              <a:t>primaria</a:t>
            </a:r>
            <a:r>
              <a:rPr lang="es-ES_tradnl" sz="2400" kern="1200" dirty="0">
                <a:solidFill>
                  <a:schemeClr val="tx1"/>
                </a:solidFill>
                <a:effectLst/>
                <a:latin typeface="Raleway"/>
                <a:ea typeface="+mn-ea"/>
                <a:cs typeface="+mn-cs"/>
              </a:rPr>
              <a:t> identifica las condiciones del entorno físico y social que brindan oportunidades para la realización de actos delictivos o los precipitan. Aquí, el objetivo de la intervención es alterar estas condiciones a fin de que no se produzcan delitos». Esto abarca una infinidad de enfoques de prevención del delito que funcionan de manera realmente preventiva; es decir, que actúan antes de que se cometa un delito. Excluir la delincuencia mediante la creación de un producto inherentemente seguro o proporcionar habilidades parentales o programas extraescolares en áreas y comunidades desfavorecidas puede prevenir el delito. ¿Conoce algunos ejemplos?</a:t>
            </a:r>
            <a:endParaRPr lang="es-MX" dirty="0">
              <a:effectLst/>
            </a:endParaRPr>
          </a:p>
          <a:p>
            <a:pPr marL="342900" lvl="0" indent="-342900">
              <a:buFont typeface="Arial"/>
              <a:buChar char="•"/>
            </a:pPr>
            <a:r>
              <a:rPr lang="es-ES_tradnl" sz="2400" kern="1200" dirty="0">
                <a:solidFill>
                  <a:schemeClr val="tx1"/>
                </a:solidFill>
                <a:effectLst/>
                <a:latin typeface="Raleway"/>
                <a:ea typeface="+mn-ea"/>
                <a:cs typeface="+mn-cs"/>
              </a:rPr>
              <a:t>«La prevención del delito </a:t>
            </a:r>
            <a:r>
              <a:rPr lang="es-ES_tradnl" sz="2400" i="1" kern="1200" dirty="0">
                <a:solidFill>
                  <a:schemeClr val="tx1"/>
                </a:solidFill>
                <a:effectLst/>
                <a:latin typeface="Raleway"/>
                <a:ea typeface="+mn-ea"/>
                <a:cs typeface="+mn-cs"/>
              </a:rPr>
              <a:t>secundaria</a:t>
            </a:r>
            <a:r>
              <a:rPr lang="es-ES_tradnl" sz="2400" kern="1200" dirty="0">
                <a:solidFill>
                  <a:schemeClr val="tx1"/>
                </a:solidFill>
                <a:effectLst/>
                <a:latin typeface="Raleway"/>
                <a:ea typeface="+mn-ea"/>
                <a:cs typeface="+mn-cs"/>
              </a:rPr>
              <a:t> se implica en la identificación temprana de infractores potenciales e intenta intervenir en sus vidas de forma que no cometan delito alguno». Esta forma de prevención se dirige a menudo a los jóvenes «en situación de riesgo», definidos como aquéllos que muestran signos de potencial involucramiento en actividades delictivas. Podrían considerarse en riesgo de delinquir los jóvenes en situación de ausencia o abandono escolar; que entablan amistad con delincuentes conocidos, y quienes consumen alcohol y otras drogas, entre otros signos. Ofrecer programas de ayuda a estos jóvenes podría considerarse prevención secundaria. La iniciativa de prevención de la delincuencia juvenil de la UNODC, denominada </a:t>
            </a:r>
            <a:r>
              <a:rPr lang="es-ES_tradnl" sz="2400" kern="1200" dirty="0">
                <a:solidFill>
                  <a:schemeClr val="tx1"/>
                </a:solidFill>
                <a:effectLst/>
                <a:latin typeface="Raleway"/>
                <a:ea typeface="+mn-ea"/>
                <a:cs typeface="+mn-cs"/>
                <a:hlinkClick r:id="rId3"/>
              </a:rPr>
              <a:t>Line Up Live Up</a:t>
            </a:r>
            <a:r>
              <a:rPr lang="es-ES_tradnl" sz="2400" kern="1200" dirty="0">
                <a:solidFill>
                  <a:schemeClr val="tx1"/>
                </a:solidFill>
                <a:effectLst/>
                <a:latin typeface="Raleway"/>
                <a:ea typeface="+mn-ea"/>
                <a:cs typeface="+mn-cs"/>
              </a:rPr>
              <a:t>, ejemplifica cómo maximizar los factores de protección, fomentar la </a:t>
            </a:r>
            <a:r>
              <a:rPr lang="es-ES_tradnl" sz="2400" kern="1200" dirty="0" err="1">
                <a:solidFill>
                  <a:schemeClr val="tx1"/>
                </a:solidFill>
                <a:effectLst/>
                <a:latin typeface="Raleway"/>
                <a:ea typeface="+mn-ea"/>
                <a:cs typeface="+mn-cs"/>
              </a:rPr>
              <a:t>resiliencia</a:t>
            </a:r>
            <a:r>
              <a:rPr lang="es-ES_tradnl" sz="2400" kern="1200" dirty="0">
                <a:solidFill>
                  <a:schemeClr val="tx1"/>
                </a:solidFill>
                <a:effectLst/>
                <a:latin typeface="Raleway"/>
                <a:ea typeface="+mn-ea"/>
                <a:cs typeface="+mn-cs"/>
              </a:rPr>
              <a:t> y reforzar las comunidades en intervenciones de este tipo. </a:t>
            </a:r>
            <a:endParaRPr lang="es-MX" dirty="0">
              <a:effectLst/>
            </a:endParaRPr>
          </a:p>
          <a:p>
            <a:pPr marL="342900" lvl="0" indent="-342900">
              <a:buFont typeface="Arial"/>
              <a:buChar char="•"/>
            </a:pPr>
            <a:r>
              <a:rPr lang="es-ES_tradnl" sz="2400" kern="1200" dirty="0">
                <a:solidFill>
                  <a:schemeClr val="tx1"/>
                </a:solidFill>
                <a:effectLst/>
                <a:latin typeface="Raleway"/>
                <a:ea typeface="+mn-ea"/>
                <a:cs typeface="+mn-cs"/>
              </a:rPr>
              <a:t>«La prevención del delito </a:t>
            </a:r>
            <a:r>
              <a:rPr lang="es-ES_tradnl" sz="2400" i="1" kern="1200" dirty="0">
                <a:solidFill>
                  <a:schemeClr val="tx1"/>
                </a:solidFill>
                <a:effectLst/>
                <a:latin typeface="Raleway"/>
                <a:ea typeface="+mn-ea"/>
                <a:cs typeface="+mn-cs"/>
              </a:rPr>
              <a:t>terciaria</a:t>
            </a:r>
            <a:r>
              <a:rPr lang="es-ES_tradnl" sz="2400" kern="1200" dirty="0">
                <a:solidFill>
                  <a:schemeClr val="tx1"/>
                </a:solidFill>
                <a:effectLst/>
                <a:latin typeface="Raleway"/>
                <a:ea typeface="+mn-ea"/>
                <a:cs typeface="+mn-cs"/>
              </a:rPr>
              <a:t> se encarga de las personas que efectivamente han delinquido e incluye intervenciones en sus vidas de forma que no cometan más delitos». En su noción tradicional, esta forma de prevención se vincula por lo general a los organismos de justicia penal, sobre todo los tribunales, las prisiones y las instituciones penitenciarias, que incluye los programas de readaptación, resocialización, rehabilitación y reintegración social. No obstante, la «prevención terciaria» del delito y la violencia ha evolucionado con la finalidad de adecuarse a la realidad y práctica mundiales y los resultados capaces de obtener.</a:t>
            </a:r>
          </a:p>
          <a:p>
            <a:pPr marL="342900" lvl="0" indent="-342900">
              <a:buFont typeface="Arial"/>
              <a:buChar char="•"/>
            </a:pPr>
            <a:r>
              <a:rPr lang="es-ES_tradnl" sz="2400" b="1" kern="1200" dirty="0">
                <a:solidFill>
                  <a:schemeClr val="tx1"/>
                </a:solidFill>
                <a:effectLst/>
                <a:latin typeface="Raleway"/>
                <a:ea typeface="+mn-ea"/>
                <a:cs typeface="+mn-cs"/>
              </a:rPr>
              <a:t>¿Cuáles son las fortalezas y debilidades de esta definición? ¿Qué elementos conservaría y cuáles cambiaría?</a:t>
            </a:r>
            <a:endParaRPr lang="es-MX" b="1" dirty="0">
              <a:effectLst/>
            </a:endParaRPr>
          </a:p>
          <a:p>
            <a:pPr marL="342900" indent="-342900">
              <a:buFont typeface="Arial"/>
              <a:buChar char="•"/>
            </a:pPr>
            <a:endParaRPr lang="en-GB" sz="2400" kern="1200" baseline="0" dirty="0">
              <a:solidFill>
                <a:schemeClr val="tx1"/>
              </a:solidFill>
              <a:effectLst/>
              <a:latin typeface="Raleway"/>
              <a:ea typeface="+mn-ea"/>
              <a:cs typeface="+mn-cs"/>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98330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Presente</a:t>
            </a:r>
            <a:r>
              <a:rPr lang="en-AU" dirty="0"/>
              <a:t> la </a:t>
            </a:r>
            <a:r>
              <a:rPr lang="en-AU" dirty="0" err="1"/>
              <a:t>tipología</a:t>
            </a:r>
            <a:r>
              <a:rPr lang="en-AU" dirty="0"/>
              <a:t> </a:t>
            </a:r>
            <a:r>
              <a:rPr lang="en-AU" dirty="0" err="1"/>
              <a:t>como</a:t>
            </a:r>
            <a:r>
              <a:rPr lang="en-AU" dirty="0"/>
              <a:t> </a:t>
            </a:r>
            <a:r>
              <a:rPr lang="en-AU" dirty="0" err="1"/>
              <a:t>uno</a:t>
            </a:r>
            <a:r>
              <a:rPr lang="en-AU" dirty="0"/>
              <a:t> de los </a:t>
            </a:r>
            <a:r>
              <a:rPr lang="en-AU" dirty="0" err="1"/>
              <a:t>ejemplos</a:t>
            </a:r>
            <a:r>
              <a:rPr lang="en-AU" dirty="0"/>
              <a:t> </a:t>
            </a:r>
            <a:r>
              <a:rPr lang="en-AU" dirty="0" err="1"/>
              <a:t>relevantes</a:t>
            </a:r>
            <a:r>
              <a:rPr lang="en-AU" dirty="0"/>
              <a:t>, en la </a:t>
            </a:r>
            <a:r>
              <a:rPr lang="en-AU" dirty="0" err="1"/>
              <a:t>literatura</a:t>
            </a:r>
            <a:r>
              <a:rPr lang="en-AU" dirty="0"/>
              <a:t> </a:t>
            </a:r>
            <a:r>
              <a:rPr lang="en-AU" dirty="0" err="1"/>
              <a:t>internacional</a:t>
            </a:r>
            <a:r>
              <a:rPr lang="en-AU" dirty="0"/>
              <a:t>.</a:t>
            </a:r>
          </a:p>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47485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1050" y="2244726"/>
            <a:ext cx="22764750" cy="4775200"/>
          </a:xfrm>
        </p:spPr>
        <p:txBody>
          <a:bodyPr anchor="b">
            <a:normAutofit/>
          </a:bodyPr>
          <a:lstStyle>
            <a:lvl1pPr algn="ctr">
              <a:defRPr sz="7200" b="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81050" y="7204076"/>
            <a:ext cx="22764750" cy="3311524"/>
          </a:xfrm>
        </p:spPr>
        <p:txBody>
          <a:bodyPr>
            <a:normAutofit/>
          </a:bodyPr>
          <a:lstStyle>
            <a:lvl1pPr marL="0" indent="0" algn="ctr">
              <a:buNone/>
              <a:defRPr sz="7200" b="1">
                <a:solidFill>
                  <a:srgbClr val="A40D33"/>
                </a:solidFill>
                <a:latin typeface="Calibri" panose="020F0502020204030204" pitchFamily="34" charset="0"/>
                <a:cs typeface="Calibri" panose="020F0502020204030204" pitchFamily="34" charset="0"/>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endParaRPr lang="en-GB" dirty="0"/>
          </a:p>
        </p:txBody>
      </p:sp>
    </p:spTree>
    <p:extLst>
      <p:ext uri="{BB962C8B-B14F-4D97-AF65-F5344CB8AC3E}">
        <p14:creationId xmlns:p14="http://schemas.microsoft.com/office/powerpoint/2010/main" val="381177705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99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46807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719588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06648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35106" y="3651250"/>
            <a:ext cx="11301359" cy="829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341185" y="3651250"/>
            <a:ext cx="11266379" cy="829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70075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3900" y="501651"/>
            <a:ext cx="22898099" cy="2651126"/>
          </a:xfrm>
        </p:spPr>
        <p:txBody>
          <a:bodyPr/>
          <a:lstStyle/>
          <a:p>
            <a:r>
              <a:rPr lang="en-US"/>
              <a:t>Click to edit Master title style</a:t>
            </a:r>
            <a:endParaRPr lang="en-GB"/>
          </a:p>
        </p:txBody>
      </p:sp>
      <p:sp>
        <p:nvSpPr>
          <p:cNvPr id="3" name="Text Placeholder 2"/>
          <p:cNvSpPr>
            <a:spLocks noGrp="1"/>
          </p:cNvSpPr>
          <p:nvPr>
            <p:ph type="body" idx="1"/>
          </p:nvPr>
        </p:nvSpPr>
        <p:spPr>
          <a:xfrm>
            <a:off x="723901" y="3286126"/>
            <a:ext cx="11268126" cy="1647824"/>
          </a:xfrm>
        </p:spPr>
        <p:txBody>
          <a:bodyPr anchor="ctr"/>
          <a:lstStyle>
            <a:lvl1pPr marL="0" indent="0">
              <a:buNone/>
              <a:defRPr sz="4799" b="1">
                <a:solidFill>
                  <a:srgbClr val="A40D33"/>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dirty="0"/>
              <a:t>Edit Master text styles</a:t>
            </a:r>
          </a:p>
        </p:txBody>
      </p:sp>
      <p:sp>
        <p:nvSpPr>
          <p:cNvPr id="4" name="Content Placeholder 3"/>
          <p:cNvSpPr>
            <a:spLocks noGrp="1"/>
          </p:cNvSpPr>
          <p:nvPr>
            <p:ph sz="half" idx="2"/>
          </p:nvPr>
        </p:nvSpPr>
        <p:spPr>
          <a:xfrm>
            <a:off x="723901" y="5010150"/>
            <a:ext cx="11268126" cy="7048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41186" y="3286126"/>
            <a:ext cx="11280814" cy="1647824"/>
          </a:xfrm>
        </p:spPr>
        <p:txBody>
          <a:bodyPr anchor="ctr"/>
          <a:lstStyle>
            <a:lvl1pPr marL="0" indent="0">
              <a:buNone/>
              <a:defRPr sz="4799" b="1">
                <a:solidFill>
                  <a:srgbClr val="A40D33"/>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1280814" cy="7048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16886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2341186" y="730251"/>
            <a:ext cx="10363676" cy="2651126"/>
          </a:xfrm>
        </p:spPr>
        <p:txBody>
          <a:bodyPr/>
          <a:lstStyle>
            <a:lvl1pPr>
              <a:defRPr sz="5400"/>
            </a:lvl1pPr>
          </a:lstStyle>
          <a:p>
            <a:r>
              <a:rPr lang="en-US" dirty="0"/>
              <a:t>Click to edit Master title style</a:t>
            </a:r>
            <a:endParaRPr lang="en-GB" dirty="0"/>
          </a:p>
        </p:txBody>
      </p:sp>
      <p:sp>
        <p:nvSpPr>
          <p:cNvPr id="5" name="Text Placeholder 4"/>
          <p:cNvSpPr>
            <a:spLocks noGrp="1"/>
          </p:cNvSpPr>
          <p:nvPr>
            <p:ph type="body" sz="quarter" idx="3"/>
          </p:nvPr>
        </p:nvSpPr>
        <p:spPr>
          <a:xfrm>
            <a:off x="12341186" y="3362326"/>
            <a:ext cx="10363676" cy="1647824"/>
          </a:xfrm>
        </p:spPr>
        <p:txBody>
          <a:bodyPr anchor="ctr"/>
          <a:lstStyle>
            <a:lvl1pPr marL="0" indent="0" algn="ctr">
              <a:buNone/>
              <a:defRPr sz="4799" b="0">
                <a:solidFill>
                  <a:srgbClr val="468078"/>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dirty="0"/>
              <a:t>Edit Master text styles</a:t>
            </a:r>
          </a:p>
        </p:txBody>
      </p:sp>
      <p:sp>
        <p:nvSpPr>
          <p:cNvPr id="6" name="Content Placeholder 5"/>
          <p:cNvSpPr>
            <a:spLocks noGrp="1"/>
          </p:cNvSpPr>
          <p:nvPr>
            <p:ph sz="quarter" idx="4"/>
          </p:nvPr>
        </p:nvSpPr>
        <p:spPr>
          <a:xfrm>
            <a:off x="12341186" y="5010150"/>
            <a:ext cx="10363676" cy="69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22"/>
          <p:cNvSpPr>
            <a:spLocks noGrp="1" noChangeAspect="1"/>
          </p:cNvSpPr>
          <p:nvPr>
            <p:ph type="pic" sz="quarter" idx="13"/>
          </p:nvPr>
        </p:nvSpPr>
        <p:spPr>
          <a:xfrm>
            <a:off x="819150" y="3381377"/>
            <a:ext cx="11007725" cy="8562973"/>
          </a:xfrm>
        </p:spPr>
        <p:txBody>
          <a:bodyPr>
            <a:normAutofit/>
          </a:bodyPr>
          <a:lstStyle>
            <a:lvl1pPr marL="0" indent="0">
              <a:buNone/>
              <a:defRPr sz="3200">
                <a:latin typeface="Raleway Light"/>
                <a:cs typeface="Raleway Light"/>
              </a:defRPr>
            </a:lvl1pPr>
          </a:lstStyle>
          <a:p>
            <a:endParaRPr lang="id-ID" dirty="0"/>
          </a:p>
        </p:txBody>
      </p:sp>
    </p:spTree>
    <p:extLst>
      <p:ext uri="{BB962C8B-B14F-4D97-AF65-F5344CB8AC3E}">
        <p14:creationId xmlns:p14="http://schemas.microsoft.com/office/powerpoint/2010/main" val="21833944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with-picture">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4245"/>
            <a:ext cx="24377650" cy="13712429"/>
          </a:xfrm>
          <a:prstGeom prst="rect">
            <a:avLst/>
          </a:prstGeom>
        </p:spPr>
      </p:pic>
      <p:sp>
        <p:nvSpPr>
          <p:cNvPr id="23" name="Picture Placeholder 22"/>
          <p:cNvSpPr>
            <a:spLocks noGrp="1" noChangeAspect="1"/>
          </p:cNvSpPr>
          <p:nvPr>
            <p:ph type="pic" sz="quarter" idx="13"/>
          </p:nvPr>
        </p:nvSpPr>
        <p:spPr>
          <a:xfrm>
            <a:off x="1727870" y="3936082"/>
            <a:ext cx="10099005" cy="7219029"/>
          </a:xfrm>
        </p:spPr>
        <p:txBody>
          <a:bodyPr>
            <a:normAutofit/>
          </a:bodyPr>
          <a:lstStyle>
            <a:lvl1pPr marL="0" indent="0">
              <a:buNone/>
              <a:defRPr sz="3200">
                <a:latin typeface="Raleway Light"/>
                <a:cs typeface="Raleway Light"/>
              </a:defRPr>
            </a:lvl1pPr>
          </a:lstStyle>
          <a:p>
            <a:endParaRPr lang="id-ID" dirty="0"/>
          </a:p>
        </p:txBody>
      </p:sp>
      <p:cxnSp>
        <p:nvCxnSpPr>
          <p:cNvPr id="6" name="Straight Connector 19"/>
          <p:cNvCxnSpPr/>
          <p:nvPr userDrawn="1"/>
        </p:nvCxnSpPr>
        <p:spPr>
          <a:xfrm>
            <a:off x="1675964" y="12763497"/>
            <a:ext cx="15586800"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032848" y="12145551"/>
            <a:ext cx="5574717" cy="888433"/>
          </a:xfrm>
          <a:prstGeom prst="rect">
            <a:avLst/>
          </a:prstGeom>
        </p:spPr>
      </p:pic>
    </p:spTree>
    <p:extLst>
      <p:ext uri="{BB962C8B-B14F-4D97-AF65-F5344CB8AC3E}">
        <p14:creationId xmlns:p14="http://schemas.microsoft.com/office/powerpoint/2010/main" val="11140175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668690" y="3546475"/>
            <a:ext cx="11520135" cy="9070974"/>
          </a:xfrm>
        </p:spPr>
        <p:txBody>
          <a:bodyPr>
            <a:normAutofit/>
          </a:bodyPr>
          <a:lstStyle>
            <a:lvl1pPr>
              <a:defRPr sz="4800"/>
            </a:lvl1pPr>
            <a:lvl2pPr>
              <a:defRPr sz="4300"/>
            </a:lvl2pPr>
            <a:lvl3pPr>
              <a:defRPr sz="4300"/>
            </a:lvl3pPr>
            <a:lvl4pPr>
              <a:defRPr sz="4300"/>
            </a:lvl4pPr>
            <a:lvl5pPr>
              <a:defRPr sz="3800"/>
            </a:lvl5pPr>
            <a:lvl6pPr>
              <a:defRPr sz="38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AU" dirty="0"/>
              <a:t>Sixth level</a:t>
            </a:r>
          </a:p>
        </p:txBody>
      </p:sp>
      <p:sp>
        <p:nvSpPr>
          <p:cNvPr id="4" name="Content Placeholder 3"/>
          <p:cNvSpPr>
            <a:spLocks noGrp="1"/>
          </p:cNvSpPr>
          <p:nvPr>
            <p:ph sz="half" idx="2"/>
          </p:nvPr>
        </p:nvSpPr>
        <p:spPr>
          <a:xfrm>
            <a:off x="12379278" y="3546475"/>
            <a:ext cx="11384701" cy="9070974"/>
          </a:xfrm>
        </p:spPr>
        <p:txBody>
          <a:bodyPr>
            <a:normAutofit/>
          </a:bodyPr>
          <a:lstStyle>
            <a:lvl1pPr>
              <a:defRPr sz="4800"/>
            </a:lvl1pPr>
            <a:lvl2pPr>
              <a:defRPr sz="4300"/>
            </a:lvl2pPr>
            <a:lvl3pPr>
              <a:defRPr sz="4300"/>
            </a:lvl3pPr>
            <a:lvl4pPr>
              <a:defRPr sz="4300"/>
            </a:lvl4pPr>
            <a:lvl5pPr>
              <a:defRPr sz="3800"/>
            </a:lvl5pPr>
            <a:lvl6pPr>
              <a:defRPr sz="38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AU" dirty="0"/>
              <a:t>Sixth level</a:t>
            </a:r>
          </a:p>
        </p:txBody>
      </p:sp>
      <p:sp>
        <p:nvSpPr>
          <p:cNvPr id="9" name="Text Placeholder 8"/>
          <p:cNvSpPr>
            <a:spLocks noGrp="1"/>
          </p:cNvSpPr>
          <p:nvPr>
            <p:ph type="body" sz="quarter" idx="13"/>
          </p:nvPr>
        </p:nvSpPr>
        <p:spPr>
          <a:xfrm>
            <a:off x="668693" y="2536827"/>
            <a:ext cx="23095285" cy="971582"/>
          </a:xfrm>
        </p:spPr>
        <p:txBody>
          <a:bodyPr tIns="0" rIns="0" bIns="0" anchor="ctr">
            <a:normAutofit/>
          </a:bodyPr>
          <a:lstStyle>
            <a:lvl1pPr marL="0" indent="0">
              <a:lnSpc>
                <a:spcPts val="4285"/>
              </a:lnSpc>
              <a:spcBef>
                <a:spcPts val="0"/>
              </a:spcBef>
              <a:spcAft>
                <a:spcPts val="0"/>
              </a:spcAft>
              <a:buNone/>
              <a:defRPr sz="4800">
                <a:solidFill>
                  <a:schemeClr val="tx1"/>
                </a:solidFill>
              </a:defRPr>
            </a:lvl1pPr>
          </a:lstStyle>
          <a:p>
            <a:pPr lvl="0"/>
            <a:r>
              <a:rPr lang="en-US"/>
              <a:t>Click to edit Master text styles</a:t>
            </a:r>
          </a:p>
        </p:txBody>
      </p:sp>
      <p:sp>
        <p:nvSpPr>
          <p:cNvPr id="6" name="Slide Number Placeholder 6"/>
          <p:cNvSpPr>
            <a:spLocks noGrp="1"/>
          </p:cNvSpPr>
          <p:nvPr>
            <p:ph type="sldNum" sz="quarter" idx="14"/>
          </p:nvPr>
        </p:nvSpPr>
        <p:spPr>
          <a:xfrm>
            <a:off x="20314708" y="38101"/>
            <a:ext cx="2844059" cy="657226"/>
          </a:xfrm>
          <a:prstGeom prst="rect">
            <a:avLst/>
          </a:prstGeom>
        </p:spPr>
        <p:txBody>
          <a:bodyPr lIns="217673" tIns="108836" rIns="217673" bIns="108836"/>
          <a:lstStyle>
            <a:lvl1pPr>
              <a:defRPr/>
            </a:lvl1pPr>
          </a:lstStyle>
          <a:p>
            <a:pPr>
              <a:defRPr/>
            </a:pPr>
            <a:fld id="{40DBE393-B0EC-4AD7-81FB-C8D3965B0BE0}" type="slidenum">
              <a:rPr lang="en-AU"/>
              <a:pPr>
                <a:defRPr/>
              </a:pPr>
              <a:t>‹#›</a:t>
            </a:fld>
            <a:endParaRPr lang="en-AU"/>
          </a:p>
        </p:txBody>
      </p:sp>
    </p:spTree>
    <p:extLst>
      <p:ext uri="{BB962C8B-B14F-4D97-AF65-F5344CB8AC3E}">
        <p14:creationId xmlns:p14="http://schemas.microsoft.com/office/powerpoint/2010/main" val="32778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0" y="4245"/>
            <a:ext cx="24377650" cy="13712429"/>
          </a:xfrm>
          <a:prstGeom prst="rect">
            <a:avLst/>
          </a:prstGeom>
        </p:spPr>
      </p:pic>
      <p:sp>
        <p:nvSpPr>
          <p:cNvPr id="2" name="Title Placeholder 1"/>
          <p:cNvSpPr>
            <a:spLocks noGrp="1"/>
          </p:cNvSpPr>
          <p:nvPr>
            <p:ph type="title"/>
          </p:nvPr>
        </p:nvSpPr>
        <p:spPr>
          <a:xfrm>
            <a:off x="735106" y="502185"/>
            <a:ext cx="22872458"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735106" y="3651250"/>
            <a:ext cx="22872459" cy="8325597"/>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9"/>
          <p:cNvCxnSpPr/>
          <p:nvPr userDrawn="1"/>
        </p:nvCxnSpPr>
        <p:spPr>
          <a:xfrm>
            <a:off x="735106" y="13032435"/>
            <a:ext cx="16527658"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8032848" y="12414489"/>
            <a:ext cx="5574717" cy="888433"/>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96" r:id="rId1"/>
    <p:sldLayoutId id="2147483657" r:id="rId2"/>
    <p:sldLayoutId id="2147483793" r:id="rId3"/>
    <p:sldLayoutId id="2147483797" r:id="rId4"/>
    <p:sldLayoutId id="2147483794" r:id="rId5"/>
    <p:sldLayoutId id="2147483795" r:id="rId6"/>
    <p:sldLayoutId id="2147483798" r:id="rId7"/>
    <p:sldLayoutId id="2147483766" r:id="rId8"/>
    <p:sldLayoutId id="2147483800" r:id="rId9"/>
    <p:sldLayoutId id="2147483801" r:id="rId10"/>
  </p:sldLayoutIdLst>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hf hdr="0" ftr="0" dt="0"/>
  <p:txStyles>
    <p:titleStyle>
      <a:lvl1pPr marL="0" indent="0" algn="ctr" defTabSz="1828434" rtl="0" eaLnBrk="1" latinLnBrk="0" hangingPunct="1">
        <a:lnSpc>
          <a:spcPct val="90000"/>
        </a:lnSpc>
        <a:spcBef>
          <a:spcPct val="0"/>
        </a:spcBef>
        <a:buFont typeface="Arial"/>
        <a:buNone/>
        <a:defRPr lang="en-US" sz="6000" b="1" kern="1200">
          <a:solidFill>
            <a:srgbClr val="468078"/>
          </a:solidFill>
          <a:latin typeface="Calibri" panose="020F0502020204030204" pitchFamily="34" charset="0"/>
          <a:ea typeface="+mj-ea"/>
          <a:cs typeface="Calibri" panose="020F0502020204030204" pitchFamily="34" charset="0"/>
        </a:defRPr>
      </a:lvl1pPr>
    </p:titleStyle>
    <p:bodyStyle>
      <a:lvl1pPr marL="685800" indent="-685800"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mn-lt"/>
          <a:ea typeface="+mn-ea"/>
          <a:cs typeface="Apex"/>
        </a:defRPr>
      </a:lvl1pPr>
      <a:lvl2pPr marL="1485717" indent="-571500" algn="l" defTabSz="1828434" rtl="0" eaLnBrk="1" latinLnBrk="0" hangingPunct="1">
        <a:lnSpc>
          <a:spcPct val="90000"/>
        </a:lnSpc>
        <a:spcBef>
          <a:spcPts val="1000"/>
        </a:spcBef>
        <a:buFontTx/>
        <a:buChar char="►"/>
        <a:defRPr lang="en-US" sz="4000" kern="1200" dirty="0" smtClean="0">
          <a:solidFill>
            <a:schemeClr val="tx1"/>
          </a:solidFill>
          <a:effectLst/>
          <a:latin typeface="+mn-lt"/>
          <a:ea typeface="+mn-ea"/>
          <a:cs typeface="Apex"/>
        </a:defRPr>
      </a:lvl2pPr>
      <a:lvl3pPr marL="2399934" indent="-571500" algn="l" defTabSz="1828434" rtl="0" eaLnBrk="1" latinLnBrk="0" hangingPunct="1">
        <a:lnSpc>
          <a:spcPct val="90000"/>
        </a:lnSpc>
        <a:spcBef>
          <a:spcPts val="1000"/>
        </a:spcBef>
        <a:buFont typeface="Wingdings" panose="05000000000000000000" pitchFamily="2" charset="2"/>
        <a:buChar char="§"/>
        <a:defRPr lang="en-US" sz="3600" kern="1200" dirty="0" smtClean="0">
          <a:solidFill>
            <a:schemeClr val="tx1"/>
          </a:solidFill>
          <a:effectLst/>
          <a:latin typeface="+mn-lt"/>
          <a:ea typeface="+mn-ea"/>
          <a:cs typeface="Apex"/>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n-lt"/>
          <a:ea typeface="+mn-ea"/>
          <a:cs typeface="Apex"/>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n-lt"/>
          <a:ea typeface="+mn-ea"/>
          <a:cs typeface="Apex"/>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violenceprevention/approach/ecology/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mmunitiesthatcare.org.a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communitiesthatcare.ne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X6fK1FXYGW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www.securedbydesign.com/industry-advice-and-guides/interactive-design-guid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M05WlXD5Ic&amp;list=PLsYEOgLemzvFm4p0ykREPJKOupkCtRh6p&amp;index=30"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G6lYMEMy3ww&amp;list=PLsYEOgLemzvFm4p0ykREPJKOupkCtRh6p&amp;index=1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youtube.com/watch?v=dWBi5uDqrn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designagainstcrime.com/files/crimeframeworks/04_5i_framework.pdf" TargetMode="External"/><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kVqPUnB6HJo"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campbellcollaboration.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crimesolutions.gov/default.aspx" TargetMode="External"/><Relationship Id="rId4" Type="http://schemas.openxmlformats.org/officeDocument/2006/relationships/hyperlink" Target="http://www.campbellcollaboration.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esignagainstcrime.com/projects/grippa-clip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hatworks.college.police.uk/toolkit/About-the-Crime-Reduction-Toolkit/Pages/About.a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forumseguranca.org.br/" TargetMode="External"/><Relationship Id="rId2" Type="http://schemas.openxmlformats.org/officeDocument/2006/relationships/hyperlink" Target="http://www.infosegura.org" TargetMode="External"/><Relationship Id="rId1" Type="http://schemas.openxmlformats.org/officeDocument/2006/relationships/slideLayout" Target="../slideLayouts/slideLayout3.xml"/><Relationship Id="rId4" Type="http://schemas.openxmlformats.org/officeDocument/2006/relationships/hyperlink" Target="https://pazciudadana.cl/banco-de-buenas-practica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unodc.org/pdf/criminal_justice/Compendium_UN_Standards_and_Norms_CP_and_CJ_Spanish.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violence_injury_prevention/violence/world_report/en/abstract_e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9600" b="1" dirty="0" err="1"/>
              <a:t>Prevención</a:t>
            </a:r>
            <a:r>
              <a:rPr lang="en-GB" sz="9600" b="1" dirty="0"/>
              <a:t> del </a:t>
            </a:r>
            <a:r>
              <a:rPr lang="en-GB" sz="9600" b="1" dirty="0" err="1"/>
              <a:t>Delito</a:t>
            </a:r>
            <a:endParaRPr lang="en-GB" sz="9600" b="1" dirty="0"/>
          </a:p>
        </p:txBody>
      </p:sp>
    </p:spTree>
    <p:extLst>
      <p:ext uri="{BB962C8B-B14F-4D97-AF65-F5344CB8AC3E}">
        <p14:creationId xmlns:p14="http://schemas.microsoft.com/office/powerpoint/2010/main" val="99033226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Niveles</a:t>
            </a:r>
            <a:r>
              <a:rPr lang="en-AU" dirty="0"/>
              <a:t> de </a:t>
            </a:r>
            <a:r>
              <a:rPr lang="en-AU" dirty="0" err="1"/>
              <a:t>Prevención</a:t>
            </a:r>
            <a:endParaRPr lang="en-AU" dirty="0"/>
          </a:p>
        </p:txBody>
      </p:sp>
      <p:sp>
        <p:nvSpPr>
          <p:cNvPr id="3" name="Content Placeholder 2"/>
          <p:cNvSpPr>
            <a:spLocks noGrp="1"/>
          </p:cNvSpPr>
          <p:nvPr>
            <p:ph idx="1"/>
          </p:nvPr>
        </p:nvSpPr>
        <p:spPr>
          <a:xfrm>
            <a:off x="735105" y="2858396"/>
            <a:ext cx="22872459" cy="7999207"/>
          </a:xfrm>
        </p:spPr>
        <p:txBody>
          <a:bodyPr>
            <a:normAutofit/>
          </a:bodyPr>
          <a:lstStyle/>
          <a:p>
            <a:pPr marL="0" indent="0">
              <a:buNone/>
            </a:pPr>
            <a:r>
              <a:rPr lang="es-ES" dirty="0"/>
              <a:t>La prevención del delito </a:t>
            </a:r>
            <a:r>
              <a:rPr lang="es-ES" b="1" dirty="0"/>
              <a:t>primaria</a:t>
            </a:r>
            <a:r>
              <a:rPr lang="es-ES" dirty="0"/>
              <a:t> identifica las condiciones del entorno físico y social que brindan oportunidades para la realización de actos delictivos o que los precipitan. Aquí, el objetivo de la intervención es alterar estas condiciones a fin de que no se produzcan delitos. La prevención del delito </a:t>
            </a:r>
            <a:r>
              <a:rPr lang="es-ES" b="1" dirty="0"/>
              <a:t>secundaria</a:t>
            </a:r>
            <a:r>
              <a:rPr lang="es-ES" dirty="0"/>
              <a:t> consiste en la identificación temprana de los posibles delincuentes e intenta intervenir en sus vidas de forma que no cometan una infracción penal. La prevención del delito </a:t>
            </a:r>
            <a:r>
              <a:rPr lang="es-ES" b="1" dirty="0"/>
              <a:t>terciaria</a:t>
            </a:r>
            <a:r>
              <a:rPr lang="es-ES" dirty="0"/>
              <a:t> se encarga de quienes efectivamente han delinquido e incluye intervenciones en sus vidas de forma que no cometan más delitos </a:t>
            </a:r>
          </a:p>
          <a:p>
            <a:pPr marL="0" indent="0" algn="r">
              <a:buNone/>
            </a:pPr>
            <a:r>
              <a:rPr lang="es-ES" sz="3200" dirty="0" err="1"/>
              <a:t>Brantingham</a:t>
            </a:r>
            <a:r>
              <a:rPr lang="es-ES" sz="3200" dirty="0"/>
              <a:t>, Paul and </a:t>
            </a:r>
            <a:r>
              <a:rPr lang="es-ES" sz="3200" dirty="0" err="1"/>
              <a:t>Faust</a:t>
            </a:r>
            <a:r>
              <a:rPr lang="es-ES" sz="3200" dirty="0"/>
              <a:t>, </a:t>
            </a:r>
            <a:r>
              <a:rPr lang="es-ES" sz="3200" dirty="0" err="1"/>
              <a:t>Frederic</a:t>
            </a:r>
            <a:r>
              <a:rPr lang="es-ES" sz="3200" dirty="0"/>
              <a:t> L (1976). A conceptual </a:t>
            </a:r>
            <a:r>
              <a:rPr lang="es-ES" sz="3200" dirty="0" err="1"/>
              <a:t>model</a:t>
            </a:r>
            <a:r>
              <a:rPr lang="es-ES" sz="3200" dirty="0"/>
              <a:t> of </a:t>
            </a:r>
            <a:r>
              <a:rPr lang="es-ES" sz="3200" dirty="0" err="1"/>
              <a:t>crime</a:t>
            </a:r>
            <a:r>
              <a:rPr lang="es-ES" sz="3200" dirty="0"/>
              <a:t> </a:t>
            </a:r>
            <a:r>
              <a:rPr lang="es-ES" sz="3200" dirty="0" err="1"/>
              <a:t>prevention</a:t>
            </a:r>
            <a:r>
              <a:rPr lang="es-ES" sz="3200" dirty="0"/>
              <a:t>, </a:t>
            </a:r>
            <a:r>
              <a:rPr lang="es-ES" sz="3200" dirty="0" err="1"/>
              <a:t>Crime</a:t>
            </a:r>
            <a:r>
              <a:rPr lang="es-ES" sz="3200" dirty="0"/>
              <a:t> and </a:t>
            </a:r>
            <a:r>
              <a:rPr lang="es-ES" sz="3200" dirty="0" err="1"/>
              <a:t>Delinquency</a:t>
            </a:r>
            <a:r>
              <a:rPr lang="es-ES" sz="3200" dirty="0"/>
              <a:t>, vol. 22, No. 3, 284–96.</a:t>
            </a:r>
          </a:p>
          <a:p>
            <a:pPr marL="0" indent="0">
              <a:buNone/>
            </a:pPr>
            <a:r>
              <a:rPr lang="es-ES" dirty="0"/>
              <a:t>. </a:t>
            </a:r>
          </a:p>
          <a:p>
            <a:pPr marL="0" indent="0">
              <a:buNone/>
            </a:pPr>
            <a:endParaRPr lang="en-AU" dirty="0"/>
          </a:p>
        </p:txBody>
      </p:sp>
    </p:spTree>
    <p:extLst>
      <p:ext uri="{BB962C8B-B14F-4D97-AF65-F5344CB8AC3E}">
        <p14:creationId xmlns:p14="http://schemas.microsoft.com/office/powerpoint/2010/main" val="204305445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altLang="en-US" dirty="0" err="1"/>
              <a:t>Tipología</a:t>
            </a:r>
            <a:r>
              <a:rPr lang="en-AU" altLang="en-US" dirty="0"/>
              <a:t> de </a:t>
            </a:r>
            <a:r>
              <a:rPr lang="en-AU" altLang="en-US" dirty="0" err="1"/>
              <a:t>Prevención</a:t>
            </a:r>
            <a:endParaRPr lang="en-AU" altLang="en-US" dirty="0"/>
          </a:p>
        </p:txBody>
      </p:sp>
      <p:sp>
        <p:nvSpPr>
          <p:cNvPr id="30723" name="Content Placeholder 2"/>
          <p:cNvSpPr>
            <a:spLocks noGrp="1"/>
          </p:cNvSpPr>
          <p:nvPr>
            <p:ph idx="1"/>
          </p:nvPr>
        </p:nvSpPr>
        <p:spPr>
          <a:xfrm>
            <a:off x="735106" y="3153311"/>
            <a:ext cx="22872459" cy="8325597"/>
          </a:xfrm>
        </p:spPr>
        <p:txBody>
          <a:bodyPr/>
          <a:lstStyle/>
          <a:p>
            <a:pPr marL="0" indent="0">
              <a:buNone/>
            </a:pPr>
            <a:r>
              <a:rPr lang="es-ES" dirty="0"/>
              <a:t>“La tipología propuesta por </a:t>
            </a:r>
            <a:r>
              <a:rPr lang="es-ES" dirty="0" err="1"/>
              <a:t>Tonry</a:t>
            </a:r>
            <a:r>
              <a:rPr lang="es-ES" dirty="0"/>
              <a:t> y Farrington se usa con frecuencia e incluye cuatro estrategias principales de prevención del delito: “Aplicación de la ley, prevención con enfoque de desarrollo, prevención basado en la comunidad y prevención situacional” </a:t>
            </a:r>
            <a:r>
              <a:rPr lang="en-AU" altLang="en-US" sz="3300" dirty="0"/>
              <a:t>(</a:t>
            </a:r>
            <a:r>
              <a:rPr lang="en-AU" altLang="en-US" sz="3300" dirty="0" err="1"/>
              <a:t>Tonry</a:t>
            </a:r>
            <a:r>
              <a:rPr lang="en-AU" altLang="en-US" sz="3300" dirty="0"/>
              <a:t>, M. and Farrington, D. (1995) ‘Preface’, in </a:t>
            </a:r>
            <a:r>
              <a:rPr lang="en-AU" altLang="en-US" sz="3300" dirty="0" err="1"/>
              <a:t>Tonry</a:t>
            </a:r>
            <a:r>
              <a:rPr lang="en-AU" altLang="en-US" sz="3300" dirty="0"/>
              <a:t>, M. and Farrington, D. (</a:t>
            </a:r>
            <a:r>
              <a:rPr lang="en-AU" altLang="en-US" sz="3300" dirty="0" err="1"/>
              <a:t>eds</a:t>
            </a:r>
            <a:r>
              <a:rPr lang="en-AU" altLang="en-US" sz="3300" dirty="0"/>
              <a:t>) </a:t>
            </a:r>
            <a:r>
              <a:rPr lang="en-AU" altLang="en-US" sz="3300" i="1" dirty="0"/>
              <a:t>Building a Safer Society: Strategies Approaches to Crime Prevention, Crime and Justice: A Review of Research</a:t>
            </a:r>
            <a:r>
              <a:rPr lang="en-AU" altLang="en-US" sz="3300" dirty="0"/>
              <a:t>, Volume 19, The University of Chicago Press, Chicago and London: 1-2).</a:t>
            </a:r>
          </a:p>
          <a:p>
            <a:pPr eaLnBrk="1" hangingPunct="1"/>
            <a:endParaRPr lang="en-AU" altLang="en-US" sz="3300" dirty="0"/>
          </a:p>
        </p:txBody>
      </p:sp>
    </p:spTree>
    <p:extLst>
      <p:ext uri="{BB962C8B-B14F-4D97-AF65-F5344CB8AC3E}">
        <p14:creationId xmlns:p14="http://schemas.microsoft.com/office/powerpoint/2010/main" val="80223141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Teorías subyacentes a las tipologías o clasificaciones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62111648"/>
              </p:ext>
            </p:extLst>
          </p:nvPr>
        </p:nvGraphicFramePr>
        <p:xfrm>
          <a:off x="735013" y="2793196"/>
          <a:ext cx="22872700" cy="8229600"/>
        </p:xfrm>
        <a:graphic>
          <a:graphicData uri="http://schemas.openxmlformats.org/drawingml/2006/table">
            <a:tbl>
              <a:tblPr firstRow="1" bandRow="1">
                <a:tableStyleId>{5C22544A-7EE6-4342-B048-85BDC9FD1C3A}</a:tableStyleId>
              </a:tblPr>
              <a:tblGrid>
                <a:gridCol w="5718175">
                  <a:extLst>
                    <a:ext uri="{9D8B030D-6E8A-4147-A177-3AD203B41FA5}">
                      <a16:colId xmlns:a16="http://schemas.microsoft.com/office/drawing/2014/main" val="20000"/>
                    </a:ext>
                  </a:extLst>
                </a:gridCol>
                <a:gridCol w="5718175">
                  <a:extLst>
                    <a:ext uri="{9D8B030D-6E8A-4147-A177-3AD203B41FA5}">
                      <a16:colId xmlns:a16="http://schemas.microsoft.com/office/drawing/2014/main" val="20001"/>
                    </a:ext>
                  </a:extLst>
                </a:gridCol>
                <a:gridCol w="5718175">
                  <a:extLst>
                    <a:ext uri="{9D8B030D-6E8A-4147-A177-3AD203B41FA5}">
                      <a16:colId xmlns:a16="http://schemas.microsoft.com/office/drawing/2014/main" val="20002"/>
                    </a:ext>
                  </a:extLst>
                </a:gridCol>
                <a:gridCol w="5718175">
                  <a:extLst>
                    <a:ext uri="{9D8B030D-6E8A-4147-A177-3AD203B41FA5}">
                      <a16:colId xmlns:a16="http://schemas.microsoft.com/office/drawing/2014/main" val="20003"/>
                    </a:ext>
                  </a:extLst>
                </a:gridCol>
              </a:tblGrid>
              <a:tr h="370840">
                <a:tc>
                  <a:txBody>
                    <a:bodyPr/>
                    <a:lstStyle/>
                    <a:p>
                      <a:r>
                        <a:rPr lang="es-ES" sz="4400" dirty="0"/>
                        <a:t>Prevención social</a:t>
                      </a:r>
                    </a:p>
                  </a:txBody>
                  <a:tcPr/>
                </a:tc>
                <a:tc>
                  <a:txBody>
                    <a:bodyPr/>
                    <a:lstStyle/>
                    <a:p>
                      <a:r>
                        <a:rPr lang="es-ES" sz="4400" dirty="0"/>
                        <a:t>Prevención comunitaria</a:t>
                      </a:r>
                    </a:p>
                  </a:txBody>
                  <a:tcPr/>
                </a:tc>
                <a:tc>
                  <a:txBody>
                    <a:bodyPr/>
                    <a:lstStyle/>
                    <a:p>
                      <a:r>
                        <a:rPr lang="es-ES" sz="4400" dirty="0"/>
                        <a:t>Prevención situacional</a:t>
                      </a:r>
                    </a:p>
                  </a:txBody>
                  <a:tcPr/>
                </a:tc>
                <a:tc>
                  <a:txBody>
                    <a:bodyPr/>
                    <a:lstStyle/>
                    <a:p>
                      <a:r>
                        <a:rPr lang="es-ES" sz="4400" dirty="0"/>
                        <a:t>Aplicación de la Ley</a:t>
                      </a:r>
                      <a:r>
                        <a:rPr lang="es-ES" sz="4400" baseline="0" dirty="0"/>
                        <a:t> / Justicia penal</a:t>
                      </a:r>
                      <a:endParaRPr lang="es-ES" sz="4400" dirty="0"/>
                    </a:p>
                  </a:txBody>
                  <a:tcPr/>
                </a:tc>
                <a:extLst>
                  <a:ext uri="{0D108BD9-81ED-4DB2-BD59-A6C34878D82A}">
                    <a16:rowId xmlns:a16="http://schemas.microsoft.com/office/drawing/2014/main" val="10000"/>
                  </a:ext>
                </a:extLst>
              </a:tr>
              <a:tr h="370840">
                <a:tc>
                  <a:txBody>
                    <a:bodyPr/>
                    <a:lstStyle/>
                    <a:p>
                      <a:pPr marL="571500" marR="0" indent="-571500" algn="l" defTabSz="1828434" rtl="0" eaLnBrk="1" fontAlgn="auto" latinLnBrk="0" hangingPunct="1">
                        <a:lnSpc>
                          <a:spcPct val="100000"/>
                        </a:lnSpc>
                        <a:spcBef>
                          <a:spcPts val="0"/>
                        </a:spcBef>
                        <a:spcAft>
                          <a:spcPts val="0"/>
                        </a:spcAft>
                        <a:buClrTx/>
                        <a:buSzTx/>
                        <a:buFont typeface="Arial"/>
                        <a:buChar char="•"/>
                        <a:tabLst/>
                        <a:defRPr/>
                      </a:pPr>
                      <a:r>
                        <a:rPr lang="es-ES" sz="4400" baseline="0" dirty="0"/>
                        <a:t>Salud Pública</a:t>
                      </a:r>
                    </a:p>
                    <a:p>
                      <a:pPr marL="571500" indent="-571500">
                        <a:buFont typeface="Arial"/>
                        <a:buChar char="•"/>
                      </a:pPr>
                      <a:r>
                        <a:rPr lang="es-ES" sz="4400" dirty="0"/>
                        <a:t>Modelo</a:t>
                      </a:r>
                      <a:r>
                        <a:rPr lang="es-ES" sz="4400" baseline="0" dirty="0"/>
                        <a:t> ecológico del desarrollo humano y factores de riesgo</a:t>
                      </a:r>
                    </a:p>
                    <a:p>
                      <a:pPr marL="571500" indent="-571500">
                        <a:buFont typeface="Arial"/>
                        <a:buChar char="•"/>
                      </a:pPr>
                      <a:r>
                        <a:rPr lang="es-ES" sz="4400" baseline="0" dirty="0"/>
                        <a:t>Neurociencias</a:t>
                      </a:r>
                    </a:p>
                    <a:p>
                      <a:pPr marL="571500" indent="-571500">
                        <a:buFont typeface="Arial"/>
                        <a:buChar char="•"/>
                      </a:pPr>
                      <a:r>
                        <a:rPr lang="es-ES" sz="4400" baseline="0" dirty="0"/>
                        <a:t>Investigación conductual</a:t>
                      </a:r>
                    </a:p>
                    <a:p>
                      <a:pPr marL="571500" indent="-571500">
                        <a:buFont typeface="Arial"/>
                        <a:buChar char="•"/>
                      </a:pPr>
                      <a:r>
                        <a:rPr lang="es-ES" sz="4400" baseline="0" dirty="0"/>
                        <a:t>Encuestas longitudinales</a:t>
                      </a:r>
                    </a:p>
                    <a:p>
                      <a:endParaRPr lang="es-ES" sz="4400" baseline="0" dirty="0"/>
                    </a:p>
                  </a:txBody>
                  <a:tcPr/>
                </a:tc>
                <a:tc>
                  <a:txBody>
                    <a:bodyPr/>
                    <a:lstStyle/>
                    <a:p>
                      <a:r>
                        <a:rPr lang="es-ES" sz="4400" dirty="0"/>
                        <a:t>Escuela</a:t>
                      </a:r>
                      <a:r>
                        <a:rPr lang="es-ES" sz="4400" baseline="0" dirty="0"/>
                        <a:t> de Chicago:</a:t>
                      </a:r>
                    </a:p>
                    <a:p>
                      <a:pPr marL="571500" indent="-571500">
                        <a:buFont typeface="Arial"/>
                        <a:buChar char="•"/>
                      </a:pPr>
                      <a:r>
                        <a:rPr lang="es-ES" sz="4400" dirty="0"/>
                        <a:t>Teoría de la desorganización social</a:t>
                      </a:r>
                    </a:p>
                    <a:p>
                      <a:pPr marL="571500" indent="-571500">
                        <a:buFont typeface="Arial"/>
                        <a:buChar char="•"/>
                      </a:pPr>
                      <a:r>
                        <a:rPr lang="es-ES" sz="4400" dirty="0"/>
                        <a:t>Control social</a:t>
                      </a:r>
                    </a:p>
                    <a:p>
                      <a:pPr marL="571500" indent="-571500">
                        <a:buFont typeface="Arial"/>
                        <a:buChar char="•"/>
                      </a:pPr>
                      <a:r>
                        <a:rPr lang="es-ES" sz="4400" dirty="0"/>
                        <a:t>Eficacia</a:t>
                      </a:r>
                      <a:r>
                        <a:rPr lang="es-ES" sz="4400" baseline="0" dirty="0"/>
                        <a:t> colectiva</a:t>
                      </a:r>
                    </a:p>
                    <a:p>
                      <a:pPr marL="571500" indent="-571500">
                        <a:buFont typeface="Arial"/>
                        <a:buChar char="•"/>
                      </a:pPr>
                      <a:r>
                        <a:rPr lang="es-ES" sz="4400" baseline="0" dirty="0"/>
                        <a:t>Capital y </a:t>
                      </a:r>
                      <a:r>
                        <a:rPr lang="es-ES" sz="4400" baseline="0"/>
                        <a:t>cohesión social</a:t>
                      </a:r>
                      <a:endParaRPr lang="es-ES" sz="4400" dirty="0"/>
                    </a:p>
                    <a:p>
                      <a:endParaRPr lang="es-ES" sz="4400" dirty="0"/>
                    </a:p>
                  </a:txBody>
                  <a:tcPr/>
                </a:tc>
                <a:tc>
                  <a:txBody>
                    <a:bodyPr/>
                    <a:lstStyle/>
                    <a:p>
                      <a:pPr marL="571500" indent="-571500">
                        <a:buFont typeface="Arial"/>
                        <a:buChar char="•"/>
                      </a:pPr>
                      <a:r>
                        <a:rPr lang="es-ES_tradnl" sz="4400" kern="1200" dirty="0">
                          <a:solidFill>
                            <a:schemeClr val="dk1"/>
                          </a:solidFill>
                          <a:effectLst/>
                          <a:latin typeface="+mn-lt"/>
                          <a:ea typeface="+mn-ea"/>
                          <a:cs typeface="+mn-cs"/>
                        </a:rPr>
                        <a:t>Teoría de la Elección Racional</a:t>
                      </a:r>
                    </a:p>
                    <a:p>
                      <a:pPr marL="571500" indent="-571500">
                        <a:buFont typeface="Arial"/>
                        <a:buChar char="•"/>
                      </a:pPr>
                      <a:r>
                        <a:rPr lang="es-ES_tradnl" sz="4400" kern="1200" dirty="0">
                          <a:solidFill>
                            <a:schemeClr val="dk1"/>
                          </a:solidFill>
                          <a:effectLst/>
                          <a:latin typeface="+mn-lt"/>
                          <a:ea typeface="+mn-ea"/>
                          <a:cs typeface="+mn-cs"/>
                        </a:rPr>
                        <a:t>Teoría de las Actividades Rutinarias </a:t>
                      </a:r>
                    </a:p>
                    <a:p>
                      <a:pPr marL="571500" indent="-571500">
                        <a:buFont typeface="Arial"/>
                        <a:buChar char="•"/>
                      </a:pPr>
                      <a:r>
                        <a:rPr lang="es-ES_tradnl" sz="4400" kern="1200" dirty="0">
                          <a:solidFill>
                            <a:schemeClr val="dk1"/>
                          </a:solidFill>
                          <a:effectLst/>
                          <a:latin typeface="+mn-lt"/>
                          <a:ea typeface="+mn-ea"/>
                          <a:cs typeface="+mn-cs"/>
                        </a:rPr>
                        <a:t>Teoría del Patrón Delictivo</a:t>
                      </a:r>
                    </a:p>
                    <a:p>
                      <a:pPr marL="571500" indent="-571500">
                        <a:buFont typeface="Arial"/>
                        <a:buChar char="•"/>
                      </a:pPr>
                      <a:r>
                        <a:rPr lang="es-ES_tradnl" sz="4400" kern="1200" dirty="0">
                          <a:solidFill>
                            <a:schemeClr val="dk1"/>
                          </a:solidFill>
                          <a:effectLst/>
                          <a:latin typeface="+mn-lt"/>
                          <a:ea typeface="+mn-ea"/>
                          <a:cs typeface="+mn-cs"/>
                        </a:rPr>
                        <a:t>CPTED</a:t>
                      </a:r>
                      <a:r>
                        <a:rPr lang="es-MX" sz="4400" dirty="0">
                          <a:effectLst/>
                        </a:rPr>
                        <a:t> </a:t>
                      </a:r>
                      <a:endParaRPr lang="es-ES" sz="4400" dirty="0"/>
                    </a:p>
                  </a:txBody>
                  <a:tcPr/>
                </a:tc>
                <a:tc>
                  <a:txBody>
                    <a:bodyPr/>
                    <a:lstStyle/>
                    <a:p>
                      <a:pPr marL="571500" indent="-571500">
                        <a:buFont typeface="Arial"/>
                        <a:buChar char="•"/>
                      </a:pPr>
                      <a:r>
                        <a:rPr lang="es-ES" sz="4400" dirty="0"/>
                        <a:t>Prácticas policiales:</a:t>
                      </a:r>
                    </a:p>
                    <a:p>
                      <a:pPr marL="571500" indent="-571500">
                        <a:buFont typeface="Arial"/>
                        <a:buChar char="•"/>
                      </a:pPr>
                      <a:r>
                        <a:rPr lang="es-ES" sz="4400" dirty="0"/>
                        <a:t>Policía de proximidad o comunitaria</a:t>
                      </a:r>
                    </a:p>
                    <a:p>
                      <a:pPr marL="571500" indent="-571500">
                        <a:buFont typeface="Arial"/>
                        <a:buChar char="•"/>
                      </a:pPr>
                      <a:r>
                        <a:rPr lang="es-ES" sz="4400" dirty="0"/>
                        <a:t>Orientada</a:t>
                      </a:r>
                      <a:r>
                        <a:rPr lang="es-ES" sz="4400" baseline="0" dirty="0"/>
                        <a:t> a la resolución de problemas </a:t>
                      </a:r>
                    </a:p>
                    <a:p>
                      <a:pPr marL="571500" indent="-571500">
                        <a:buFont typeface="Arial"/>
                        <a:buChar char="•"/>
                      </a:pPr>
                      <a:r>
                        <a:rPr lang="es-ES_tradnl" sz="4400" kern="1200" dirty="0">
                          <a:solidFill>
                            <a:schemeClr val="dk1"/>
                          </a:solidFill>
                          <a:effectLst/>
                          <a:latin typeface="+mn-lt"/>
                          <a:ea typeface="+mn-ea"/>
                          <a:cs typeface="+mn-cs"/>
                        </a:rPr>
                        <a:t>Disuasión focalizada y acción selectiva</a:t>
                      </a:r>
                      <a:r>
                        <a:rPr lang="es-MX" sz="4400" dirty="0">
                          <a:effectLst/>
                        </a:rPr>
                        <a:t> </a:t>
                      </a:r>
                      <a:endParaRPr lang="es-ES" sz="4400" dirty="0"/>
                    </a:p>
                    <a:p>
                      <a:pPr marL="571500" indent="-571500">
                        <a:buFont typeface="Arial"/>
                        <a:buChar char="•"/>
                      </a:pPr>
                      <a:endParaRPr lang="es-ES" sz="4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729759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8693" y="549276"/>
            <a:ext cx="23040265" cy="2286000"/>
          </a:xfrm>
        </p:spPr>
        <p:txBody>
          <a:bodyPr/>
          <a:lstStyle/>
          <a:p>
            <a:pPr eaLnBrk="1" hangingPunct="1"/>
            <a:r>
              <a:rPr lang="en-AU" altLang="en-US" dirty="0" err="1"/>
              <a:t>Prevención</a:t>
            </a:r>
            <a:r>
              <a:rPr lang="en-AU" altLang="en-US" dirty="0"/>
              <a:t> del </a:t>
            </a:r>
            <a:r>
              <a:rPr lang="en-AU" altLang="en-US" dirty="0" err="1"/>
              <a:t>Delito</a:t>
            </a:r>
            <a:r>
              <a:rPr lang="en-AU" altLang="en-US" dirty="0"/>
              <a:t> </a:t>
            </a:r>
            <a:r>
              <a:rPr lang="en-AU" altLang="en-US" dirty="0" err="1"/>
              <a:t>basada</a:t>
            </a:r>
            <a:r>
              <a:rPr lang="en-AU" altLang="en-US" dirty="0"/>
              <a:t> en el </a:t>
            </a:r>
            <a:r>
              <a:rPr lang="en-AU" altLang="en-US" dirty="0" err="1"/>
              <a:t>Desarrollo</a:t>
            </a:r>
            <a:br>
              <a:rPr lang="en-AU" altLang="en-US" dirty="0"/>
            </a:br>
            <a:endParaRPr lang="en-US" altLang="en-US" dirty="0"/>
          </a:p>
        </p:txBody>
      </p:sp>
      <p:sp>
        <p:nvSpPr>
          <p:cNvPr id="16387" name="Rectangle 3"/>
          <p:cNvSpPr>
            <a:spLocks noGrp="1" noChangeArrowheads="1"/>
          </p:cNvSpPr>
          <p:nvPr>
            <p:ph sz="quarter" idx="1"/>
          </p:nvPr>
        </p:nvSpPr>
        <p:spPr>
          <a:xfrm>
            <a:off x="287792" y="2968626"/>
            <a:ext cx="23802067" cy="9283700"/>
          </a:xfrm>
        </p:spPr>
        <p:txBody>
          <a:bodyPr>
            <a:normAutofit/>
          </a:bodyPr>
          <a:lstStyle/>
          <a:p>
            <a:pPr marL="0" indent="0">
              <a:buNone/>
            </a:pPr>
            <a:r>
              <a:rPr lang="es-ES_tradnl" dirty="0"/>
              <a:t>“La prevención basada en el desarrollo implica el uso de la investigación científica para guiar la aportación de recursos a individuos, familias, escuelas o comunidades, con el fin de paliar las condiciones que dan lugar a comportamientos antisociales y a la delincuencia antes de que surjan estos problemas, o antes de que se arraiguen... Actuar de forma temprana contra la delincuencia, de preferencia antes de que el daño sea tan grande que ya no pueda repararse, es un planteamiento de prevención del delito que a la gente le parece lógico. El doble desafío consiste, claro está, en identificar exactamente qué aspectos en los individuos, familias, escuelas y comunidades aumentan las probabilidades de que se cometan delitos y, a continuación, hacer algo útil lo más pronto posible respecto a las condiciones identificadas”</a:t>
            </a:r>
            <a:r>
              <a:rPr lang="es-ES" dirty="0"/>
              <a:t>. </a:t>
            </a:r>
            <a:r>
              <a:rPr lang="en-AU" altLang="en-US" sz="3300" dirty="0"/>
              <a:t>(</a:t>
            </a:r>
            <a:r>
              <a:rPr lang="en-GB" sz="3300" dirty="0"/>
              <a:t>Homel, R. and Thomsen, L. (2017) Chapter 4: ‘Developmental Crime Prevention’, in Tilley, N. and Sidebottom, A. (eds</a:t>
            </a:r>
            <a:r>
              <a:rPr lang="en-GB" sz="3300" i="1" dirty="0"/>
              <a:t>.</a:t>
            </a:r>
            <a:r>
              <a:rPr lang="en-GB" sz="3300" dirty="0"/>
              <a:t>)</a:t>
            </a:r>
            <a:r>
              <a:rPr lang="en-GB" sz="3300" i="1" dirty="0"/>
              <a:t> Handbook of Crime Prevention and Community Safety</a:t>
            </a:r>
            <a:r>
              <a:rPr lang="en-GB" sz="3300" dirty="0"/>
              <a:t>, Willan Publishing, Devon: 57).</a:t>
            </a:r>
            <a:endParaRPr lang="en-AU" sz="3300" dirty="0"/>
          </a:p>
        </p:txBody>
      </p:sp>
    </p:spTree>
    <p:extLst>
      <p:ext uri="{BB962C8B-B14F-4D97-AF65-F5344CB8AC3E}">
        <p14:creationId xmlns:p14="http://schemas.microsoft.com/office/powerpoint/2010/main" val="29362681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708821396"/>
              </p:ext>
            </p:extLst>
          </p:nvPr>
        </p:nvGraphicFramePr>
        <p:xfrm>
          <a:off x="735013" y="3651248"/>
          <a:ext cx="22872699" cy="10064752"/>
        </p:xfrm>
        <a:graphic>
          <a:graphicData uri="http://schemas.openxmlformats.org/drawingml/2006/table">
            <a:tbl>
              <a:tblPr firstRow="1" bandRow="1">
                <a:tableStyleId>{5C22544A-7EE6-4342-B048-85BDC9FD1C3A}</a:tableStyleId>
              </a:tblPr>
              <a:tblGrid>
                <a:gridCol w="3032490">
                  <a:extLst>
                    <a:ext uri="{9D8B030D-6E8A-4147-A177-3AD203B41FA5}">
                      <a16:colId xmlns:a16="http://schemas.microsoft.com/office/drawing/2014/main" val="20000"/>
                    </a:ext>
                  </a:extLst>
                </a:gridCol>
                <a:gridCol w="7662001">
                  <a:extLst>
                    <a:ext uri="{9D8B030D-6E8A-4147-A177-3AD203B41FA5}">
                      <a16:colId xmlns:a16="http://schemas.microsoft.com/office/drawing/2014/main" val="20001"/>
                    </a:ext>
                  </a:extLst>
                </a:gridCol>
                <a:gridCol w="12178208">
                  <a:extLst>
                    <a:ext uri="{9D8B030D-6E8A-4147-A177-3AD203B41FA5}">
                      <a16:colId xmlns:a16="http://schemas.microsoft.com/office/drawing/2014/main" val="20002"/>
                    </a:ext>
                  </a:extLst>
                </a:gridCol>
              </a:tblGrid>
              <a:tr h="653225">
                <a:tc>
                  <a:txBody>
                    <a:bodyPr/>
                    <a:lstStyle/>
                    <a:p>
                      <a:pPr algn="ctr">
                        <a:spcAft>
                          <a:spcPts val="0"/>
                        </a:spcAft>
                      </a:pPr>
                      <a:r>
                        <a:rPr lang="es-ES_tradnl" sz="2000" b="0" i="0" dirty="0">
                          <a:effectLst/>
                          <a:latin typeface="+mn-lt"/>
                          <a:ea typeface="MS Mincho"/>
                          <a:cs typeface="Times New Roman"/>
                        </a:rPr>
                        <a:t>Niveles de influencia sobre el comportamiento</a:t>
                      </a:r>
                      <a:endParaRPr lang="es-MX" sz="2000" b="0" i="0" dirty="0">
                        <a:effectLst/>
                        <a:latin typeface="+mn-lt"/>
                        <a:ea typeface="MS Mincho"/>
                        <a:cs typeface="Times New Roman"/>
                      </a:endParaRPr>
                    </a:p>
                  </a:txBody>
                  <a:tcPr marL="68580" marR="68580" marT="0" marB="0"/>
                </a:tc>
                <a:tc>
                  <a:txBody>
                    <a:bodyPr/>
                    <a:lstStyle/>
                    <a:p>
                      <a:pPr algn="ctr">
                        <a:spcAft>
                          <a:spcPts val="0"/>
                        </a:spcAft>
                      </a:pPr>
                      <a:r>
                        <a:rPr lang="es-ES_tradnl" sz="2000" b="0" i="0" dirty="0">
                          <a:effectLst/>
                          <a:latin typeface="+mn-lt"/>
                          <a:ea typeface="MS Mincho"/>
                          <a:cs typeface="Times New Roman"/>
                        </a:rPr>
                        <a:t>Alcance</a:t>
                      </a:r>
                      <a:endParaRPr lang="es-MX" sz="2000" b="0" i="0" dirty="0">
                        <a:effectLst/>
                        <a:latin typeface="+mn-lt"/>
                        <a:ea typeface="MS Mincho"/>
                        <a:cs typeface="Times New Roman"/>
                      </a:endParaRPr>
                    </a:p>
                    <a:p>
                      <a:pPr algn="ctr">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txBody>
                  <a:tcPr marL="68580" marR="68580" marT="0" marB="0"/>
                </a:tc>
                <a:tc>
                  <a:txBody>
                    <a:bodyPr/>
                    <a:lstStyle/>
                    <a:p>
                      <a:pPr algn="ctr">
                        <a:spcAft>
                          <a:spcPts val="0"/>
                        </a:spcAft>
                      </a:pPr>
                      <a:r>
                        <a:rPr lang="es-ES_tradnl" sz="2000" b="0" i="0">
                          <a:effectLst/>
                          <a:latin typeface="+mn-lt"/>
                          <a:ea typeface="MS Mincho"/>
                          <a:cs typeface="Times New Roman"/>
                        </a:rPr>
                        <a:t>Factores de riesgo</a:t>
                      </a:r>
                      <a:endParaRPr lang="es-MX" sz="2000" b="0" i="0">
                        <a:effectLst/>
                        <a:latin typeface="+mn-lt"/>
                        <a:ea typeface="MS Mincho"/>
                        <a:cs typeface="Times New Roman"/>
                      </a:endParaRPr>
                    </a:p>
                  </a:txBody>
                  <a:tcPr marL="68580" marR="68580" marT="0" marB="0"/>
                </a:tc>
                <a:extLst>
                  <a:ext uri="{0D108BD9-81ED-4DB2-BD59-A6C34878D82A}">
                    <a16:rowId xmlns:a16="http://schemas.microsoft.com/office/drawing/2014/main" val="10000"/>
                  </a:ext>
                </a:extLst>
              </a:tr>
              <a:tr h="1947212">
                <a:tc>
                  <a:txBody>
                    <a:bodyPr/>
                    <a:lstStyle/>
                    <a:p>
                      <a:pPr algn="just">
                        <a:spcAft>
                          <a:spcPts val="0"/>
                        </a:spcAft>
                      </a:pPr>
                      <a:r>
                        <a:rPr lang="es-ES_tradnl" sz="2000" b="0" i="0">
                          <a:effectLst/>
                          <a:latin typeface="+mn-lt"/>
                          <a:ea typeface="MS Mincho"/>
                          <a:cs typeface="Times New Roman"/>
                        </a:rPr>
                        <a:t> </a:t>
                      </a:r>
                      <a:endParaRPr lang="es-MX" sz="2000" b="0" i="0">
                        <a:effectLst/>
                        <a:latin typeface="+mn-lt"/>
                        <a:ea typeface="MS Mincho"/>
                        <a:cs typeface="Times New Roman"/>
                      </a:endParaRPr>
                    </a:p>
                    <a:p>
                      <a:pPr algn="just">
                        <a:spcAft>
                          <a:spcPts val="0"/>
                        </a:spcAft>
                      </a:pPr>
                      <a:r>
                        <a:rPr lang="es-ES_tradnl" sz="2000" b="0" i="0">
                          <a:effectLst/>
                          <a:latin typeface="+mn-lt"/>
                          <a:ea typeface="MS Mincho"/>
                          <a:cs typeface="Times New Roman"/>
                        </a:rPr>
                        <a:t>Individual</a:t>
                      </a:r>
                      <a:endParaRPr lang="es-MX" sz="2000" b="0" i="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Características del individuo que aumentan la probabilidad de ser víctima o perpetrador de actos de violencia</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Factores biológicos y de historia personal:</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La impulsividad</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Problemas de salud mental</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El bajo nivel educativo</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El abuso de sustancias psicotrópicas</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Los antecedentes de comportamiento agresivo o de haber sufrido maltrato</a:t>
                      </a:r>
                      <a:endParaRPr lang="es-MX" sz="2000" b="0" i="0" dirty="0">
                        <a:effectLst/>
                        <a:latin typeface="+mn-lt"/>
                        <a:ea typeface="MS Mincho"/>
                        <a:cs typeface="Times New Roman"/>
                      </a:endParaRPr>
                    </a:p>
                  </a:txBody>
                  <a:tcPr marL="68580" marR="68580" marT="0" marB="0"/>
                </a:tc>
                <a:extLst>
                  <a:ext uri="{0D108BD9-81ED-4DB2-BD59-A6C34878D82A}">
                    <a16:rowId xmlns:a16="http://schemas.microsoft.com/office/drawing/2014/main" val="10001"/>
                  </a:ext>
                </a:extLst>
              </a:tr>
              <a:tr h="2271748">
                <a:tc>
                  <a:txBody>
                    <a:bodyPr/>
                    <a:lstStyle/>
                    <a:p>
                      <a:pPr algn="just">
                        <a:spcAft>
                          <a:spcPts val="0"/>
                        </a:spcAft>
                      </a:pPr>
                      <a:r>
                        <a:rPr lang="es-ES_tradnl" sz="2000" b="0" i="0">
                          <a:effectLst/>
                          <a:latin typeface="+mn-lt"/>
                          <a:ea typeface="MS Mincho"/>
                          <a:cs typeface="Times New Roman"/>
                        </a:rPr>
                        <a:t> </a:t>
                      </a:r>
                      <a:endParaRPr lang="es-MX" sz="2000" b="0" i="0">
                        <a:effectLst/>
                        <a:latin typeface="+mn-lt"/>
                        <a:ea typeface="MS Mincho"/>
                        <a:cs typeface="Times New Roman"/>
                      </a:endParaRPr>
                    </a:p>
                    <a:p>
                      <a:pPr algn="just">
                        <a:spcAft>
                          <a:spcPts val="0"/>
                        </a:spcAft>
                      </a:pPr>
                      <a:r>
                        <a:rPr lang="es-ES_tradnl" sz="2000" b="0" i="0">
                          <a:effectLst/>
                          <a:latin typeface="+mn-lt"/>
                          <a:ea typeface="MS Mincho"/>
                          <a:cs typeface="Times New Roman"/>
                        </a:rPr>
                        <a:t>Relacional</a:t>
                      </a:r>
                      <a:endParaRPr lang="es-MX" sz="2000" b="0" i="0">
                        <a:effectLst/>
                        <a:latin typeface="+mn-lt"/>
                        <a:ea typeface="MS Mincho"/>
                        <a:cs typeface="Times New Roman"/>
                      </a:endParaRPr>
                    </a:p>
                  </a:txBody>
                  <a:tcPr marL="68580" marR="68580" marT="0" marB="0"/>
                </a:tc>
                <a:tc>
                  <a:txBody>
                    <a:bodyPr/>
                    <a:lstStyle/>
                    <a:p>
                      <a:pPr algn="just">
                        <a:spcAft>
                          <a:spcPts val="0"/>
                        </a:spcAft>
                      </a:pPr>
                      <a:r>
                        <a:rPr lang="es-ES_tradnl" sz="2000" b="0" i="0">
                          <a:effectLst/>
                          <a:latin typeface="+mn-lt"/>
                          <a:ea typeface="MS Mincho"/>
                          <a:cs typeface="Times New Roman"/>
                        </a:rPr>
                        <a:t> </a:t>
                      </a:r>
                      <a:endParaRPr lang="es-MX" sz="2000" b="0" i="0">
                        <a:effectLst/>
                        <a:latin typeface="+mn-lt"/>
                        <a:ea typeface="MS Mincho"/>
                        <a:cs typeface="Times New Roman"/>
                      </a:endParaRPr>
                    </a:p>
                    <a:p>
                      <a:pPr algn="just">
                        <a:spcAft>
                          <a:spcPts val="0"/>
                        </a:spcAft>
                      </a:pPr>
                      <a:r>
                        <a:rPr lang="es-ES_tradnl" sz="2000" b="0" i="0">
                          <a:effectLst/>
                          <a:latin typeface="+mn-lt"/>
                          <a:ea typeface="MS Mincho"/>
                          <a:cs typeface="Times New Roman"/>
                        </a:rPr>
                        <a:t>Indaga el modo en que las relaciones sociales cercanas —por ejemplo, con los amigos, con la pareja y con los miembros de la familia— aumentan el riesgo de convertirse en víctima o perpetradores de actos violentos</a:t>
                      </a:r>
                      <a:endParaRPr lang="es-MX" sz="2000" b="0" i="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Factores relacionados con la familia, amigos, parejas sentimentales y pares:</a:t>
                      </a:r>
                      <a:endParaRPr lang="es-MX" sz="2000" b="0" i="0" dirty="0">
                        <a:effectLst/>
                        <a:latin typeface="+mn-lt"/>
                        <a:ea typeface="MS Mincho"/>
                        <a:cs typeface="Times New Roman"/>
                      </a:endParaRPr>
                    </a:p>
                    <a:p>
                      <a:pPr marL="342900" lvl="0" indent="-342900" algn="just">
                        <a:spcAft>
                          <a:spcPts val="0"/>
                        </a:spcAft>
                        <a:buFont typeface="+mj-lt"/>
                        <a:buAutoNum type="arabicPeriod"/>
                      </a:pPr>
                      <a:r>
                        <a:rPr lang="es-ES_tradnl" sz="2000" b="0" i="0" dirty="0">
                          <a:effectLst/>
                          <a:latin typeface="+mn-lt"/>
                          <a:ea typeface="MS Mincho"/>
                          <a:cs typeface="Times New Roman"/>
                        </a:rPr>
                        <a:t>Deficientes prácticas de crianza y débiles habilidades parentales</a:t>
                      </a:r>
                      <a:endParaRPr lang="es-MX" sz="2000" b="0" i="0" dirty="0">
                        <a:effectLst/>
                        <a:latin typeface="+mn-lt"/>
                        <a:ea typeface="MS Mincho"/>
                        <a:cs typeface="Times New Roman"/>
                      </a:endParaRPr>
                    </a:p>
                    <a:p>
                      <a:pPr marL="342900" lvl="0" indent="-342900" algn="just">
                        <a:spcAft>
                          <a:spcPts val="0"/>
                        </a:spcAft>
                        <a:buFont typeface="+mj-lt"/>
                        <a:buAutoNum type="arabicPeriod"/>
                      </a:pPr>
                      <a:r>
                        <a:rPr lang="es-ES_tradnl" sz="2000" b="0" i="0" dirty="0">
                          <a:effectLst/>
                          <a:latin typeface="+mn-lt"/>
                          <a:ea typeface="MS Mincho"/>
                          <a:cs typeface="Times New Roman"/>
                        </a:rPr>
                        <a:t>Problemas matrimoniales</a:t>
                      </a:r>
                      <a:endParaRPr lang="es-MX" sz="2000" b="0" i="0" dirty="0">
                        <a:effectLst/>
                        <a:latin typeface="+mn-lt"/>
                        <a:ea typeface="MS Mincho"/>
                        <a:cs typeface="Times New Roman"/>
                      </a:endParaRPr>
                    </a:p>
                    <a:p>
                      <a:pPr marL="342900" lvl="0" indent="-342900" algn="just">
                        <a:spcAft>
                          <a:spcPts val="0"/>
                        </a:spcAft>
                        <a:buFont typeface="+mj-lt"/>
                        <a:buAutoNum type="arabicPeriod"/>
                      </a:pPr>
                      <a:r>
                        <a:rPr lang="es-ES_tradnl" sz="2000" b="0" i="0" dirty="0">
                          <a:effectLst/>
                          <a:latin typeface="+mn-lt"/>
                          <a:ea typeface="MS Mincho"/>
                          <a:cs typeface="Times New Roman"/>
                        </a:rPr>
                        <a:t>Violencia familiar</a:t>
                      </a:r>
                      <a:endParaRPr lang="es-MX" sz="2000" b="0" i="0" dirty="0">
                        <a:effectLst/>
                        <a:latin typeface="+mn-lt"/>
                        <a:ea typeface="MS Mincho"/>
                        <a:cs typeface="Times New Roman"/>
                      </a:endParaRPr>
                    </a:p>
                    <a:p>
                      <a:pPr marL="342900" lvl="0" indent="-342900" algn="just">
                        <a:spcAft>
                          <a:spcPts val="0"/>
                        </a:spcAft>
                        <a:buFont typeface="+mj-lt"/>
                        <a:buAutoNum type="arabicPeriod"/>
                      </a:pPr>
                      <a:r>
                        <a:rPr lang="es-ES_tradnl" sz="2000" b="0" i="0" dirty="0">
                          <a:effectLst/>
                          <a:latin typeface="+mn-lt"/>
                          <a:ea typeface="MS Mincho"/>
                          <a:cs typeface="Times New Roman"/>
                        </a:rPr>
                        <a:t>Bajo nivel socio-económico del hogar</a:t>
                      </a:r>
                      <a:endParaRPr lang="es-MX" sz="2000" b="0" i="0" dirty="0">
                        <a:effectLst/>
                        <a:latin typeface="+mn-lt"/>
                        <a:ea typeface="MS Mincho"/>
                        <a:cs typeface="Times New Roman"/>
                      </a:endParaRPr>
                    </a:p>
                    <a:p>
                      <a:pPr marL="342900" lvl="0" indent="-342900" algn="just">
                        <a:spcAft>
                          <a:spcPts val="0"/>
                        </a:spcAft>
                        <a:buFont typeface="+mj-lt"/>
                        <a:buAutoNum type="arabicPeriod"/>
                      </a:pPr>
                      <a:r>
                        <a:rPr lang="es-ES_tradnl" sz="2000" b="0" i="0" dirty="0">
                          <a:effectLst/>
                          <a:latin typeface="+mn-lt"/>
                          <a:ea typeface="MS Mincho"/>
                          <a:cs typeface="Times New Roman"/>
                        </a:rPr>
                        <a:t>Amigos involucrados en la violencia</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txBody>
                  <a:tcPr marL="68580" marR="68580" marT="0" marB="0"/>
                </a:tc>
                <a:extLst>
                  <a:ext uri="{0D108BD9-81ED-4DB2-BD59-A6C34878D82A}">
                    <a16:rowId xmlns:a16="http://schemas.microsoft.com/office/drawing/2014/main" val="10002"/>
                  </a:ext>
                </a:extLst>
              </a:tr>
              <a:tr h="2920819">
                <a:tc>
                  <a:txBody>
                    <a:bodyPr/>
                    <a:lstStyle/>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Comunitario</a:t>
                      </a:r>
                      <a:endParaRPr lang="es-MX" sz="2000" b="0" i="0" dirty="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Examina los contextos de la comunidad en los que se inscriben las relaciones sociales, como la escuela, el lugar de trabajo y el vecindario, y busca identificar las características de estos ámbitos que se asocian con ser víctimas o perpetradores de actos violentos</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Factores relacionados con lugares como las escuelas, vecindarios o barrios y lugares de trabajo:</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Situación de pobreza</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Falta de oportunidades </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Alto desempleo</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Alta densidad de población</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Alta movilidad</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La existencia de un comercio local de drogas o armas</a:t>
                      </a:r>
                      <a:endParaRPr lang="es-MX" sz="2000" b="0" i="0" dirty="0">
                        <a:effectLst/>
                        <a:latin typeface="+mn-lt"/>
                        <a:ea typeface="MS Mincho"/>
                        <a:cs typeface="Times New Roman"/>
                      </a:endParaRPr>
                    </a:p>
                    <a:p>
                      <a:pPr marL="342900" lvl="0" indent="-342900" algn="just">
                        <a:spcAft>
                          <a:spcPts val="0"/>
                        </a:spcAft>
                        <a:buFont typeface="Symbol"/>
                        <a:buChar char=""/>
                      </a:pPr>
                      <a:r>
                        <a:rPr lang="es-ES_tradnl" sz="2000" b="0" i="0" dirty="0">
                          <a:effectLst/>
                          <a:latin typeface="+mn-lt"/>
                          <a:ea typeface="MS Mincho"/>
                          <a:cs typeface="Times New Roman"/>
                        </a:rPr>
                        <a:t>Factores situacionales</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txBody>
                  <a:tcPr marL="68580" marR="68580" marT="0" marB="0"/>
                </a:tc>
                <a:extLst>
                  <a:ext uri="{0D108BD9-81ED-4DB2-BD59-A6C34878D82A}">
                    <a16:rowId xmlns:a16="http://schemas.microsoft.com/office/drawing/2014/main" val="10003"/>
                  </a:ext>
                </a:extLst>
              </a:tr>
              <a:tr h="2271748">
                <a:tc>
                  <a:txBody>
                    <a:bodyPr/>
                    <a:lstStyle/>
                    <a:p>
                      <a:pPr algn="just">
                        <a:spcAft>
                          <a:spcPts val="0"/>
                        </a:spcAft>
                      </a:pPr>
                      <a:r>
                        <a:rPr lang="es-ES_tradnl" sz="2000" b="0" i="0">
                          <a:effectLst/>
                          <a:latin typeface="+mn-lt"/>
                          <a:ea typeface="MS Mincho"/>
                          <a:cs typeface="Times New Roman"/>
                        </a:rPr>
                        <a:t> </a:t>
                      </a:r>
                      <a:endParaRPr lang="es-MX" sz="2000" b="0" i="0">
                        <a:effectLst/>
                        <a:latin typeface="+mn-lt"/>
                        <a:ea typeface="MS Mincho"/>
                        <a:cs typeface="Times New Roman"/>
                      </a:endParaRPr>
                    </a:p>
                    <a:p>
                      <a:pPr algn="just">
                        <a:spcAft>
                          <a:spcPts val="0"/>
                        </a:spcAft>
                      </a:pPr>
                      <a:r>
                        <a:rPr lang="es-ES_tradnl" sz="2000" b="0" i="0">
                          <a:effectLst/>
                          <a:latin typeface="+mn-lt"/>
                          <a:ea typeface="MS Mincho"/>
                          <a:cs typeface="Times New Roman"/>
                        </a:rPr>
                        <a:t>Social</a:t>
                      </a:r>
                      <a:endParaRPr lang="es-MX" sz="2000" b="0" i="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 </a:t>
                      </a:r>
                      <a:endParaRPr lang="es-MX" sz="2000" b="0" i="0" dirty="0">
                        <a:effectLst/>
                        <a:latin typeface="+mn-lt"/>
                        <a:ea typeface="MS Mincho"/>
                        <a:cs typeface="Times New Roman"/>
                      </a:endParaRPr>
                    </a:p>
                    <a:p>
                      <a:pPr algn="just">
                        <a:spcAft>
                          <a:spcPts val="0"/>
                        </a:spcAft>
                      </a:pPr>
                      <a:r>
                        <a:rPr lang="es-ES_tradnl" sz="2000" b="0" i="0" dirty="0">
                          <a:effectLst/>
                          <a:latin typeface="+mn-lt"/>
                          <a:ea typeface="MS Mincho"/>
                          <a:cs typeface="Times New Roman"/>
                        </a:rPr>
                        <a:t>Examina los factores sociales más generales que determinan las tasas de violencia.</a:t>
                      </a:r>
                      <a:endParaRPr lang="es-MX" sz="2000" b="0" i="0" dirty="0">
                        <a:effectLst/>
                        <a:latin typeface="+mn-lt"/>
                        <a:ea typeface="MS Mincho"/>
                        <a:cs typeface="Times New Roman"/>
                      </a:endParaRPr>
                    </a:p>
                  </a:txBody>
                  <a:tcPr marL="68580" marR="68580" marT="0" marB="0"/>
                </a:tc>
                <a:tc>
                  <a:txBody>
                    <a:bodyPr/>
                    <a:lstStyle/>
                    <a:p>
                      <a:pPr algn="just">
                        <a:spcAft>
                          <a:spcPts val="0"/>
                        </a:spcAft>
                      </a:pPr>
                      <a:r>
                        <a:rPr lang="es-ES_tradnl" sz="2000" b="0" i="0" dirty="0">
                          <a:effectLst/>
                          <a:latin typeface="+mn-lt"/>
                          <a:ea typeface="MS Mincho"/>
                          <a:cs typeface="Times New Roman"/>
                        </a:rPr>
                        <a:t>Factores relacionados con políticas sociales, económicas y culturales:</a:t>
                      </a:r>
                      <a:endParaRPr lang="es-MX" sz="2000" b="0" i="0" dirty="0">
                        <a:effectLst/>
                        <a:latin typeface="+mn-lt"/>
                        <a:ea typeface="MS Mincho"/>
                        <a:cs typeface="Times New Roman"/>
                      </a:endParaRPr>
                    </a:p>
                    <a:p>
                      <a:pPr marL="342900" lvl="0" indent="-342900" algn="just">
                        <a:spcAft>
                          <a:spcPts val="0"/>
                        </a:spcAft>
                        <a:buFont typeface="+mj-lt"/>
                        <a:buAutoNum type="alphaLcParenR"/>
                      </a:pPr>
                      <a:r>
                        <a:rPr lang="es-ES_tradnl" sz="2000" b="0" i="0" dirty="0">
                          <a:effectLst/>
                          <a:latin typeface="+mn-lt"/>
                          <a:ea typeface="MS Mincho"/>
                          <a:cs typeface="Times New Roman"/>
                        </a:rPr>
                        <a:t>Cambios sociales rápidos y desordenados</a:t>
                      </a:r>
                      <a:endParaRPr lang="es-MX" sz="2000" b="0" i="0" dirty="0">
                        <a:effectLst/>
                        <a:latin typeface="+mn-lt"/>
                        <a:ea typeface="MS Mincho"/>
                        <a:cs typeface="Times New Roman"/>
                      </a:endParaRPr>
                    </a:p>
                    <a:p>
                      <a:pPr marL="342900" lvl="0" indent="-342900" algn="just">
                        <a:spcAft>
                          <a:spcPts val="0"/>
                        </a:spcAft>
                        <a:buFont typeface="+mj-lt"/>
                        <a:buAutoNum type="alphaLcParenR"/>
                      </a:pPr>
                      <a:r>
                        <a:rPr lang="es-ES_tradnl" sz="2000" b="0" i="0" dirty="0">
                          <a:effectLst/>
                          <a:latin typeface="+mn-lt"/>
                          <a:ea typeface="MS Mincho"/>
                          <a:cs typeface="Times New Roman"/>
                        </a:rPr>
                        <a:t>Alta desigualdad social, económica y de género</a:t>
                      </a:r>
                      <a:endParaRPr lang="es-MX" sz="2000" b="0" i="0" dirty="0">
                        <a:effectLst/>
                        <a:latin typeface="+mn-lt"/>
                        <a:ea typeface="MS Mincho"/>
                        <a:cs typeface="Times New Roman"/>
                      </a:endParaRPr>
                    </a:p>
                    <a:p>
                      <a:pPr marL="342900" lvl="0" indent="-342900" algn="just">
                        <a:spcAft>
                          <a:spcPts val="0"/>
                        </a:spcAft>
                        <a:buFont typeface="+mj-lt"/>
                        <a:buAutoNum type="alphaLcParenR"/>
                      </a:pPr>
                      <a:r>
                        <a:rPr lang="es-ES_tradnl" sz="2000" b="0" i="0" dirty="0">
                          <a:effectLst/>
                          <a:latin typeface="+mn-lt"/>
                          <a:ea typeface="MS Mincho"/>
                          <a:cs typeface="Times New Roman"/>
                        </a:rPr>
                        <a:t>Altos niveles de pobreza</a:t>
                      </a:r>
                      <a:endParaRPr lang="es-MX" sz="2000" b="0" i="0" dirty="0">
                        <a:effectLst/>
                        <a:latin typeface="+mn-lt"/>
                        <a:ea typeface="MS Mincho"/>
                        <a:cs typeface="Times New Roman"/>
                      </a:endParaRPr>
                    </a:p>
                    <a:p>
                      <a:pPr marL="342900" lvl="0" indent="-342900" algn="just">
                        <a:spcAft>
                          <a:spcPts val="0"/>
                        </a:spcAft>
                        <a:buFont typeface="+mj-lt"/>
                        <a:buAutoNum type="alphaLcParenR"/>
                      </a:pPr>
                      <a:r>
                        <a:rPr lang="es-ES_tradnl" sz="2000" b="0" i="0" dirty="0">
                          <a:effectLst/>
                          <a:latin typeface="+mn-lt"/>
                          <a:ea typeface="MS Mincho"/>
                          <a:cs typeface="Times New Roman"/>
                        </a:rPr>
                        <a:t>Normas sociales y culturales que refuerzan la violencia</a:t>
                      </a:r>
                      <a:endParaRPr lang="es-MX" sz="2000" b="0" i="0" dirty="0">
                        <a:effectLst/>
                        <a:latin typeface="+mn-lt"/>
                        <a:ea typeface="MS Mincho"/>
                        <a:cs typeface="Times New Roman"/>
                      </a:endParaRPr>
                    </a:p>
                    <a:p>
                      <a:pPr marL="342900" lvl="0" indent="-342900" algn="just">
                        <a:spcAft>
                          <a:spcPts val="0"/>
                        </a:spcAft>
                        <a:buFont typeface="+mj-lt"/>
                        <a:buAutoNum type="alphaLcParenR"/>
                      </a:pPr>
                      <a:r>
                        <a:rPr lang="es-ES_tradnl" sz="2000" b="0" i="0" dirty="0">
                          <a:effectLst/>
                          <a:latin typeface="+mn-lt"/>
                          <a:ea typeface="MS Mincho"/>
                          <a:cs typeface="Times New Roman"/>
                        </a:rPr>
                        <a:t>Redes débiles de seguridad económica</a:t>
                      </a:r>
                      <a:endParaRPr lang="es-MX" sz="2000" b="0" i="0" dirty="0">
                        <a:effectLst/>
                        <a:latin typeface="+mn-lt"/>
                        <a:ea typeface="MS Mincho"/>
                        <a:cs typeface="Times New Roman"/>
                      </a:endParaRPr>
                    </a:p>
                    <a:p>
                      <a:pPr marL="342900" lvl="0" indent="-342900" algn="just">
                        <a:spcAft>
                          <a:spcPts val="0"/>
                        </a:spcAft>
                        <a:buFont typeface="+mj-lt"/>
                        <a:buAutoNum type="alphaLcParenR"/>
                      </a:pPr>
                      <a:r>
                        <a:rPr lang="es-ES_tradnl" sz="2000" b="0" i="0" dirty="0">
                          <a:effectLst/>
                          <a:latin typeface="+mn-lt"/>
                          <a:ea typeface="MS Mincho"/>
                          <a:cs typeface="Times New Roman"/>
                        </a:rPr>
                        <a:t>Estado de derecho frágil</a:t>
                      </a:r>
                      <a:endParaRPr lang="es-MX" sz="2000" b="0" i="0" dirty="0">
                        <a:effectLst/>
                        <a:latin typeface="+mn-lt"/>
                        <a:ea typeface="MS Mincho"/>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6" name="Rectangle 2"/>
          <p:cNvSpPr>
            <a:spLocks noGrp="1" noChangeArrowheads="1"/>
          </p:cNvSpPr>
          <p:nvPr>
            <p:ph type="title"/>
          </p:nvPr>
        </p:nvSpPr>
        <p:spPr>
          <a:xfrm>
            <a:off x="1163317" y="403989"/>
            <a:ext cx="21939885" cy="1816100"/>
          </a:xfrm>
        </p:spPr>
        <p:txBody>
          <a:bodyPr>
            <a:normAutofit/>
          </a:bodyPr>
          <a:lstStyle/>
          <a:p>
            <a:pPr eaLnBrk="1" hangingPunct="1"/>
            <a:r>
              <a:rPr lang="en-AU" altLang="en-US" dirty="0" err="1"/>
              <a:t>Factores</a:t>
            </a:r>
            <a:r>
              <a:rPr lang="en-AU" altLang="en-US" dirty="0"/>
              <a:t> de </a:t>
            </a:r>
            <a:r>
              <a:rPr lang="en-AU" altLang="en-US" dirty="0" err="1"/>
              <a:t>Riesgo</a:t>
            </a:r>
            <a:endParaRPr lang="en-US" altLang="en-US" dirty="0"/>
          </a:p>
        </p:txBody>
      </p:sp>
      <p:sp>
        <p:nvSpPr>
          <p:cNvPr id="7" name="Rectángulo 6"/>
          <p:cNvSpPr/>
          <p:nvPr/>
        </p:nvSpPr>
        <p:spPr>
          <a:xfrm>
            <a:off x="782101" y="2220089"/>
            <a:ext cx="22872699" cy="1754327"/>
          </a:xfrm>
          <a:prstGeom prst="rect">
            <a:avLst/>
          </a:prstGeom>
        </p:spPr>
        <p:txBody>
          <a:bodyPr wrap="square">
            <a:spAutoFit/>
          </a:bodyPr>
          <a:lstStyle/>
          <a:p>
            <a:pPr marL="571500" indent="-571500">
              <a:buFont typeface="Arial"/>
              <a:buChar char="•"/>
            </a:pPr>
            <a:r>
              <a:rPr lang="es-ES" dirty="0"/>
              <a:t>El riesgo es acumulativo y los factores de riesgo están relacionados entre sí (no es fácil aislar el vínculo causal)</a:t>
            </a:r>
          </a:p>
          <a:p>
            <a:pPr marL="571500" indent="-571500">
              <a:buFont typeface="Arial"/>
              <a:buChar char="•"/>
            </a:pPr>
            <a:r>
              <a:rPr lang="es-ES" dirty="0"/>
              <a:t>Los factores de riesgo más significativos y asociados con el delito, de acuerdo a la OMS, son:</a:t>
            </a:r>
          </a:p>
        </p:txBody>
      </p:sp>
      <p:sp>
        <p:nvSpPr>
          <p:cNvPr id="8" name="TextBox 2">
            <a:extLst>
              <a:ext uri="{FF2B5EF4-FFF2-40B4-BE49-F238E27FC236}">
                <a16:creationId xmlns:a16="http://schemas.microsoft.com/office/drawing/2014/main" id="{6287B477-E1C6-4228-B0CB-EC26467BA3E7}"/>
              </a:ext>
            </a:extLst>
          </p:cNvPr>
          <p:cNvSpPr txBox="1"/>
          <p:nvPr/>
        </p:nvSpPr>
        <p:spPr>
          <a:xfrm>
            <a:off x="1163317" y="13132523"/>
            <a:ext cx="6903172" cy="707886"/>
          </a:xfrm>
          <a:prstGeom prst="rect">
            <a:avLst/>
          </a:prstGeom>
          <a:noFill/>
        </p:spPr>
        <p:txBody>
          <a:bodyPr wrap="none" rtlCol="0">
            <a:spAutoFit/>
          </a:bodyPr>
          <a:lstStyle/>
          <a:p>
            <a:r>
              <a:rPr lang="en-US" sz="2000" dirty="0">
                <a:hlinkClick r:id="rId3"/>
              </a:rPr>
              <a:t>https://www.who.int/violenceprevention/approach/ecology/en/</a:t>
            </a:r>
            <a:endParaRPr lang="en-US" sz="2000" dirty="0"/>
          </a:p>
          <a:p>
            <a:endParaRPr lang="en-US" sz="2000" dirty="0"/>
          </a:p>
        </p:txBody>
      </p:sp>
    </p:spTree>
    <p:extLst>
      <p:ext uri="{BB962C8B-B14F-4D97-AF65-F5344CB8AC3E}">
        <p14:creationId xmlns:p14="http://schemas.microsoft.com/office/powerpoint/2010/main" val="397458425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1"/>
            <a:ext cx="22872458" cy="1851659"/>
          </a:xfrm>
        </p:spPr>
        <p:txBody>
          <a:bodyPr/>
          <a:lstStyle/>
          <a:p>
            <a:r>
              <a:rPr lang="en-AU" dirty="0"/>
              <a:t>Un </a:t>
            </a:r>
            <a:r>
              <a:rPr lang="en-AU" dirty="0" err="1"/>
              <a:t>estudio</a:t>
            </a:r>
            <a:r>
              <a:rPr lang="en-AU" dirty="0"/>
              <a:t> de </a:t>
            </a:r>
            <a:r>
              <a:rPr lang="en-AU" dirty="0" err="1"/>
              <a:t>caso</a:t>
            </a:r>
            <a:r>
              <a:rPr lang="en-AU" dirty="0"/>
              <a:t>: “</a:t>
            </a:r>
            <a:r>
              <a:rPr lang="es-ES" dirty="0" err="1"/>
              <a:t>Getaway</a:t>
            </a:r>
            <a:r>
              <a:rPr lang="es-ES" dirty="0"/>
              <a:t> </a:t>
            </a:r>
            <a:r>
              <a:rPr lang="es-ES" dirty="0" err="1"/>
              <a:t>Youth</a:t>
            </a:r>
            <a:r>
              <a:rPr lang="es-ES" dirty="0"/>
              <a:t> Center</a:t>
            </a:r>
            <a:r>
              <a:rPr lang="es-MX" dirty="0"/>
              <a:t> </a:t>
            </a:r>
            <a:r>
              <a:rPr lang="en-AU" dirty="0"/>
              <a:t>”</a:t>
            </a:r>
          </a:p>
        </p:txBody>
      </p:sp>
      <p:sp>
        <p:nvSpPr>
          <p:cNvPr id="3" name="Content Placeholder 2"/>
          <p:cNvSpPr>
            <a:spLocks noGrp="1"/>
          </p:cNvSpPr>
          <p:nvPr>
            <p:ph idx="1"/>
          </p:nvPr>
        </p:nvSpPr>
        <p:spPr>
          <a:xfrm>
            <a:off x="342900" y="1851660"/>
            <a:ext cx="23682960" cy="11155680"/>
          </a:xfrm>
        </p:spPr>
        <p:txBody>
          <a:bodyPr>
            <a:normAutofit fontScale="92500" lnSpcReduction="10000"/>
          </a:bodyPr>
          <a:lstStyle/>
          <a:p>
            <a:r>
              <a:rPr lang="es-ES" sz="4000" dirty="0"/>
              <a:t>En Belice, el </a:t>
            </a:r>
            <a:r>
              <a:rPr lang="es-ES" sz="4000" i="1" dirty="0"/>
              <a:t>Gateaway Youth Center</a:t>
            </a:r>
            <a:r>
              <a:rPr lang="es-ES" sz="4000" dirty="0"/>
              <a:t> fue parte del proyecto </a:t>
            </a:r>
            <a:r>
              <a:rPr lang="es-ES" sz="4000" i="1" dirty="0"/>
              <a:t>Community Action for Public Safety</a:t>
            </a:r>
            <a:r>
              <a:rPr lang="es-ES" sz="4000" dirty="0"/>
              <a:t> (CAPS), financiado por el Banco Interamericano de Desarrollo (BID) y el Gobierno de Belice, ahora funciona como parte de la estructura de los Servicios de Apoyo Educativo (</a:t>
            </a:r>
            <a:r>
              <a:rPr lang="es-ES" sz="4000" i="1" dirty="0"/>
              <a:t>Education Support Services</a:t>
            </a:r>
            <a:r>
              <a:rPr lang="es-ES" sz="4000" dirty="0"/>
              <a:t>, ESS) del Ministerio de Educación, Juventud, Deportes y Cultura. CAPS tuvo como objetivo aumentar la capacidad del gobierno de Belice para diseñar, ejecutar y monitorear políticas integrales de prevención de violencia secundaria y terciaria.</a:t>
            </a:r>
            <a:endParaRPr lang="es-MX" sz="4000" dirty="0"/>
          </a:p>
          <a:p>
            <a:r>
              <a:rPr lang="es-ES" sz="4000" dirty="0"/>
              <a:t>El Gateaway Youth Center proporciona una variedad de servicios personales, académicos, sociales y emocionales accesibles destinados a construir capital social a través de sólidas alianzas y de recursos comunitarios. Su objetivo es desarrollar comunidades más fuertes y seguras al empoderar a los jóvenes y sus familias.</a:t>
            </a:r>
            <a:endParaRPr lang="es-MX" sz="4000" dirty="0"/>
          </a:p>
          <a:p>
            <a:r>
              <a:rPr lang="es-ES" sz="4000" dirty="0"/>
              <a:t>El Centro fue diseñado para jóvenes que no estudian o para la realización de actividades después de la escuela, e incluyó asesoramiento para adolescentes en conflicto con la ley. Actualmente ofrece un espacio seguro para que los jóvenes puedan desarrollarse positivamente; proporciona apoyo individual y a las familias, en la construcción de relaciones sanas; considera programas de reforzamiento de aspectos positivos de las experiencias vitales; y brinda capacitación correctiva y pre-profesional, alfabetización básica y aritmética y entrenamiento vocacional.</a:t>
            </a:r>
            <a:endParaRPr lang="es-MX" sz="4000" dirty="0"/>
          </a:p>
          <a:p>
            <a:r>
              <a:rPr lang="es-ES" sz="4000" dirty="0"/>
              <a:t>Después de operar durante varios años en el Southside (Gwen Lizaraga H.S.), ha tenido éxito de acuerdo a diversos análisis del BID. En 2018, inició un proceso de evaluación sobre su impacto en los jóvenes con algún factor de riesgo individual o comunitario, principalmente asociado a la educación y el trabajo, en niñas y niños mayores de 13 años. Los resultados sugieren un cambio positivo alto en la transición de los estudiantes a la educación secundaria, a instituciones técnicas o hacia el empleo, además de brindar espacios seguros a las y los adolescentes para el desarrollo de habilidades interpersonales alejadas de la violencia.</a:t>
            </a:r>
            <a:endParaRPr lang="es-MX" sz="4000" dirty="0"/>
          </a:p>
          <a:p>
            <a:r>
              <a:rPr lang="es-ES" sz="4000" dirty="0"/>
              <a:t>Sitios: http://gateway.moe.gov.bz/</a:t>
            </a:r>
            <a:endParaRPr lang="es-MX" sz="4000" dirty="0"/>
          </a:p>
          <a:p>
            <a:endParaRPr lang="en-AU" dirty="0"/>
          </a:p>
          <a:p>
            <a:endParaRPr lang="en-AU" dirty="0"/>
          </a:p>
        </p:txBody>
      </p:sp>
    </p:spTree>
    <p:extLst>
      <p:ext uri="{BB962C8B-B14F-4D97-AF65-F5344CB8AC3E}">
        <p14:creationId xmlns:p14="http://schemas.microsoft.com/office/powerpoint/2010/main" val="375900070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1"/>
            <a:ext cx="22872458" cy="1920240"/>
          </a:xfrm>
        </p:spPr>
        <p:txBody>
          <a:bodyPr/>
          <a:lstStyle/>
          <a:p>
            <a:r>
              <a:rPr lang="en-AU" dirty="0" err="1"/>
              <a:t>Estudio</a:t>
            </a:r>
            <a:r>
              <a:rPr lang="en-AU" dirty="0"/>
              <a:t> de </a:t>
            </a:r>
            <a:r>
              <a:rPr lang="en-AU" dirty="0" err="1"/>
              <a:t>Caso</a:t>
            </a:r>
            <a:r>
              <a:rPr lang="en-AU" dirty="0"/>
              <a:t>: “Communities that Care”</a:t>
            </a:r>
          </a:p>
        </p:txBody>
      </p:sp>
      <p:sp>
        <p:nvSpPr>
          <p:cNvPr id="3" name="Content Placeholder 2"/>
          <p:cNvSpPr>
            <a:spLocks noGrp="1"/>
          </p:cNvSpPr>
          <p:nvPr>
            <p:ph idx="1"/>
          </p:nvPr>
        </p:nvSpPr>
        <p:spPr>
          <a:xfrm>
            <a:off x="342900" y="1714500"/>
            <a:ext cx="23682960" cy="11247120"/>
          </a:xfrm>
        </p:spPr>
        <p:txBody>
          <a:bodyPr>
            <a:normAutofit fontScale="70000" lnSpcReduction="20000"/>
          </a:bodyPr>
          <a:lstStyle/>
          <a:p>
            <a:r>
              <a:rPr lang="en-GB" dirty="0"/>
              <a:t>Communities That Care (</a:t>
            </a:r>
            <a:r>
              <a:rPr lang="en-GB" dirty="0" err="1"/>
              <a:t>Comunidades</a:t>
            </a:r>
            <a:r>
              <a:rPr lang="en-GB" dirty="0"/>
              <a:t> </a:t>
            </a:r>
            <a:r>
              <a:rPr lang="en-GB" dirty="0" err="1"/>
              <a:t>que</a:t>
            </a:r>
            <a:r>
              <a:rPr lang="en-GB" dirty="0"/>
              <a:t> se </a:t>
            </a:r>
            <a:r>
              <a:rPr lang="en-GB" dirty="0" err="1"/>
              <a:t>preocupan</a:t>
            </a:r>
            <a:r>
              <a:rPr lang="en-GB" dirty="0"/>
              <a:t>, o CTC </a:t>
            </a:r>
            <a:r>
              <a:rPr lang="en-GB" dirty="0" err="1"/>
              <a:t>por</a:t>
            </a:r>
            <a:r>
              <a:rPr lang="en-GB" dirty="0"/>
              <a:t> sus </a:t>
            </a:r>
            <a:r>
              <a:rPr lang="en-GB" dirty="0" err="1"/>
              <a:t>siglas</a:t>
            </a:r>
            <a:r>
              <a:rPr lang="en-GB" dirty="0"/>
              <a:t> en </a:t>
            </a:r>
            <a:r>
              <a:rPr lang="en-GB" dirty="0" err="1"/>
              <a:t>inglés</a:t>
            </a:r>
            <a:r>
              <a:rPr lang="en-GB" dirty="0"/>
              <a:t>) </a:t>
            </a:r>
            <a:r>
              <a:rPr lang="en-GB" dirty="0" err="1"/>
              <a:t>es</a:t>
            </a:r>
            <a:r>
              <a:rPr lang="en-GB" dirty="0"/>
              <a:t> un </a:t>
            </a:r>
            <a:r>
              <a:rPr lang="en-GB" dirty="0" err="1"/>
              <a:t>sistema</a:t>
            </a:r>
            <a:r>
              <a:rPr lang="en-GB" dirty="0"/>
              <a:t> de </a:t>
            </a:r>
            <a:r>
              <a:rPr lang="en-GB" dirty="0" err="1"/>
              <a:t>prevención</a:t>
            </a:r>
            <a:r>
              <a:rPr lang="en-GB" dirty="0"/>
              <a:t> </a:t>
            </a:r>
            <a:r>
              <a:rPr lang="en-GB" dirty="0" err="1"/>
              <a:t>basado</a:t>
            </a:r>
            <a:r>
              <a:rPr lang="en-GB" dirty="0"/>
              <a:t> en la </a:t>
            </a:r>
            <a:r>
              <a:rPr lang="en-GB" dirty="0" err="1"/>
              <a:t>comunidad</a:t>
            </a:r>
            <a:r>
              <a:rPr lang="en-GB" dirty="0"/>
              <a:t>. CTC </a:t>
            </a:r>
            <a:r>
              <a:rPr lang="en-GB" dirty="0" err="1"/>
              <a:t>tiene</a:t>
            </a:r>
            <a:r>
              <a:rPr lang="en-GB" dirty="0"/>
              <a:t> </a:t>
            </a:r>
            <a:r>
              <a:rPr lang="en-GB" dirty="0" err="1"/>
              <a:t>por</a:t>
            </a:r>
            <a:r>
              <a:rPr lang="en-GB" dirty="0"/>
              <a:t> </a:t>
            </a:r>
            <a:r>
              <a:rPr lang="en-GB" dirty="0" err="1"/>
              <a:t>objetivo</a:t>
            </a:r>
            <a:r>
              <a:rPr lang="en-GB" dirty="0"/>
              <a:t> </a:t>
            </a:r>
            <a:r>
              <a:rPr lang="en-GB" dirty="0" err="1"/>
              <a:t>promover</a:t>
            </a:r>
            <a:r>
              <a:rPr lang="en-GB" dirty="0"/>
              <a:t> el </a:t>
            </a:r>
            <a:r>
              <a:rPr lang="en-GB" dirty="0" err="1"/>
              <a:t>desarrollo</a:t>
            </a:r>
            <a:r>
              <a:rPr lang="en-GB" dirty="0"/>
              <a:t> </a:t>
            </a:r>
            <a:r>
              <a:rPr lang="en-GB" dirty="0" err="1"/>
              <a:t>saludable</a:t>
            </a:r>
            <a:r>
              <a:rPr lang="en-GB" dirty="0"/>
              <a:t> de </a:t>
            </a:r>
            <a:r>
              <a:rPr lang="en-GB" dirty="0" err="1"/>
              <a:t>niñas</a:t>
            </a:r>
            <a:r>
              <a:rPr lang="en-GB" dirty="0"/>
              <a:t>, </a:t>
            </a:r>
            <a:r>
              <a:rPr lang="en-GB" dirty="0" err="1"/>
              <a:t>niños</a:t>
            </a:r>
            <a:r>
              <a:rPr lang="en-GB" dirty="0"/>
              <a:t> y </a:t>
            </a:r>
            <a:r>
              <a:rPr lang="en-GB" dirty="0" err="1"/>
              <a:t>jóvenes</a:t>
            </a:r>
            <a:r>
              <a:rPr lang="en-GB" dirty="0"/>
              <a:t> </a:t>
            </a:r>
            <a:r>
              <a:rPr lang="en-GB" dirty="0" err="1"/>
              <a:t>mediante</a:t>
            </a:r>
            <a:r>
              <a:rPr lang="en-GB" dirty="0"/>
              <a:t> la </a:t>
            </a:r>
            <a:r>
              <a:rPr lang="en-GB" dirty="0" err="1"/>
              <a:t>planificación</a:t>
            </a:r>
            <a:r>
              <a:rPr lang="en-GB" dirty="0"/>
              <a:t> </a:t>
            </a:r>
            <a:r>
              <a:rPr lang="en-GB" dirty="0" err="1"/>
              <a:t>comunitaria</a:t>
            </a:r>
            <a:r>
              <a:rPr lang="en-GB" dirty="0"/>
              <a:t> a largo </a:t>
            </a:r>
            <a:r>
              <a:rPr lang="en-GB" dirty="0" err="1"/>
              <a:t>plazo</a:t>
            </a:r>
            <a:r>
              <a:rPr lang="en-GB" dirty="0"/>
              <a:t> y </a:t>
            </a:r>
            <a:r>
              <a:rPr lang="en-GB" dirty="0" err="1"/>
              <a:t>prevenir</a:t>
            </a:r>
            <a:r>
              <a:rPr lang="en-GB" dirty="0"/>
              <a:t> </a:t>
            </a:r>
            <a:r>
              <a:rPr lang="en-GB" dirty="0" err="1"/>
              <a:t>problemas</a:t>
            </a:r>
            <a:r>
              <a:rPr lang="en-GB" dirty="0"/>
              <a:t> </a:t>
            </a:r>
            <a:r>
              <a:rPr lang="en-GB" dirty="0" err="1"/>
              <a:t>sociales</a:t>
            </a:r>
            <a:r>
              <a:rPr lang="en-GB" dirty="0"/>
              <a:t> y de </a:t>
            </a:r>
            <a:r>
              <a:rPr lang="en-GB" dirty="0" err="1"/>
              <a:t>salud</a:t>
            </a:r>
            <a:r>
              <a:rPr lang="en-GB" dirty="0"/>
              <a:t>. </a:t>
            </a:r>
          </a:p>
          <a:p>
            <a:r>
              <a:rPr lang="es-ES" dirty="0"/>
              <a:t>CTC guía a las comunidades hacia la identificación y comprensión de las necesidades locales, estableciendo prioridades e implementando intervenciones efectivas basadas en evidencia, para abordar dichas necesidades. El modelo CTC se ha implementado en muchos países de todo el mundo y en la actualidad opera en más de 500 comunidades en los Estados Unidos de América.</a:t>
            </a:r>
            <a:endParaRPr lang="es-MX" dirty="0"/>
          </a:p>
          <a:p>
            <a:r>
              <a:rPr lang="es-ES" dirty="0"/>
              <a:t>CTC se basa en la «Estrategia de desarrollo social», que promueve el desarrollo positivo de los jóvenes mediante la organización de factores de protección basados en evidencia y convirtiéndolos en una estrategia simple para la acción. Comprende los siguientes componentes</a:t>
            </a:r>
            <a:r>
              <a:rPr lang="en-GB" dirty="0"/>
              <a:t>(CTC, 2018):</a:t>
            </a:r>
            <a:endParaRPr lang="en-AU" dirty="0"/>
          </a:p>
          <a:p>
            <a:pPr lvl="1"/>
            <a:r>
              <a:rPr lang="en-AU" b="1" dirty="0" err="1"/>
              <a:t>Creencias</a:t>
            </a:r>
            <a:r>
              <a:rPr lang="en-AU" b="1" dirty="0"/>
              <a:t> </a:t>
            </a:r>
            <a:r>
              <a:rPr lang="en-AU" b="1" dirty="0" err="1"/>
              <a:t>saludables</a:t>
            </a:r>
            <a:r>
              <a:rPr lang="en-AU" b="1" dirty="0"/>
              <a:t> y </a:t>
            </a:r>
            <a:r>
              <a:rPr lang="en-AU" b="1" dirty="0" err="1"/>
              <a:t>normas</a:t>
            </a:r>
            <a:r>
              <a:rPr lang="en-AU" b="1" dirty="0"/>
              <a:t> de </a:t>
            </a:r>
            <a:r>
              <a:rPr lang="en-AU" b="1" dirty="0" err="1"/>
              <a:t>comportamiento</a:t>
            </a:r>
            <a:r>
              <a:rPr lang="en-AU" b="1" dirty="0"/>
              <a:t> </a:t>
            </a:r>
            <a:r>
              <a:rPr lang="en-AU" b="1" dirty="0" err="1"/>
              <a:t>claras</a:t>
            </a:r>
            <a:r>
              <a:rPr lang="en-AU" dirty="0"/>
              <a:t>: </a:t>
            </a:r>
            <a:r>
              <a:rPr lang="en-AU" dirty="0" err="1"/>
              <a:t>es</a:t>
            </a:r>
            <a:r>
              <a:rPr lang="en-AU" dirty="0"/>
              <a:t> </a:t>
            </a:r>
            <a:r>
              <a:rPr lang="en-AU" dirty="0" err="1"/>
              <a:t>más</a:t>
            </a:r>
            <a:r>
              <a:rPr lang="en-AU" dirty="0"/>
              <a:t> probable </a:t>
            </a:r>
            <a:r>
              <a:rPr lang="en-AU" dirty="0" err="1"/>
              <a:t>que</a:t>
            </a:r>
            <a:r>
              <a:rPr lang="en-AU" dirty="0"/>
              <a:t> la </a:t>
            </a:r>
            <a:r>
              <a:rPr lang="en-AU" dirty="0" err="1"/>
              <a:t>gente</a:t>
            </a:r>
            <a:r>
              <a:rPr lang="en-AU" dirty="0"/>
              <a:t> </a:t>
            </a:r>
            <a:r>
              <a:rPr lang="en-AU" dirty="0" err="1"/>
              <a:t>joven</a:t>
            </a:r>
            <a:r>
              <a:rPr lang="en-AU" dirty="0"/>
              <a:t> se </a:t>
            </a:r>
            <a:r>
              <a:rPr lang="en-AU" dirty="0" err="1"/>
              <a:t>implique</a:t>
            </a:r>
            <a:r>
              <a:rPr lang="en-AU" dirty="0"/>
              <a:t> con un </a:t>
            </a:r>
            <a:r>
              <a:rPr lang="en-AU" dirty="0" err="1"/>
              <a:t>comportamiento</a:t>
            </a:r>
            <a:r>
              <a:rPr lang="en-AU" dirty="0"/>
              <a:t> </a:t>
            </a:r>
            <a:r>
              <a:rPr lang="en-AU" dirty="0" err="1"/>
              <a:t>prosocial</a:t>
            </a:r>
            <a:r>
              <a:rPr lang="en-AU" dirty="0"/>
              <a:t> y </a:t>
            </a:r>
            <a:r>
              <a:rPr lang="en-AU" dirty="0" err="1"/>
              <a:t>responsable</a:t>
            </a:r>
            <a:r>
              <a:rPr lang="en-AU" dirty="0"/>
              <a:t> </a:t>
            </a:r>
            <a:r>
              <a:rPr lang="en-AU" dirty="0" err="1"/>
              <a:t>cuando</a:t>
            </a:r>
            <a:r>
              <a:rPr lang="en-AU" dirty="0"/>
              <a:t> </a:t>
            </a:r>
            <a:r>
              <a:rPr lang="en-AU" dirty="0" err="1"/>
              <a:t>están</a:t>
            </a:r>
            <a:r>
              <a:rPr lang="en-AU" dirty="0"/>
              <a:t> </a:t>
            </a:r>
            <a:r>
              <a:rPr lang="en-AU" dirty="0" err="1"/>
              <a:t>rodeados</a:t>
            </a:r>
            <a:r>
              <a:rPr lang="en-AU" dirty="0"/>
              <a:t> de </a:t>
            </a:r>
            <a:r>
              <a:rPr lang="en-AU" dirty="0" err="1"/>
              <a:t>profesores</a:t>
            </a:r>
            <a:r>
              <a:rPr lang="en-AU" dirty="0"/>
              <a:t>, padres y </a:t>
            </a:r>
            <a:r>
              <a:rPr lang="en-AU" dirty="0" err="1"/>
              <a:t>una</a:t>
            </a:r>
            <a:r>
              <a:rPr lang="en-AU" dirty="0"/>
              <a:t> </a:t>
            </a:r>
            <a:r>
              <a:rPr lang="en-AU" dirty="0" err="1"/>
              <a:t>comunidad</a:t>
            </a:r>
            <a:r>
              <a:rPr lang="en-AU" dirty="0"/>
              <a:t> </a:t>
            </a:r>
            <a:r>
              <a:rPr lang="en-AU" dirty="0" err="1"/>
              <a:t>que</a:t>
            </a:r>
            <a:r>
              <a:rPr lang="en-AU" dirty="0"/>
              <a:t> </a:t>
            </a:r>
            <a:r>
              <a:rPr lang="en-AU" dirty="0" err="1"/>
              <a:t>comunica</a:t>
            </a:r>
            <a:r>
              <a:rPr lang="en-AU" dirty="0"/>
              <a:t> </a:t>
            </a:r>
            <a:r>
              <a:rPr lang="en-AU" dirty="0" err="1"/>
              <a:t>creencias</a:t>
            </a:r>
            <a:r>
              <a:rPr lang="en-AU" dirty="0"/>
              <a:t> y </a:t>
            </a:r>
            <a:r>
              <a:rPr lang="en-AU" dirty="0" err="1"/>
              <a:t>normas</a:t>
            </a:r>
            <a:r>
              <a:rPr lang="en-AU" dirty="0"/>
              <a:t> </a:t>
            </a:r>
            <a:r>
              <a:rPr lang="en-AU" dirty="0" err="1"/>
              <a:t>saludables</a:t>
            </a:r>
            <a:r>
              <a:rPr lang="en-AU" dirty="0"/>
              <a:t>. </a:t>
            </a:r>
          </a:p>
          <a:p>
            <a:pPr lvl="1"/>
            <a:r>
              <a:rPr lang="en-AU" b="1" dirty="0" err="1"/>
              <a:t>Vínculos</a:t>
            </a:r>
            <a:r>
              <a:rPr lang="en-AU" dirty="0"/>
              <a:t>: la </a:t>
            </a:r>
            <a:r>
              <a:rPr lang="en-AU" dirty="0" err="1"/>
              <a:t>gente</a:t>
            </a:r>
            <a:r>
              <a:rPr lang="en-AU" dirty="0"/>
              <a:t> </a:t>
            </a:r>
            <a:r>
              <a:rPr lang="en-AU" dirty="0" err="1"/>
              <a:t>joven</a:t>
            </a:r>
            <a:r>
              <a:rPr lang="en-AU" dirty="0"/>
              <a:t> </a:t>
            </a:r>
            <a:r>
              <a:rPr lang="en-AU" dirty="0" err="1"/>
              <a:t>necesita</a:t>
            </a:r>
            <a:r>
              <a:rPr lang="en-AU" dirty="0"/>
              <a:t> </a:t>
            </a:r>
            <a:r>
              <a:rPr lang="en-AU" dirty="0" err="1"/>
              <a:t>desarrollar</a:t>
            </a:r>
            <a:r>
              <a:rPr lang="en-AU" dirty="0"/>
              <a:t> y </a:t>
            </a:r>
            <a:r>
              <a:rPr lang="en-AU" dirty="0" err="1"/>
              <a:t>mantener</a:t>
            </a:r>
            <a:r>
              <a:rPr lang="en-AU" dirty="0"/>
              <a:t> </a:t>
            </a:r>
            <a:r>
              <a:rPr lang="en-AU" dirty="0" err="1"/>
              <a:t>relaciones</a:t>
            </a:r>
            <a:r>
              <a:rPr lang="en-AU" dirty="0"/>
              <a:t> </a:t>
            </a:r>
            <a:r>
              <a:rPr lang="en-AU" dirty="0" err="1"/>
              <a:t>sólidas</a:t>
            </a:r>
            <a:r>
              <a:rPr lang="en-AU" dirty="0"/>
              <a:t> con </a:t>
            </a:r>
            <a:r>
              <a:rPr lang="en-AU" dirty="0" err="1"/>
              <a:t>aquellos</a:t>
            </a:r>
            <a:r>
              <a:rPr lang="en-AU" dirty="0"/>
              <a:t> </a:t>
            </a:r>
            <a:r>
              <a:rPr lang="en-AU" dirty="0" err="1"/>
              <a:t>que</a:t>
            </a:r>
            <a:r>
              <a:rPr lang="en-AU" dirty="0"/>
              <a:t> </a:t>
            </a:r>
            <a:r>
              <a:rPr lang="en-AU" dirty="0" err="1"/>
              <a:t>mantienen</a:t>
            </a:r>
            <a:r>
              <a:rPr lang="en-AU" dirty="0"/>
              <a:t> </a:t>
            </a:r>
            <a:r>
              <a:rPr lang="en-AU" dirty="0" err="1"/>
              <a:t>creencias</a:t>
            </a:r>
            <a:r>
              <a:rPr lang="en-AU" dirty="0"/>
              <a:t> </a:t>
            </a:r>
            <a:r>
              <a:rPr lang="en-AU" dirty="0" err="1"/>
              <a:t>saludables</a:t>
            </a:r>
            <a:r>
              <a:rPr lang="en-AU" dirty="0"/>
              <a:t> y </a:t>
            </a:r>
            <a:r>
              <a:rPr lang="en-AU" dirty="0" err="1"/>
              <a:t>normas</a:t>
            </a:r>
            <a:r>
              <a:rPr lang="en-AU" dirty="0"/>
              <a:t> </a:t>
            </a:r>
            <a:r>
              <a:rPr lang="en-AU" dirty="0" err="1"/>
              <a:t>claras</a:t>
            </a:r>
            <a:r>
              <a:rPr lang="en-AU" dirty="0"/>
              <a:t>.</a:t>
            </a:r>
          </a:p>
          <a:p>
            <a:pPr lvl="1"/>
            <a:r>
              <a:rPr lang="en-AU" b="1" dirty="0" err="1"/>
              <a:t>Oportunidades</a:t>
            </a:r>
            <a:r>
              <a:rPr lang="en-AU" dirty="0"/>
              <a:t>: se </a:t>
            </a:r>
            <a:r>
              <a:rPr lang="en-AU" dirty="0" err="1"/>
              <a:t>deben</a:t>
            </a:r>
            <a:r>
              <a:rPr lang="en-AU" dirty="0"/>
              <a:t> </a:t>
            </a:r>
            <a:r>
              <a:rPr lang="en-AU" dirty="0" err="1"/>
              <a:t>proveer</a:t>
            </a:r>
            <a:r>
              <a:rPr lang="en-AU" dirty="0"/>
              <a:t> </a:t>
            </a:r>
            <a:r>
              <a:rPr lang="en-AU" dirty="0" err="1"/>
              <a:t>oportunidades</a:t>
            </a:r>
            <a:r>
              <a:rPr lang="en-AU" dirty="0"/>
              <a:t> de </a:t>
            </a:r>
            <a:r>
              <a:rPr lang="en-AU" dirty="0" err="1"/>
              <a:t>desarrollo</a:t>
            </a:r>
            <a:r>
              <a:rPr lang="en-AU" dirty="0"/>
              <a:t> </a:t>
            </a:r>
            <a:r>
              <a:rPr lang="en-AU" dirty="0" err="1"/>
              <a:t>apropiadas</a:t>
            </a:r>
            <a:r>
              <a:rPr lang="en-AU" dirty="0"/>
              <a:t> </a:t>
            </a:r>
            <a:r>
              <a:rPr lang="en-AU" dirty="0" err="1"/>
              <a:t>para</a:t>
            </a:r>
            <a:r>
              <a:rPr lang="en-AU" dirty="0"/>
              <a:t> los </a:t>
            </a:r>
            <a:r>
              <a:rPr lang="en-AU" dirty="0" err="1"/>
              <a:t>jóvenes</a:t>
            </a:r>
            <a:r>
              <a:rPr lang="en-AU" dirty="0"/>
              <a:t>, </a:t>
            </a:r>
            <a:r>
              <a:rPr lang="en-AU" dirty="0" err="1"/>
              <a:t>para</a:t>
            </a:r>
            <a:r>
              <a:rPr lang="en-AU" dirty="0"/>
              <a:t> la </a:t>
            </a:r>
            <a:r>
              <a:rPr lang="en-AU" dirty="0" err="1"/>
              <a:t>participación</a:t>
            </a:r>
            <a:r>
              <a:rPr lang="en-AU" dirty="0"/>
              <a:t> </a:t>
            </a:r>
            <a:r>
              <a:rPr lang="en-AU" dirty="0" err="1"/>
              <a:t>activa</a:t>
            </a:r>
            <a:r>
              <a:rPr lang="en-AU" dirty="0"/>
              <a:t> y la </a:t>
            </a:r>
            <a:r>
              <a:rPr lang="en-AU" dirty="0" err="1"/>
              <a:t>interacción</a:t>
            </a:r>
            <a:r>
              <a:rPr lang="en-AU" dirty="0"/>
              <a:t> </a:t>
            </a:r>
            <a:r>
              <a:rPr lang="en-AU" dirty="0" err="1"/>
              <a:t>significativa</a:t>
            </a:r>
            <a:r>
              <a:rPr lang="en-AU" dirty="0"/>
              <a:t> con </a:t>
            </a:r>
            <a:r>
              <a:rPr lang="en-AU" dirty="0" err="1"/>
              <a:t>otras</a:t>
            </a:r>
            <a:r>
              <a:rPr lang="en-AU" dirty="0"/>
              <a:t> personas </a:t>
            </a:r>
            <a:r>
              <a:rPr lang="en-AU" dirty="0" err="1"/>
              <a:t>prosociales</a:t>
            </a:r>
            <a:r>
              <a:rPr lang="en-AU" b="1" dirty="0"/>
              <a:t>. </a:t>
            </a:r>
          </a:p>
          <a:p>
            <a:pPr lvl="1"/>
            <a:r>
              <a:rPr lang="en-AU" b="1" dirty="0" err="1"/>
              <a:t>Destrezas</a:t>
            </a:r>
            <a:r>
              <a:rPr lang="en-AU" b="1" dirty="0"/>
              <a:t>: los </a:t>
            </a:r>
            <a:r>
              <a:rPr lang="en-AU" b="1" dirty="0" err="1"/>
              <a:t>jóvenes</a:t>
            </a:r>
            <a:r>
              <a:rPr lang="en-AU" b="1" dirty="0"/>
              <a:t> </a:t>
            </a:r>
            <a:r>
              <a:rPr lang="en-AU" b="1" dirty="0" err="1"/>
              <a:t>deben</a:t>
            </a:r>
            <a:r>
              <a:rPr lang="en-AU" b="1" dirty="0"/>
              <a:t> </a:t>
            </a:r>
            <a:r>
              <a:rPr lang="en-AU" b="1" dirty="0" err="1"/>
              <a:t>aprender</a:t>
            </a:r>
            <a:r>
              <a:rPr lang="en-AU" b="1" dirty="0"/>
              <a:t> </a:t>
            </a:r>
            <a:r>
              <a:rPr lang="en-AU" b="1" dirty="0" err="1"/>
              <a:t>destrezas</a:t>
            </a:r>
            <a:r>
              <a:rPr lang="en-AU" b="1" dirty="0"/>
              <a:t> </a:t>
            </a:r>
            <a:r>
              <a:rPr lang="en-AU" b="1" dirty="0" err="1"/>
              <a:t>que</a:t>
            </a:r>
            <a:r>
              <a:rPr lang="en-AU" b="1" dirty="0"/>
              <a:t> </a:t>
            </a:r>
            <a:r>
              <a:rPr lang="en-AU" b="1" dirty="0" err="1"/>
              <a:t>necesitarán</a:t>
            </a:r>
            <a:r>
              <a:rPr lang="en-AU" b="1" dirty="0"/>
              <a:t> </a:t>
            </a:r>
            <a:r>
              <a:rPr lang="en-AU" b="1" dirty="0" err="1"/>
              <a:t>para</a:t>
            </a:r>
            <a:r>
              <a:rPr lang="en-AU" b="1" dirty="0"/>
              <a:t> </a:t>
            </a:r>
            <a:r>
              <a:rPr lang="en-AU" b="1" dirty="0" err="1"/>
              <a:t>tener</a:t>
            </a:r>
            <a:r>
              <a:rPr lang="en-AU" b="1" dirty="0"/>
              <a:t> </a:t>
            </a:r>
            <a:r>
              <a:rPr lang="en-AU" b="1" dirty="0" err="1"/>
              <a:t>éxito</a:t>
            </a:r>
            <a:r>
              <a:rPr lang="en-AU" b="1" dirty="0"/>
              <a:t> en la </a:t>
            </a:r>
            <a:r>
              <a:rPr lang="en-AU" b="1" dirty="0" err="1"/>
              <a:t>vida</a:t>
            </a:r>
            <a:r>
              <a:rPr lang="en-AU" b="1" dirty="0"/>
              <a:t>. </a:t>
            </a:r>
          </a:p>
          <a:p>
            <a:pPr lvl="1"/>
            <a:r>
              <a:rPr lang="en-AU" b="1" dirty="0" err="1"/>
              <a:t>Reconocimiento</a:t>
            </a:r>
            <a:r>
              <a:rPr lang="en-AU" b="1" dirty="0"/>
              <a:t>: </a:t>
            </a:r>
            <a:r>
              <a:rPr lang="en-AU" dirty="0"/>
              <a:t>se </a:t>
            </a:r>
            <a:r>
              <a:rPr lang="en-AU" dirty="0" err="1"/>
              <a:t>deben</a:t>
            </a:r>
            <a:r>
              <a:rPr lang="en-AU" dirty="0"/>
              <a:t> </a:t>
            </a:r>
            <a:r>
              <a:rPr lang="en-AU" dirty="0" err="1"/>
              <a:t>brindar</a:t>
            </a:r>
            <a:r>
              <a:rPr lang="en-AU" dirty="0"/>
              <a:t> </a:t>
            </a:r>
            <a:r>
              <a:rPr lang="en-AU" dirty="0" err="1"/>
              <a:t>refuerzo</a:t>
            </a:r>
            <a:r>
              <a:rPr lang="en-AU" dirty="0"/>
              <a:t> </a:t>
            </a:r>
            <a:r>
              <a:rPr lang="en-AU" dirty="0" err="1"/>
              <a:t>positivos</a:t>
            </a:r>
            <a:r>
              <a:rPr lang="en-AU" dirty="0"/>
              <a:t> y </a:t>
            </a:r>
            <a:r>
              <a:rPr lang="en-AU" dirty="0" err="1"/>
              <a:t>reconocimientos</a:t>
            </a:r>
            <a:r>
              <a:rPr lang="en-AU" dirty="0"/>
              <a:t> </a:t>
            </a:r>
            <a:r>
              <a:rPr lang="en-AU" dirty="0" err="1"/>
              <a:t>específicos</a:t>
            </a:r>
            <a:r>
              <a:rPr lang="en-AU" dirty="0"/>
              <a:t> y </a:t>
            </a:r>
            <a:r>
              <a:rPr lang="en-AU" dirty="0" err="1"/>
              <a:t>consistentes</a:t>
            </a:r>
            <a:r>
              <a:rPr lang="en-AU" dirty="0"/>
              <a:t> a los </a:t>
            </a:r>
            <a:r>
              <a:rPr lang="en-AU" dirty="0" err="1"/>
              <a:t>jóvenes</a:t>
            </a:r>
            <a:r>
              <a:rPr lang="en-AU" dirty="0"/>
              <a:t> </a:t>
            </a:r>
            <a:r>
              <a:rPr lang="en-AU" dirty="0" err="1"/>
              <a:t>por</a:t>
            </a:r>
            <a:r>
              <a:rPr lang="en-AU" dirty="0"/>
              <a:t> </a:t>
            </a:r>
            <a:r>
              <a:rPr lang="en-AU" dirty="0" err="1"/>
              <a:t>sus</a:t>
            </a:r>
            <a:r>
              <a:rPr lang="en-AU" dirty="0"/>
              <a:t> </a:t>
            </a:r>
            <a:r>
              <a:rPr lang="en-AU" dirty="0" err="1"/>
              <a:t>esfuerzos</a:t>
            </a:r>
            <a:r>
              <a:rPr lang="en-AU" dirty="0"/>
              <a:t>, </a:t>
            </a:r>
            <a:r>
              <a:rPr lang="en-AU" dirty="0" err="1"/>
              <a:t>mejoras</a:t>
            </a:r>
            <a:r>
              <a:rPr lang="en-AU" dirty="0"/>
              <a:t> y </a:t>
            </a:r>
            <a:r>
              <a:rPr lang="en-AU" dirty="0" err="1"/>
              <a:t>logros</a:t>
            </a:r>
            <a:r>
              <a:rPr lang="en-AU" dirty="0"/>
              <a:t> (CTC, 2018).</a:t>
            </a:r>
          </a:p>
          <a:p>
            <a:pPr lvl="1"/>
            <a:endParaRPr lang="en-AU" dirty="0"/>
          </a:p>
          <a:p>
            <a:r>
              <a:rPr lang="es-ES" dirty="0"/>
              <a:t>Los resultados presentados ocho años después de la implementación revelan que:</a:t>
            </a:r>
            <a:endParaRPr lang="es-MX" dirty="0"/>
          </a:p>
          <a:p>
            <a:pPr lvl="1"/>
            <a:r>
              <a:rPr lang="es-MX" dirty="0"/>
              <a:t>Los estudiantes de las comunidades CTC tenían menos probabilidades de consumir drogas, fumar e involucrarse en la delincuencia, que los estudiantes de las comunidades de control; y</a:t>
            </a:r>
          </a:p>
          <a:p>
            <a:pPr lvl="1"/>
            <a:r>
              <a:rPr lang="es-MX" dirty="0"/>
              <a:t>Igualmente, tenían menos probabilidades de cometer un acto violento.</a:t>
            </a:r>
          </a:p>
          <a:p>
            <a:pPr marL="914217" lvl="1" indent="0">
              <a:buNone/>
            </a:pPr>
            <a:endParaRPr lang="en-AU" dirty="0"/>
          </a:p>
          <a:p>
            <a:r>
              <a:rPr lang="en-GB" dirty="0"/>
              <a:t>Para mayor </a:t>
            </a:r>
            <a:r>
              <a:rPr lang="en-GB" dirty="0" err="1"/>
              <a:t>información</a:t>
            </a:r>
            <a:r>
              <a:rPr lang="en-GB" dirty="0"/>
              <a:t>: </a:t>
            </a:r>
            <a:r>
              <a:rPr lang="en-GB" u="sng" dirty="0">
                <a:hlinkClick r:id="rId3"/>
              </a:rPr>
              <a:t>https://www.communitiesthatcare.org.au/</a:t>
            </a:r>
            <a:r>
              <a:rPr lang="en-GB" dirty="0"/>
              <a:t> or </a:t>
            </a:r>
            <a:r>
              <a:rPr lang="en-GB" u="sng" dirty="0">
                <a:hlinkClick r:id="rId4"/>
              </a:rPr>
              <a:t>https://www.communitiesthatcare.net/</a:t>
            </a:r>
            <a:endParaRPr lang="en-AU" dirty="0"/>
          </a:p>
        </p:txBody>
      </p:sp>
    </p:spTree>
    <p:extLst>
      <p:ext uri="{BB962C8B-B14F-4D97-AF65-F5344CB8AC3E}">
        <p14:creationId xmlns:p14="http://schemas.microsoft.com/office/powerpoint/2010/main" val="330916586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 y="231777"/>
            <a:ext cx="23708958" cy="1873250"/>
          </a:xfrm>
        </p:spPr>
        <p:txBody>
          <a:bodyPr/>
          <a:lstStyle/>
          <a:p>
            <a:pPr eaLnBrk="1" hangingPunct="1"/>
            <a:r>
              <a:rPr lang="en-AU" altLang="en-US" sz="6700" dirty="0" err="1"/>
              <a:t>Definición</a:t>
            </a:r>
            <a:r>
              <a:rPr lang="en-AU" altLang="en-US" sz="6700" dirty="0"/>
              <a:t> </a:t>
            </a:r>
            <a:r>
              <a:rPr lang="mr-IN" altLang="en-US" sz="6700" dirty="0"/>
              <a:t>–</a:t>
            </a:r>
            <a:r>
              <a:rPr lang="en-AU" altLang="en-US" sz="6700" dirty="0"/>
              <a:t> </a:t>
            </a:r>
            <a:r>
              <a:rPr lang="en-AU" altLang="en-US" sz="6700" dirty="0" err="1"/>
              <a:t>Prevención</a:t>
            </a:r>
            <a:r>
              <a:rPr lang="en-AU" altLang="en-US" sz="6700" dirty="0"/>
              <a:t> </a:t>
            </a:r>
            <a:r>
              <a:rPr lang="en-AU" altLang="en-US" sz="6700" dirty="0" err="1"/>
              <a:t>Situacional</a:t>
            </a:r>
            <a:r>
              <a:rPr lang="en-AU" altLang="en-US" sz="6700" dirty="0"/>
              <a:t> del </a:t>
            </a:r>
            <a:r>
              <a:rPr lang="en-AU" altLang="en-US" sz="6700" dirty="0" err="1"/>
              <a:t>Delito</a:t>
            </a:r>
            <a:endParaRPr lang="en-US" altLang="en-US" sz="6700" dirty="0"/>
          </a:p>
        </p:txBody>
      </p:sp>
      <p:sp>
        <p:nvSpPr>
          <p:cNvPr id="46083" name="Rectangle 3"/>
          <p:cNvSpPr>
            <a:spLocks noGrp="1" noChangeArrowheads="1"/>
          </p:cNvSpPr>
          <p:nvPr>
            <p:ph type="body" idx="1"/>
          </p:nvPr>
        </p:nvSpPr>
        <p:spPr>
          <a:xfrm>
            <a:off x="478245" y="2968627"/>
            <a:ext cx="23421166" cy="10747374"/>
          </a:xfrm>
        </p:spPr>
        <p:txBody>
          <a:bodyPr/>
          <a:lstStyle/>
          <a:p>
            <a:pPr>
              <a:buNone/>
            </a:pPr>
            <a:r>
              <a:rPr lang="en-AU" altLang="en-US" dirty="0"/>
              <a:t>	“</a:t>
            </a:r>
            <a:r>
              <a:rPr lang="es-ES_tradnl" dirty="0"/>
              <a:t>La prevención situacional del delito comprende medidas de reducción de oportunidades que </a:t>
            </a:r>
          </a:p>
          <a:p>
            <a:pPr marL="914400" indent="-914400">
              <a:buAutoNum type="arabicParenBoth"/>
            </a:pPr>
            <a:r>
              <a:rPr lang="es-ES_tradnl" dirty="0"/>
              <a:t>están dirigidas a formas muy específicas de delincuencia, </a:t>
            </a:r>
          </a:p>
          <a:p>
            <a:pPr marL="914400" indent="-914400">
              <a:buAutoNum type="arabicParenBoth"/>
            </a:pPr>
            <a:r>
              <a:rPr lang="es-ES_tradnl" dirty="0"/>
              <a:t>implican la gestión, el diseño o la manipulación del entorno inmediato de una forma lo más específica y permanente posible, </a:t>
            </a:r>
          </a:p>
          <a:p>
            <a:pPr marL="914400" indent="-914400">
              <a:buAutoNum type="arabicParenBoth"/>
            </a:pPr>
            <a:r>
              <a:rPr lang="es-ES_tradnl" dirty="0"/>
              <a:t>están destinadas a aumentar el esfuerzo y el riesgo de cometer actos delictivos y reducir las recompensas a los ojos de un amplio rango de delincuentes</a:t>
            </a:r>
          </a:p>
          <a:p>
            <a:pPr marL="0" indent="0">
              <a:buNone/>
            </a:pPr>
            <a:r>
              <a:rPr lang="es-ES_tradnl" altLang="en-US" sz="6700" dirty="0"/>
              <a:t>	</a:t>
            </a:r>
            <a:r>
              <a:rPr lang="en-AU" altLang="en-US" sz="6700" dirty="0"/>
              <a:t> </a:t>
            </a:r>
            <a:r>
              <a:rPr lang="en-AU" altLang="en-US" sz="3300" dirty="0"/>
              <a:t>(Clarke, R. V. (1997) </a:t>
            </a:r>
            <a:r>
              <a:rPr lang="en-AU" altLang="en-US" sz="3300" i="1" dirty="0"/>
              <a:t>Situational Crime Prevention – Successful Case Studies,</a:t>
            </a:r>
            <a:r>
              <a:rPr lang="en-AU" altLang="en-US" sz="3300" dirty="0"/>
              <a:t> Harrow and Heston, New York: 4).</a:t>
            </a:r>
            <a:endParaRPr lang="en-US" altLang="en-US" sz="3300" dirty="0"/>
          </a:p>
        </p:txBody>
      </p:sp>
    </p:spTree>
    <p:extLst>
      <p:ext uri="{BB962C8B-B14F-4D97-AF65-F5344CB8AC3E}">
        <p14:creationId xmlns:p14="http://schemas.microsoft.com/office/powerpoint/2010/main" val="169054064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err="1"/>
              <a:t>Elementos</a:t>
            </a:r>
            <a:r>
              <a:rPr lang="en-US" dirty="0"/>
              <a:t> de un </a:t>
            </a:r>
            <a:r>
              <a:rPr lang="en-US" dirty="0" err="1"/>
              <a:t>hecho</a:t>
            </a:r>
            <a:r>
              <a:rPr lang="en-US" dirty="0"/>
              <a:t> criminal – El </a:t>
            </a:r>
            <a:r>
              <a:rPr lang="en-US" dirty="0" err="1"/>
              <a:t>Triángulo</a:t>
            </a:r>
            <a:r>
              <a:rPr lang="en-US" dirty="0"/>
              <a:t> del </a:t>
            </a:r>
            <a:r>
              <a:rPr lang="en-US" dirty="0" err="1"/>
              <a:t>Delito</a:t>
            </a:r>
            <a:endParaRPr lang="en-US" dirty="0"/>
          </a:p>
        </p:txBody>
      </p:sp>
      <p:sp>
        <p:nvSpPr>
          <p:cNvPr id="9220" name="AutoShape 4"/>
          <p:cNvSpPr>
            <a:spLocks noChangeArrowheads="1"/>
          </p:cNvSpPr>
          <p:nvPr/>
        </p:nvSpPr>
        <p:spPr bwMode="auto">
          <a:xfrm>
            <a:off x="7774611" y="3540209"/>
            <a:ext cx="9979600" cy="6918241"/>
          </a:xfrm>
          <a:prstGeom prst="triangle">
            <a:avLst>
              <a:gd name="adj" fmla="val 50000"/>
            </a:avLst>
          </a:prstGeom>
          <a:solidFill>
            <a:srgbClr val="DA4D5C"/>
          </a:solidFill>
          <a:ln w="9525">
            <a:solidFill>
              <a:schemeClr val="tx1"/>
            </a:solidFill>
            <a:miter lim="800000"/>
            <a:headEnd/>
            <a:tailEnd/>
          </a:ln>
          <a:effectLst/>
        </p:spPr>
        <p:txBody>
          <a:bodyPr wrap="none" lIns="217673" tIns="108836" rIns="217673" bIns="108836" anchor="ctr"/>
          <a:lstStyle/>
          <a:p>
            <a:endParaRPr lang="en-AU"/>
          </a:p>
        </p:txBody>
      </p:sp>
      <p:sp>
        <p:nvSpPr>
          <p:cNvPr id="9221" name="Text Box 5"/>
          <p:cNvSpPr txBox="1">
            <a:spLocks noChangeArrowheads="1"/>
          </p:cNvSpPr>
          <p:nvPr/>
        </p:nvSpPr>
        <p:spPr bwMode="auto">
          <a:xfrm>
            <a:off x="10586704" y="2766413"/>
            <a:ext cx="4083323" cy="773796"/>
          </a:xfrm>
          <a:prstGeom prst="rect">
            <a:avLst/>
          </a:prstGeom>
          <a:noFill/>
          <a:ln w="9525">
            <a:noFill/>
            <a:miter lim="800000"/>
            <a:headEnd/>
            <a:tailEnd/>
          </a:ln>
          <a:effectLst/>
        </p:spPr>
        <p:txBody>
          <a:bodyPr wrap="none" lIns="217673" tIns="108836" rIns="217673" bIns="108836">
            <a:spAutoFit/>
          </a:bodyPr>
          <a:lstStyle/>
          <a:p>
            <a:r>
              <a:rPr lang="en-US" dirty="0" err="1"/>
              <a:t>Ofensor</a:t>
            </a:r>
            <a:r>
              <a:rPr lang="en-US" dirty="0"/>
              <a:t> </a:t>
            </a:r>
            <a:r>
              <a:rPr lang="en-US" dirty="0" err="1"/>
              <a:t>motivado</a:t>
            </a:r>
            <a:endParaRPr lang="en-US" dirty="0"/>
          </a:p>
        </p:txBody>
      </p:sp>
      <p:sp>
        <p:nvSpPr>
          <p:cNvPr id="9222" name="Text Box 6"/>
          <p:cNvSpPr txBox="1">
            <a:spLocks noChangeArrowheads="1"/>
          </p:cNvSpPr>
          <p:nvPr/>
        </p:nvSpPr>
        <p:spPr bwMode="auto">
          <a:xfrm>
            <a:off x="4156262" y="10458450"/>
            <a:ext cx="5930659" cy="773796"/>
          </a:xfrm>
          <a:prstGeom prst="rect">
            <a:avLst/>
          </a:prstGeom>
          <a:noFill/>
          <a:ln w="9525">
            <a:noFill/>
            <a:miter lim="800000"/>
            <a:headEnd/>
            <a:tailEnd/>
          </a:ln>
          <a:effectLst/>
        </p:spPr>
        <p:txBody>
          <a:bodyPr wrap="none" lIns="217673" tIns="108836" rIns="217673" bIns="108836">
            <a:spAutoFit/>
          </a:bodyPr>
          <a:lstStyle/>
          <a:p>
            <a:r>
              <a:rPr lang="es-ES_tradnl" dirty="0"/>
              <a:t>Objetivos/víctimas idóneos</a:t>
            </a:r>
            <a:endParaRPr lang="en-US" dirty="0"/>
          </a:p>
        </p:txBody>
      </p:sp>
      <p:sp>
        <p:nvSpPr>
          <p:cNvPr id="9223" name="Text Box 7"/>
          <p:cNvSpPr txBox="1">
            <a:spLocks noChangeArrowheads="1"/>
          </p:cNvSpPr>
          <p:nvPr/>
        </p:nvSpPr>
        <p:spPr bwMode="auto">
          <a:xfrm>
            <a:off x="16218506" y="10458450"/>
            <a:ext cx="6618634" cy="1327793"/>
          </a:xfrm>
          <a:prstGeom prst="rect">
            <a:avLst/>
          </a:prstGeom>
          <a:noFill/>
          <a:ln w="9525">
            <a:noFill/>
            <a:miter lim="800000"/>
            <a:headEnd/>
            <a:tailEnd/>
          </a:ln>
          <a:effectLst/>
        </p:spPr>
        <p:txBody>
          <a:bodyPr wrap="square" lIns="217673" tIns="108836" rIns="217673" bIns="108836">
            <a:spAutoFit/>
          </a:bodyPr>
          <a:lstStyle/>
          <a:p>
            <a:r>
              <a:rPr lang="en-US" dirty="0" err="1"/>
              <a:t>Ausencia</a:t>
            </a:r>
            <a:r>
              <a:rPr lang="en-US" dirty="0"/>
              <a:t> de un Guardian </a:t>
            </a:r>
            <a:r>
              <a:rPr lang="en-US" dirty="0" err="1"/>
              <a:t>Capaz</a:t>
            </a:r>
            <a:endParaRPr lang="en-US" dirty="0"/>
          </a:p>
        </p:txBody>
      </p:sp>
      <p:sp>
        <p:nvSpPr>
          <p:cNvPr id="7" name="TextBox 6"/>
          <p:cNvSpPr txBox="1"/>
          <p:nvPr/>
        </p:nvSpPr>
        <p:spPr>
          <a:xfrm>
            <a:off x="-96904" y="11546035"/>
            <a:ext cx="19492013" cy="1604792"/>
          </a:xfrm>
          <a:prstGeom prst="rect">
            <a:avLst/>
          </a:prstGeom>
          <a:noFill/>
        </p:spPr>
        <p:txBody>
          <a:bodyPr wrap="none" lIns="217673" tIns="108836" rIns="217673" bIns="108836" rtlCol="0">
            <a:spAutoFit/>
          </a:bodyPr>
          <a:lstStyle/>
          <a:p>
            <a:pPr lvl="0"/>
            <a:r>
              <a:rPr lang="en-US" sz="2600" dirty="0" err="1"/>
              <a:t>Felson</a:t>
            </a:r>
            <a:r>
              <a:rPr lang="en-US" sz="2600" dirty="0"/>
              <a:t>, M. and Cohen, L. E. (1980) ‘Human Ecology and Crime: A Routine Activity Approach’, </a:t>
            </a:r>
            <a:r>
              <a:rPr lang="en-US" sz="2600" i="1" dirty="0"/>
              <a:t>Human Ecology</a:t>
            </a:r>
            <a:r>
              <a:rPr lang="en-US" sz="2600" dirty="0"/>
              <a:t>, Vol. 8, No. 4: 392.</a:t>
            </a:r>
          </a:p>
          <a:p>
            <a:r>
              <a:rPr lang="en-US" sz="2600" dirty="0" err="1"/>
              <a:t>Puede</a:t>
            </a:r>
            <a:r>
              <a:rPr lang="en-US" sz="2600" dirty="0"/>
              <a:t> </a:t>
            </a:r>
            <a:r>
              <a:rPr lang="en-US" sz="2600" dirty="0" err="1"/>
              <a:t>mostrar</a:t>
            </a:r>
            <a:r>
              <a:rPr lang="en-US" sz="2600" dirty="0"/>
              <a:t> el </a:t>
            </a:r>
            <a:r>
              <a:rPr lang="en-US" sz="2600" dirty="0" err="1"/>
              <a:t>siguiente</a:t>
            </a:r>
            <a:r>
              <a:rPr lang="en-US" sz="2600" dirty="0"/>
              <a:t> </a:t>
            </a:r>
            <a:r>
              <a:rPr lang="en-US" sz="2600" dirty="0" err="1"/>
              <a:t>vídeo</a:t>
            </a:r>
            <a:r>
              <a:rPr lang="en-US" sz="2600" dirty="0"/>
              <a:t>: </a:t>
            </a:r>
            <a:r>
              <a:rPr lang="en-US" sz="2800" u="sng" dirty="0">
                <a:hlinkClick r:id="rId3"/>
              </a:rPr>
              <a:t>https://www.youtube.com/watch?v=X6fK1FXYGWg</a:t>
            </a:r>
            <a:endParaRPr lang="es-MX" sz="2800"/>
          </a:p>
          <a:p>
            <a:endParaRPr lang="en-AU" dirty="0"/>
          </a:p>
        </p:txBody>
      </p:sp>
    </p:spTree>
    <p:extLst>
      <p:ext uri="{BB962C8B-B14F-4D97-AF65-F5344CB8AC3E}">
        <p14:creationId xmlns:p14="http://schemas.microsoft.com/office/powerpoint/2010/main" val="158912498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0" y="0"/>
            <a:ext cx="24377650" cy="2286000"/>
          </a:xfrm>
        </p:spPr>
        <p:txBody>
          <a:bodyPr/>
          <a:lstStyle/>
          <a:p>
            <a:pPr eaLnBrk="1" hangingPunct="1"/>
            <a:r>
              <a:rPr lang="en-AU" altLang="en-US" sz="6700" dirty="0"/>
              <a:t>25 </a:t>
            </a:r>
            <a:r>
              <a:rPr lang="en-AU" altLang="en-US" sz="6700" dirty="0" err="1"/>
              <a:t>Técnicas</a:t>
            </a:r>
            <a:r>
              <a:rPr lang="en-AU" altLang="en-US" sz="6700" dirty="0"/>
              <a:t> de </a:t>
            </a:r>
            <a:r>
              <a:rPr lang="en-AU" altLang="en-US" sz="6700" dirty="0" err="1"/>
              <a:t>Oportunidad-Reducción</a:t>
            </a:r>
            <a:endParaRPr lang="en-US" altLang="en-US" sz="67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74687746"/>
              </p:ext>
            </p:extLst>
          </p:nvPr>
        </p:nvGraphicFramePr>
        <p:xfrm>
          <a:off x="205741" y="1805941"/>
          <a:ext cx="24002998" cy="10380707"/>
        </p:xfrm>
        <a:graphic>
          <a:graphicData uri="http://schemas.openxmlformats.org/drawingml/2006/table">
            <a:tbl>
              <a:tblPr firstRow="1" firstCol="1" bandRow="1">
                <a:tableStyleId>{5940675A-B579-460E-94D1-54222C63F5DA}</a:tableStyleId>
              </a:tblPr>
              <a:tblGrid>
                <a:gridCol w="4799562">
                  <a:extLst>
                    <a:ext uri="{9D8B030D-6E8A-4147-A177-3AD203B41FA5}">
                      <a16:colId xmlns:a16="http://schemas.microsoft.com/office/drawing/2014/main" val="20000"/>
                    </a:ext>
                  </a:extLst>
                </a:gridCol>
                <a:gridCol w="4799562">
                  <a:extLst>
                    <a:ext uri="{9D8B030D-6E8A-4147-A177-3AD203B41FA5}">
                      <a16:colId xmlns:a16="http://schemas.microsoft.com/office/drawing/2014/main" val="20001"/>
                    </a:ext>
                  </a:extLst>
                </a:gridCol>
                <a:gridCol w="4799562">
                  <a:extLst>
                    <a:ext uri="{9D8B030D-6E8A-4147-A177-3AD203B41FA5}">
                      <a16:colId xmlns:a16="http://schemas.microsoft.com/office/drawing/2014/main" val="20002"/>
                    </a:ext>
                  </a:extLst>
                </a:gridCol>
                <a:gridCol w="4802156">
                  <a:extLst>
                    <a:ext uri="{9D8B030D-6E8A-4147-A177-3AD203B41FA5}">
                      <a16:colId xmlns:a16="http://schemas.microsoft.com/office/drawing/2014/main" val="20003"/>
                    </a:ext>
                  </a:extLst>
                </a:gridCol>
                <a:gridCol w="4802156">
                  <a:extLst>
                    <a:ext uri="{9D8B030D-6E8A-4147-A177-3AD203B41FA5}">
                      <a16:colId xmlns:a16="http://schemas.microsoft.com/office/drawing/2014/main" val="20004"/>
                    </a:ext>
                  </a:extLst>
                </a:gridCol>
              </a:tblGrid>
              <a:tr h="417452">
                <a:tc>
                  <a:txBody>
                    <a:bodyPr/>
                    <a:lstStyle/>
                    <a:p>
                      <a:pPr algn="just">
                        <a:spcAft>
                          <a:spcPts val="0"/>
                        </a:spcAft>
                      </a:pPr>
                      <a:r>
                        <a:rPr lang="es-ES_tradnl" sz="2000" b="1" i="0" spc="-20" dirty="0">
                          <a:effectLst/>
                          <a:latin typeface="+mn-lt"/>
                          <a:ea typeface="Times New Roman"/>
                          <a:cs typeface="Times New Roman"/>
                        </a:rPr>
                        <a:t>Aumentar los esfuerzos</a:t>
                      </a:r>
                      <a:endParaRPr lang="es-MX" sz="2000" b="1" i="0" dirty="0">
                        <a:effectLst/>
                        <a:latin typeface="+mn-lt"/>
                        <a:ea typeface="MS Mincho"/>
                        <a:cs typeface="Times New Roman"/>
                      </a:endParaRPr>
                    </a:p>
                  </a:txBody>
                  <a:tcPr marL="68580" marR="68580" marT="0" marB="0"/>
                </a:tc>
                <a:tc>
                  <a:txBody>
                    <a:bodyPr/>
                    <a:lstStyle/>
                    <a:p>
                      <a:pPr algn="just">
                        <a:spcAft>
                          <a:spcPts val="0"/>
                        </a:spcAft>
                      </a:pPr>
                      <a:r>
                        <a:rPr lang="es-ES_tradnl" sz="2000" b="1" i="0" spc="-20" dirty="0">
                          <a:effectLst/>
                          <a:latin typeface="+mn-lt"/>
                          <a:ea typeface="Times New Roman"/>
                          <a:cs typeface="Times New Roman"/>
                        </a:rPr>
                        <a:t>Aumentar los riesgos</a:t>
                      </a:r>
                      <a:endParaRPr lang="es-MX" sz="2000" b="1" i="0" dirty="0">
                        <a:effectLst/>
                        <a:latin typeface="+mn-lt"/>
                        <a:ea typeface="MS Mincho"/>
                        <a:cs typeface="Times New Roman"/>
                      </a:endParaRPr>
                    </a:p>
                  </a:txBody>
                  <a:tcPr marL="68580" marR="68580" marT="0" marB="0"/>
                </a:tc>
                <a:tc>
                  <a:txBody>
                    <a:bodyPr/>
                    <a:lstStyle/>
                    <a:p>
                      <a:pPr algn="just">
                        <a:spcAft>
                          <a:spcPts val="0"/>
                        </a:spcAft>
                      </a:pPr>
                      <a:r>
                        <a:rPr lang="es-ES_tradnl" sz="2000" b="1" i="0" spc="-20" dirty="0">
                          <a:effectLst/>
                          <a:latin typeface="+mn-lt"/>
                          <a:ea typeface="Times New Roman"/>
                          <a:cs typeface="Times New Roman"/>
                        </a:rPr>
                        <a:t>Reducir las recompensas</a:t>
                      </a:r>
                      <a:endParaRPr lang="es-MX" sz="2000" b="1" i="0" dirty="0">
                        <a:effectLst/>
                        <a:latin typeface="+mn-lt"/>
                        <a:ea typeface="MS Mincho"/>
                        <a:cs typeface="Times New Roman"/>
                      </a:endParaRPr>
                    </a:p>
                  </a:txBody>
                  <a:tcPr marL="68580" marR="68580" marT="0" marB="0"/>
                </a:tc>
                <a:tc>
                  <a:txBody>
                    <a:bodyPr/>
                    <a:lstStyle/>
                    <a:p>
                      <a:pPr algn="just">
                        <a:spcAft>
                          <a:spcPts val="0"/>
                        </a:spcAft>
                      </a:pPr>
                      <a:r>
                        <a:rPr lang="es-ES_tradnl" sz="2000" b="1" i="0" spc="-20" dirty="0">
                          <a:effectLst/>
                          <a:latin typeface="+mn-lt"/>
                          <a:ea typeface="Times New Roman"/>
                          <a:cs typeface="Times New Roman"/>
                        </a:rPr>
                        <a:t>Reducir las provocaciones</a:t>
                      </a:r>
                      <a:endParaRPr lang="es-MX" sz="2000" b="1" i="0" dirty="0">
                        <a:effectLst/>
                        <a:latin typeface="+mn-lt"/>
                        <a:ea typeface="MS Mincho"/>
                        <a:cs typeface="Times New Roman"/>
                      </a:endParaRPr>
                    </a:p>
                  </a:txBody>
                  <a:tcPr marL="68580" marR="68580" marT="0" marB="0"/>
                </a:tc>
                <a:tc>
                  <a:txBody>
                    <a:bodyPr/>
                    <a:lstStyle/>
                    <a:p>
                      <a:pPr algn="just">
                        <a:spcAft>
                          <a:spcPts val="0"/>
                        </a:spcAft>
                      </a:pPr>
                      <a:r>
                        <a:rPr lang="es-ES_tradnl" sz="2000" b="1" i="0" spc="-20" dirty="0">
                          <a:effectLst/>
                          <a:latin typeface="+mn-lt"/>
                          <a:ea typeface="Times New Roman"/>
                          <a:cs typeface="Times New Roman"/>
                        </a:rPr>
                        <a:t>Eliminar las excusas</a:t>
                      </a:r>
                      <a:endParaRPr lang="es-MX" sz="2000" b="1" i="0" dirty="0">
                        <a:effectLst/>
                        <a:latin typeface="+mn-lt"/>
                        <a:ea typeface="MS Mincho"/>
                        <a:cs typeface="Times New Roman"/>
                      </a:endParaRPr>
                    </a:p>
                  </a:txBody>
                  <a:tcPr marL="68580" marR="68580" marT="0" marB="0"/>
                </a:tc>
                <a:extLst>
                  <a:ext uri="{0D108BD9-81ED-4DB2-BD59-A6C34878D82A}">
                    <a16:rowId xmlns:a16="http://schemas.microsoft.com/office/drawing/2014/main" val="10000"/>
                  </a:ext>
                </a:extLst>
              </a:tr>
              <a:tr h="1959846">
                <a:tc>
                  <a:txBody>
                    <a:bodyPr/>
                    <a:lstStyle/>
                    <a:p>
                      <a:pPr marL="228600" indent="-228600" algn="just"/>
                      <a:r>
                        <a:rPr lang="es-ES_tradnl" sz="2000" b="0" i="0" spc="-20">
                          <a:effectLst/>
                          <a:latin typeface="+mn-lt"/>
                          <a:ea typeface="Times New Roman"/>
                        </a:rPr>
                        <a:t>Dificultar el objetivo</a:t>
                      </a:r>
                      <a:endParaRPr lang="es-MX" sz="2000" b="0" i="0">
                        <a:effectLst/>
                        <a:latin typeface="+mn-lt"/>
                      </a:endParaRPr>
                    </a:p>
                    <a:p>
                      <a:pPr marL="228600" indent="-228600" algn="just"/>
                      <a:r>
                        <a:rPr lang="es-ES_tradnl" sz="2000" b="0" i="0" spc="-20">
                          <a:effectLst/>
                          <a:latin typeface="+mn-lt"/>
                          <a:ea typeface="Times New Roman"/>
                        </a:rPr>
                        <a:t>Bloqueos de los volantes de manejo</a:t>
                      </a:r>
                      <a:endParaRPr lang="es-MX" sz="2000" b="0" i="0">
                        <a:effectLst/>
                        <a:latin typeface="+mn-lt"/>
                      </a:endParaRPr>
                    </a:p>
                    <a:p>
                      <a:pPr marL="228600" indent="-228600" algn="just"/>
                      <a:r>
                        <a:rPr lang="es-ES_tradnl" sz="2000" b="0" i="0" spc="-20">
                          <a:effectLst/>
                          <a:latin typeface="+mn-lt"/>
                          <a:ea typeface="Times New Roman"/>
                        </a:rPr>
                        <a:t>Pantallas antirrobos</a:t>
                      </a:r>
                      <a:endParaRPr lang="es-MX" sz="2000" b="0" i="0">
                        <a:effectLst/>
                        <a:latin typeface="+mn-lt"/>
                      </a:endParaRPr>
                    </a:p>
                    <a:p>
                      <a:pPr marL="228600" indent="-228600" algn="just"/>
                      <a:r>
                        <a:rPr lang="es-ES_tradnl" sz="2000" b="0" i="0" spc="-20">
                          <a:effectLst/>
                          <a:latin typeface="+mn-lt"/>
                          <a:ea typeface="Times New Roman"/>
                        </a:rPr>
                        <a:t>Embalajes a prueba de manipulaciones</a:t>
                      </a:r>
                      <a:endParaRPr lang="es-MX" sz="2000" b="0" i="0">
                        <a:effectLst/>
                        <a:latin typeface="+mn-lt"/>
                      </a:endParaRPr>
                    </a:p>
                  </a:txBody>
                  <a:tcPr marL="68580" marR="68580" marT="0" marB="0"/>
                </a:tc>
                <a:tc>
                  <a:txBody>
                    <a:bodyPr/>
                    <a:lstStyle/>
                    <a:p>
                      <a:pPr algn="just"/>
                      <a:r>
                        <a:rPr lang="es-ES_tradnl" sz="2000" b="0" i="0" spc="-20" dirty="0">
                          <a:effectLst/>
                          <a:latin typeface="+mn-lt"/>
                          <a:ea typeface="Times New Roman"/>
                        </a:rPr>
                        <a:t>6. Ampliar la protección</a:t>
                      </a:r>
                      <a:endParaRPr lang="es-MX" sz="2000" b="0" i="0" dirty="0">
                        <a:effectLst/>
                        <a:latin typeface="+mn-lt"/>
                      </a:endParaRPr>
                    </a:p>
                    <a:p>
                      <a:pPr marL="342900" lvl="0" indent="-342900" algn="just">
                        <a:buFont typeface="Symbol"/>
                        <a:buChar char=""/>
                      </a:pPr>
                      <a:r>
                        <a:rPr lang="es-ES_tradnl" sz="2000" b="0" i="0" spc="-20" dirty="0">
                          <a:effectLst/>
                          <a:latin typeface="+mn-lt"/>
                          <a:ea typeface="Times New Roman"/>
                        </a:rPr>
                        <a:t>Tomar precauciones rutinarias</a:t>
                      </a:r>
                      <a:endParaRPr lang="es-MX" sz="2000" b="0" i="0" dirty="0">
                        <a:effectLst/>
                        <a:latin typeface="+mn-lt"/>
                      </a:endParaRPr>
                    </a:p>
                    <a:p>
                      <a:pPr marL="342900" lvl="0" indent="-342900" algn="just">
                        <a:buFont typeface="Symbol"/>
                        <a:buChar char=""/>
                      </a:pPr>
                      <a:r>
                        <a:rPr lang="es-ES_tradnl" sz="2000" b="0" i="0" spc="-20" dirty="0">
                          <a:effectLst/>
                          <a:latin typeface="+mn-lt"/>
                          <a:ea typeface="Times New Roman"/>
                        </a:rPr>
                        <a:t>Alentar la vigilancia comunitaria</a:t>
                      </a:r>
                      <a:endParaRPr lang="es-MX" sz="2000" b="0" i="0" dirty="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11. Ocultar los objetivos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Aparcar en garajes</a:t>
                      </a:r>
                      <a:endParaRPr lang="es-MX" sz="2000" b="0" i="0">
                        <a:effectLst/>
                        <a:latin typeface="+mn-lt"/>
                      </a:endParaRPr>
                    </a:p>
                    <a:p>
                      <a:pPr marL="228600" indent="-228600" algn="just"/>
                      <a:r>
                        <a:rPr lang="es-ES_tradnl" sz="2000" b="0" i="0" spc="-20">
                          <a:effectLst/>
                          <a:latin typeface="+mn-lt"/>
                          <a:ea typeface="Times New Roman"/>
                        </a:rPr>
                        <a:t>Direcciones telefónicas con neutralidad de género</a:t>
                      </a:r>
                      <a:endParaRPr lang="es-MX" sz="2000" b="0" i="0">
                        <a:effectLst/>
                        <a:latin typeface="+mn-lt"/>
                      </a:endParaRPr>
                    </a:p>
                    <a:p>
                      <a:pPr marL="228600" indent="-228600" algn="just"/>
                      <a:r>
                        <a:rPr lang="es-ES_tradnl" sz="2000" b="0" i="0" spc="-20">
                          <a:effectLst/>
                          <a:latin typeface="+mn-lt"/>
                          <a:ea typeface="Times New Roman"/>
                        </a:rPr>
                        <a:t>vehículos de transportan valores no balizados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16. Reducir la frustración y el estrés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Filas eficientes y atención amable</a:t>
                      </a:r>
                      <a:endParaRPr lang="es-MX" sz="2000" b="0" i="0">
                        <a:effectLst/>
                        <a:latin typeface="+mn-lt"/>
                      </a:endParaRPr>
                    </a:p>
                    <a:p>
                      <a:pPr marL="228600" indent="-228600" algn="just"/>
                      <a:r>
                        <a:rPr lang="es-ES_tradnl" sz="2000" b="0" i="0" spc="-20">
                          <a:effectLst/>
                          <a:latin typeface="+mn-lt"/>
                          <a:ea typeface="Times New Roman"/>
                        </a:rPr>
                        <a:t>Ampliar los números de asientos</a:t>
                      </a:r>
                      <a:endParaRPr lang="es-MX" sz="2000" b="0" i="0">
                        <a:effectLst/>
                        <a:latin typeface="+mn-lt"/>
                      </a:endParaRPr>
                    </a:p>
                    <a:p>
                      <a:pPr marL="228600" indent="-228600" algn="just"/>
                      <a:r>
                        <a:rPr lang="es-ES_tradnl" sz="2000" b="0" i="0" spc="-20">
                          <a:effectLst/>
                          <a:latin typeface="+mn-lt"/>
                          <a:ea typeface="Times New Roman"/>
                        </a:rPr>
                        <a:t>Música relajante/luz tenue</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21. Poner reglas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Contratos de alquiler</a:t>
                      </a:r>
                      <a:endParaRPr lang="es-MX" sz="2000" b="0" i="0">
                        <a:effectLst/>
                        <a:latin typeface="+mn-lt"/>
                      </a:endParaRPr>
                    </a:p>
                    <a:p>
                      <a:pPr marL="228600" indent="-228600" algn="just"/>
                      <a:r>
                        <a:rPr lang="es-ES_tradnl" sz="2000" b="0" i="0" spc="-20">
                          <a:effectLst/>
                          <a:latin typeface="+mn-lt"/>
                          <a:ea typeface="Times New Roman"/>
                        </a:rPr>
                        <a:t>Códigos contra el acoso</a:t>
                      </a:r>
                      <a:endParaRPr lang="es-MX" sz="2000" b="0" i="0">
                        <a:effectLst/>
                        <a:latin typeface="+mn-lt"/>
                      </a:endParaRPr>
                    </a:p>
                    <a:p>
                      <a:pPr marL="228600" indent="-228600" algn="just"/>
                      <a:r>
                        <a:rPr lang="es-ES_tradnl" sz="2000" b="0" i="0" spc="-20">
                          <a:effectLst/>
                          <a:latin typeface="+mn-lt"/>
                          <a:ea typeface="Times New Roman"/>
                        </a:rPr>
                        <a:t>Registros en hoteles</a:t>
                      </a:r>
                      <a:endParaRPr lang="es-MX" sz="2000" b="0" i="0">
                        <a:effectLst/>
                        <a:latin typeface="+mn-lt"/>
                      </a:endParaRPr>
                    </a:p>
                  </a:txBody>
                  <a:tcPr marL="68580" marR="68580" marT="0" marB="0"/>
                </a:tc>
                <a:extLst>
                  <a:ext uri="{0D108BD9-81ED-4DB2-BD59-A6C34878D82A}">
                    <a16:rowId xmlns:a16="http://schemas.microsoft.com/office/drawing/2014/main" val="10001"/>
                  </a:ext>
                </a:extLst>
              </a:tr>
              <a:tr h="1997950">
                <a:tc>
                  <a:txBody>
                    <a:bodyPr/>
                    <a:lstStyle/>
                    <a:p>
                      <a:pPr marL="228600" indent="-228600" algn="just"/>
                      <a:r>
                        <a:rPr lang="es-ES_tradnl" sz="2000" b="0" i="0" spc="-20">
                          <a:effectLst/>
                          <a:latin typeface="+mn-lt"/>
                          <a:ea typeface="Times New Roman"/>
                        </a:rPr>
                        <a:t>Acceso de control a instalaciones</a:t>
                      </a:r>
                      <a:endParaRPr lang="es-MX" sz="2000" b="0" i="0">
                        <a:effectLst/>
                        <a:latin typeface="+mn-lt"/>
                      </a:endParaRPr>
                    </a:p>
                    <a:p>
                      <a:pPr marL="228600" indent="-228600" algn="just"/>
                      <a:r>
                        <a:rPr lang="es-ES_tradnl" sz="2000" b="0" i="0" spc="-20">
                          <a:effectLst/>
                          <a:latin typeface="+mn-lt"/>
                          <a:ea typeface="Times New Roman"/>
                        </a:rPr>
                        <a:t>Porteros automáticos</a:t>
                      </a:r>
                      <a:endParaRPr lang="es-MX" sz="2000" b="0" i="0">
                        <a:effectLst/>
                        <a:latin typeface="+mn-lt"/>
                      </a:endParaRPr>
                    </a:p>
                    <a:p>
                      <a:pPr marL="228600" indent="-228600" algn="just"/>
                      <a:r>
                        <a:rPr lang="es-ES_tradnl" sz="2000" b="0" i="0" spc="-20">
                          <a:effectLst/>
                          <a:latin typeface="+mn-lt"/>
                          <a:ea typeface="Times New Roman"/>
                        </a:rPr>
                        <a:t>Acceso con tarjeta electrónica</a:t>
                      </a:r>
                      <a:endParaRPr lang="es-MX" sz="2000" b="0" i="0">
                        <a:effectLst/>
                        <a:latin typeface="+mn-lt"/>
                      </a:endParaRPr>
                    </a:p>
                    <a:p>
                      <a:pPr marL="228600" indent="-228600" algn="just"/>
                      <a:r>
                        <a:rPr lang="es-ES_tradnl" sz="2000" b="0" i="0" spc="-20">
                          <a:effectLst/>
                          <a:latin typeface="+mn-lt"/>
                          <a:ea typeface="Times New Roman"/>
                        </a:rPr>
                        <a:t>Control de equipaje</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7. Apoyar la vigilancia natural</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Mejora del alumbrado público</a:t>
                      </a:r>
                      <a:endParaRPr lang="es-MX" sz="2000" b="0" i="0">
                        <a:effectLst/>
                        <a:latin typeface="+mn-lt"/>
                      </a:endParaRPr>
                    </a:p>
                    <a:p>
                      <a:pPr marL="228600" indent="-228600" algn="just"/>
                      <a:r>
                        <a:rPr lang="es-ES_tradnl" sz="2000" b="0" i="0" spc="-20">
                          <a:effectLst/>
                          <a:latin typeface="+mn-lt"/>
                          <a:ea typeface="Times New Roman"/>
                        </a:rPr>
                        <a:t>Diseño basado en espacios defendibles</a:t>
                      </a:r>
                      <a:endParaRPr lang="es-MX" sz="2000" b="0" i="0">
                        <a:effectLst/>
                        <a:latin typeface="+mn-lt"/>
                      </a:endParaRPr>
                    </a:p>
                    <a:p>
                      <a:pPr marL="228600" indent="-228600" algn="just"/>
                      <a:r>
                        <a:rPr lang="es-ES_tradnl" sz="2000" b="0" i="0" spc="-20">
                          <a:effectLst/>
                          <a:latin typeface="+mn-lt"/>
                          <a:ea typeface="Times New Roman"/>
                        </a:rPr>
                        <a:t>Apoyar a los informantes/ denunciantes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12. Quitar los objetivos</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Radio del coche extraíble</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Refugios para mujeres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Tarjetas de prepago para teléfonos públicos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17. Evitar las peleas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Separar los lugares para aficionados de equipos rivales</a:t>
                      </a:r>
                      <a:endParaRPr lang="es-MX" sz="2000" b="0" i="0">
                        <a:effectLst/>
                        <a:latin typeface="+mn-lt"/>
                      </a:endParaRPr>
                    </a:p>
                    <a:p>
                      <a:pPr marL="228600" indent="-228600" algn="just"/>
                      <a:r>
                        <a:rPr lang="es-ES_tradnl" sz="2000" b="0" i="0" spc="-20">
                          <a:effectLst/>
                          <a:latin typeface="+mn-lt"/>
                          <a:ea typeface="Times New Roman"/>
                        </a:rPr>
                        <a:t>Reducir las aglomeraciones en bares</a:t>
                      </a:r>
                      <a:endParaRPr lang="es-MX" sz="2000" b="0" i="0">
                        <a:effectLst/>
                        <a:latin typeface="+mn-lt"/>
                      </a:endParaRPr>
                    </a:p>
                    <a:p>
                      <a:pPr marL="228600" indent="-228600" algn="just"/>
                      <a:r>
                        <a:rPr lang="es-ES_tradnl" sz="2000" b="0" i="0" spc="-20">
                          <a:effectLst/>
                          <a:latin typeface="+mn-lt"/>
                          <a:ea typeface="Times New Roman"/>
                        </a:rPr>
                        <a:t>Precios de taxis a través de mecanismos fijos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22. Hacer públicas las instrucciones</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«No aparcar»</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«Propiedad privada»</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«Apagar las hogueras»</a:t>
                      </a:r>
                      <a:endParaRPr lang="es-MX" sz="2000" b="0" i="0">
                        <a:effectLst/>
                        <a:latin typeface="+mn-lt"/>
                      </a:endParaRPr>
                    </a:p>
                  </a:txBody>
                  <a:tcPr marL="68580" marR="68580" marT="0" marB="0"/>
                </a:tc>
                <a:extLst>
                  <a:ext uri="{0D108BD9-81ED-4DB2-BD59-A6C34878D82A}">
                    <a16:rowId xmlns:a16="http://schemas.microsoft.com/office/drawing/2014/main" val="10002"/>
                  </a:ext>
                </a:extLst>
              </a:tr>
              <a:tr h="1848950">
                <a:tc>
                  <a:txBody>
                    <a:bodyPr/>
                    <a:lstStyle/>
                    <a:p>
                      <a:pPr marL="228600" indent="-228600" algn="just"/>
                      <a:r>
                        <a:rPr lang="es-ES_tradnl" sz="2000" b="0" i="0" spc="-20">
                          <a:effectLst/>
                          <a:latin typeface="+mn-lt"/>
                          <a:ea typeface="Times New Roman"/>
                        </a:rPr>
                        <a:t>Filtrar las salidas</a:t>
                      </a:r>
                      <a:endParaRPr lang="es-MX" sz="2000" b="0" i="0">
                        <a:effectLst/>
                        <a:latin typeface="+mn-lt"/>
                      </a:endParaRPr>
                    </a:p>
                    <a:p>
                      <a:pPr marL="228600" indent="-228600" algn="just"/>
                      <a:r>
                        <a:rPr lang="es-ES_tradnl" sz="2000" b="0" i="0" spc="-20">
                          <a:effectLst/>
                          <a:latin typeface="+mn-lt"/>
                          <a:ea typeface="Times New Roman"/>
                        </a:rPr>
                        <a:t>Mostrar el recibo al salir</a:t>
                      </a:r>
                      <a:endParaRPr lang="es-MX" sz="2000" b="0" i="0">
                        <a:effectLst/>
                        <a:latin typeface="+mn-lt"/>
                      </a:endParaRPr>
                    </a:p>
                    <a:p>
                      <a:pPr marL="228600" indent="-228600" algn="just"/>
                      <a:r>
                        <a:rPr lang="es-ES_tradnl" sz="2000" b="0" i="0" spc="-20">
                          <a:effectLst/>
                          <a:latin typeface="+mn-lt"/>
                          <a:ea typeface="Times New Roman"/>
                        </a:rPr>
                        <a:t>Documentos de exportación</a:t>
                      </a:r>
                      <a:endParaRPr lang="es-MX" sz="2000" b="0" i="0">
                        <a:effectLst/>
                        <a:latin typeface="+mn-lt"/>
                      </a:endParaRPr>
                    </a:p>
                    <a:p>
                      <a:pPr marL="228600" indent="-228600" algn="just"/>
                      <a:r>
                        <a:rPr lang="es-ES_tradnl" sz="2000" b="0" i="0" spc="-20">
                          <a:effectLst/>
                          <a:latin typeface="+mn-lt"/>
                          <a:ea typeface="Times New Roman"/>
                        </a:rPr>
                        <a:t>Etiquetas electrónicas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8. Reducir el anonimato</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Identificaciones para taxistas</a:t>
                      </a:r>
                      <a:endParaRPr lang="es-MX" sz="2000" b="0" i="0">
                        <a:effectLst/>
                        <a:latin typeface="+mn-lt"/>
                      </a:endParaRPr>
                    </a:p>
                    <a:p>
                      <a:pPr marL="228600" indent="-228600" algn="just"/>
                      <a:r>
                        <a:rPr lang="es-ES_tradnl" sz="2000" b="0" i="0" spc="-20">
                          <a:effectLst/>
                          <a:latin typeface="+mn-lt"/>
                          <a:ea typeface="Times New Roman"/>
                        </a:rPr>
                        <a:t>Pegatinas con datos de contacto del vehículo</a:t>
                      </a:r>
                      <a:endParaRPr lang="es-MX" sz="2000" b="0" i="0">
                        <a:effectLst/>
                        <a:latin typeface="+mn-lt"/>
                      </a:endParaRPr>
                    </a:p>
                    <a:p>
                      <a:pPr marL="228600" indent="-228600" algn="just"/>
                      <a:r>
                        <a:rPr lang="es-ES_tradnl" sz="2000" b="0" i="0" spc="-20">
                          <a:effectLst/>
                          <a:latin typeface="+mn-lt"/>
                          <a:ea typeface="Times New Roman"/>
                        </a:rPr>
                        <a:t>Uniformes escolares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13. Identificación de la propiedad</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Marcado de la propiedad</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Matriculación de vehículos y marcado de piezas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Marcado de ganado</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18. Reducir la alteración emocional</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Controles sobre la pornografía violenta</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Reforzar el buen comportamiento en los campos de fútbol</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Prohibir los insultos raciales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23. Despertar la consciencia</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Paneles indicadores de la velocidad en las carreteras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Pedir la firma en las declaraciones de aduana</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«Hurtar es robar»</a:t>
                      </a:r>
                      <a:endParaRPr lang="es-MX" sz="2000" b="0" i="0">
                        <a:effectLst/>
                        <a:latin typeface="+mn-lt"/>
                      </a:endParaRPr>
                    </a:p>
                  </a:txBody>
                  <a:tcPr marL="68580" marR="68580" marT="0" marB="0"/>
                </a:tc>
                <a:extLst>
                  <a:ext uri="{0D108BD9-81ED-4DB2-BD59-A6C34878D82A}">
                    <a16:rowId xmlns:a16="http://schemas.microsoft.com/office/drawing/2014/main" val="10003"/>
                  </a:ext>
                </a:extLst>
              </a:tr>
              <a:tr h="1780812">
                <a:tc>
                  <a:txBody>
                    <a:bodyPr/>
                    <a:lstStyle/>
                    <a:p>
                      <a:pPr marL="228600" indent="-228600" algn="just"/>
                      <a:r>
                        <a:rPr lang="es-ES_tradnl" sz="2000" b="0" i="0" spc="-20">
                          <a:effectLst/>
                          <a:latin typeface="+mn-lt"/>
                          <a:ea typeface="Times New Roman"/>
                        </a:rPr>
                        <a:t>Desviar a los delincuentes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Cierres de calles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Baños separados para mujeres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Dispersar los bares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9. Emplear gestores de espacios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Televisión de circuito cerrado para autobuses de dos pisos</a:t>
                      </a:r>
                      <a:endParaRPr lang="es-MX" sz="2000" b="0" i="0">
                        <a:effectLst/>
                        <a:latin typeface="+mn-lt"/>
                      </a:endParaRPr>
                    </a:p>
                    <a:p>
                      <a:pPr marL="228600" indent="-228600" algn="just"/>
                      <a:r>
                        <a:rPr lang="es-ES_tradnl" sz="2000" b="0" i="0" spc="-20">
                          <a:effectLst/>
                          <a:latin typeface="+mn-lt"/>
                          <a:ea typeface="Times New Roman"/>
                        </a:rPr>
                        <a:t>Dos empleados para cada tienda</a:t>
                      </a:r>
                      <a:endParaRPr lang="es-MX" sz="2000" b="0" i="0">
                        <a:effectLst/>
                        <a:latin typeface="+mn-lt"/>
                      </a:endParaRPr>
                    </a:p>
                    <a:p>
                      <a:pPr marL="228600" indent="-228600" algn="just"/>
                      <a:r>
                        <a:rPr lang="es-ES_tradnl" sz="2000" b="0" i="0" spc="-20">
                          <a:effectLst/>
                          <a:latin typeface="+mn-lt"/>
                          <a:ea typeface="Times New Roman"/>
                        </a:rPr>
                        <a:t>Recompensar la vigilancia</a:t>
                      </a:r>
                      <a:endParaRPr lang="es-MX" sz="2000" b="0" i="0">
                        <a:effectLst/>
                        <a:latin typeface="+mn-lt"/>
                      </a:endParaRPr>
                    </a:p>
                    <a:p>
                      <a:pPr marL="228600" algn="just"/>
                      <a:r>
                        <a:rPr lang="es-ES_tradnl" sz="2000" b="0" i="0" spc="-20">
                          <a:effectLst/>
                          <a:latin typeface="+mn-lt"/>
                          <a:ea typeface="Times New Roman"/>
                          <a:cs typeface="Calibri"/>
                        </a:rPr>
                        <a:t> </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14. Alterar los mercados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Monitorizar las tiendas de empeño</a:t>
                      </a:r>
                      <a:endParaRPr lang="es-MX" sz="2000" b="0" i="0">
                        <a:effectLst/>
                        <a:latin typeface="+mn-lt"/>
                      </a:endParaRPr>
                    </a:p>
                    <a:p>
                      <a:pPr marL="228600" indent="-228600" algn="just"/>
                      <a:r>
                        <a:rPr lang="es-ES_tradnl" sz="2000" b="0" i="0" spc="-20">
                          <a:effectLst/>
                          <a:latin typeface="+mn-lt"/>
                          <a:ea typeface="Times New Roman"/>
                        </a:rPr>
                        <a:t>Controlar los anuncios clasificados</a:t>
                      </a:r>
                      <a:endParaRPr lang="es-MX" sz="2000" b="0" i="0">
                        <a:effectLst/>
                        <a:latin typeface="+mn-lt"/>
                      </a:endParaRPr>
                    </a:p>
                    <a:p>
                      <a:pPr marL="228600" indent="-228600" algn="just"/>
                      <a:r>
                        <a:rPr lang="es-ES_tradnl" sz="2000" b="0" i="0" spc="-20">
                          <a:effectLst/>
                          <a:latin typeface="+mn-lt"/>
                          <a:ea typeface="Times New Roman"/>
                        </a:rPr>
                        <a:t>Expedir licencias para los vendedores callejeros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19. Neutralizar la presión del grupo</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«Solo los idiotas beben y conducen»</a:t>
                      </a:r>
                      <a:endParaRPr lang="es-MX" sz="2000" b="0" i="0">
                        <a:effectLst/>
                        <a:latin typeface="+mn-lt"/>
                      </a:endParaRPr>
                    </a:p>
                    <a:p>
                      <a:pPr marL="228600" indent="-228600" algn="just"/>
                      <a:r>
                        <a:rPr lang="es-ES_tradnl" sz="2000" b="0" i="0" spc="-20">
                          <a:effectLst/>
                          <a:latin typeface="+mn-lt"/>
                          <a:ea typeface="Times New Roman"/>
                        </a:rPr>
                        <a:t>«Está bien decir no»</a:t>
                      </a:r>
                      <a:endParaRPr lang="es-MX" sz="2000" b="0" i="0">
                        <a:effectLst/>
                        <a:latin typeface="+mn-lt"/>
                      </a:endParaRPr>
                    </a:p>
                    <a:p>
                      <a:pPr marL="228600" indent="-228600" algn="just"/>
                      <a:r>
                        <a:rPr lang="es-ES_tradnl" sz="2000" b="0" i="0" spc="-20">
                          <a:effectLst/>
                          <a:latin typeface="+mn-lt"/>
                          <a:ea typeface="Times New Roman"/>
                        </a:rPr>
                        <a:t>Dispersar a los alborotadores en la escuela</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24. Ayudar al cumplimiento de las normas</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Facilitar sacar libros de la biblioteca</a:t>
                      </a:r>
                      <a:endParaRPr lang="es-MX" sz="2000" b="0" i="0">
                        <a:effectLst/>
                        <a:latin typeface="+mn-lt"/>
                      </a:endParaRPr>
                    </a:p>
                    <a:p>
                      <a:pPr marL="228600" indent="-228600" algn="just"/>
                      <a:r>
                        <a:rPr lang="es-ES_tradnl" sz="2000" b="0" i="0" spc="-20">
                          <a:effectLst/>
                          <a:latin typeface="+mn-lt"/>
                          <a:ea typeface="Times New Roman"/>
                        </a:rPr>
                        <a:t>Baños públicos</a:t>
                      </a:r>
                      <a:endParaRPr lang="es-MX" sz="2000" b="0" i="0">
                        <a:effectLst/>
                        <a:latin typeface="+mn-lt"/>
                      </a:endParaRPr>
                    </a:p>
                    <a:p>
                      <a:pPr marL="228600" indent="-228600" algn="just"/>
                      <a:r>
                        <a:rPr lang="es-ES_tradnl" sz="2000" b="0" i="0" spc="-20">
                          <a:effectLst/>
                          <a:latin typeface="+mn-lt"/>
                          <a:ea typeface="Times New Roman"/>
                          <a:cs typeface="Calibri"/>
                        </a:rPr>
                        <a:t>Colocar botes de basura</a:t>
                      </a:r>
                      <a:endParaRPr lang="es-MX" sz="2000" b="0" i="0">
                        <a:effectLst/>
                        <a:latin typeface="+mn-lt"/>
                      </a:endParaRPr>
                    </a:p>
                  </a:txBody>
                  <a:tcPr marL="68580" marR="68580" marT="0" marB="0"/>
                </a:tc>
                <a:extLst>
                  <a:ext uri="{0D108BD9-81ED-4DB2-BD59-A6C34878D82A}">
                    <a16:rowId xmlns:a16="http://schemas.microsoft.com/office/drawing/2014/main" val="10004"/>
                  </a:ext>
                </a:extLst>
              </a:tr>
              <a:tr h="2327709">
                <a:tc>
                  <a:txBody>
                    <a:bodyPr/>
                    <a:lstStyle/>
                    <a:p>
                      <a:pPr marL="228600" indent="-228600" algn="just"/>
                      <a:r>
                        <a:rPr lang="es-ES_tradnl" sz="2000" b="0" i="0" spc="-20">
                          <a:effectLst/>
                          <a:latin typeface="+mn-lt"/>
                          <a:ea typeface="Times New Roman"/>
                        </a:rPr>
                        <a:t>Herramientas de control /armas</a:t>
                      </a:r>
                      <a:endParaRPr lang="es-MX" sz="2000" b="0" i="0">
                        <a:effectLst/>
                        <a:latin typeface="+mn-lt"/>
                      </a:endParaRPr>
                    </a:p>
                    <a:p>
                      <a:pPr marL="228600" indent="-228600" algn="just"/>
                      <a:r>
                        <a:rPr lang="es-ES_tradnl" sz="2000" b="0" i="0" spc="-20">
                          <a:effectLst/>
                          <a:latin typeface="+mn-lt"/>
                          <a:ea typeface="Times New Roman"/>
                        </a:rPr>
                        <a:t>Pistolas «inteligentes»</a:t>
                      </a:r>
                      <a:endParaRPr lang="es-MX" sz="2000" b="0" i="0">
                        <a:effectLst/>
                        <a:latin typeface="+mn-lt"/>
                      </a:endParaRPr>
                    </a:p>
                    <a:p>
                      <a:pPr marL="228600" indent="-228600" algn="just"/>
                      <a:r>
                        <a:rPr lang="es-ES_tradnl" sz="2000" b="0" i="0" spc="-20">
                          <a:effectLst/>
                          <a:latin typeface="+mn-lt"/>
                          <a:ea typeface="Times New Roman"/>
                        </a:rPr>
                        <a:t>Desactivar los teléfonos móviles robados</a:t>
                      </a:r>
                      <a:endParaRPr lang="es-MX" sz="2000" b="0" i="0">
                        <a:effectLst/>
                        <a:latin typeface="+mn-lt"/>
                      </a:endParaRPr>
                    </a:p>
                    <a:p>
                      <a:pPr marL="228600" indent="-228600" algn="just"/>
                      <a:r>
                        <a:rPr lang="es-ES_tradnl" sz="2000" b="0" i="0" spc="-20">
                          <a:effectLst/>
                          <a:latin typeface="+mn-lt"/>
                          <a:ea typeface="Times New Roman"/>
                        </a:rPr>
                        <a:t>Restringir la venta de pinturas de aerosol a adolescentes</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10. Reforzar la vigilancia formal</a:t>
                      </a:r>
                      <a:endParaRPr lang="es-MX" sz="2000" b="0" i="0">
                        <a:effectLst/>
                        <a:latin typeface="+mn-lt"/>
                        <a:ea typeface="MS Mincho"/>
                        <a:cs typeface="Times New Roman"/>
                      </a:endParaRPr>
                    </a:p>
                    <a:p>
                      <a:pPr marL="228600" indent="-228600" algn="just"/>
                      <a:r>
                        <a:rPr lang="es-ES_tradnl" sz="2000" b="0" i="0" spc="-20">
                          <a:effectLst/>
                          <a:latin typeface="+mn-lt"/>
                          <a:ea typeface="Times New Roman"/>
                        </a:rPr>
                        <a:t>Cámaras de luz roja para la detección de infracciones</a:t>
                      </a:r>
                      <a:endParaRPr lang="es-MX" sz="2000" b="0" i="0">
                        <a:effectLst/>
                        <a:latin typeface="+mn-lt"/>
                      </a:endParaRPr>
                    </a:p>
                    <a:p>
                      <a:pPr marL="228600" indent="-228600" algn="just"/>
                      <a:r>
                        <a:rPr lang="es-ES_tradnl" sz="2000" b="0" i="0" spc="-20">
                          <a:effectLst/>
                          <a:latin typeface="+mn-lt"/>
                          <a:ea typeface="Times New Roman"/>
                        </a:rPr>
                        <a:t>Alarmas antirrobo</a:t>
                      </a:r>
                      <a:endParaRPr lang="es-MX" sz="2000" b="0" i="0">
                        <a:effectLst/>
                        <a:latin typeface="+mn-lt"/>
                      </a:endParaRPr>
                    </a:p>
                    <a:p>
                      <a:pPr marL="228600" indent="-228600" algn="just"/>
                      <a:r>
                        <a:rPr lang="es-ES_tradnl" sz="2000" b="0" i="0" spc="-20">
                          <a:effectLst/>
                          <a:latin typeface="+mn-lt"/>
                          <a:ea typeface="Times New Roman"/>
                        </a:rPr>
                        <a:t>Guardias de seguridad</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15. Negar beneficios</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Etiquetas antihurto con marcadores de tinta</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Limpiar los grafitis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Montículos para reducir la velocidad</a:t>
                      </a:r>
                      <a:endParaRPr lang="es-MX" sz="2000" b="0" i="0">
                        <a:effectLst/>
                        <a:latin typeface="+mn-lt"/>
                      </a:endParaRPr>
                    </a:p>
                  </a:txBody>
                  <a:tcPr marL="68580" marR="68580" marT="0" marB="0"/>
                </a:tc>
                <a:tc>
                  <a:txBody>
                    <a:bodyPr/>
                    <a:lstStyle/>
                    <a:p>
                      <a:pPr algn="just">
                        <a:spcAft>
                          <a:spcPts val="0"/>
                        </a:spcAft>
                      </a:pPr>
                      <a:r>
                        <a:rPr lang="es-ES_tradnl" sz="2000" b="0" i="0" spc="-20">
                          <a:effectLst/>
                          <a:latin typeface="+mn-lt"/>
                          <a:ea typeface="Times New Roman"/>
                          <a:cs typeface="Times New Roman"/>
                        </a:rPr>
                        <a:t>20. Desalentar la imitación</a:t>
                      </a:r>
                      <a:endParaRPr lang="es-MX" sz="2000" b="0" i="0">
                        <a:effectLst/>
                        <a:latin typeface="+mn-lt"/>
                        <a:ea typeface="MS Mincho"/>
                        <a:cs typeface="Times New Roman"/>
                      </a:endParaRPr>
                    </a:p>
                    <a:p>
                      <a:pPr marL="342900" lvl="0" indent="-342900" algn="just">
                        <a:buFont typeface="Symbol"/>
                        <a:buChar char=""/>
                      </a:pPr>
                      <a:r>
                        <a:rPr lang="es-ES_tradnl" sz="2000" b="0" i="0" spc="-20">
                          <a:effectLst/>
                          <a:latin typeface="+mn-lt"/>
                          <a:ea typeface="Times New Roman"/>
                        </a:rPr>
                        <a:t>Reparación rápida de los actos de vandalismo</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Chips de control parental en televisiones</a:t>
                      </a:r>
                      <a:endParaRPr lang="es-MX" sz="2000" b="0" i="0">
                        <a:effectLst/>
                        <a:latin typeface="+mn-lt"/>
                      </a:endParaRPr>
                    </a:p>
                    <a:p>
                      <a:pPr marL="342900" lvl="0" indent="-342900" algn="just">
                        <a:buFont typeface="Symbol"/>
                        <a:buChar char=""/>
                      </a:pPr>
                      <a:r>
                        <a:rPr lang="es-ES_tradnl" sz="2000" b="0" i="0" spc="-20">
                          <a:effectLst/>
                          <a:latin typeface="+mn-lt"/>
                          <a:ea typeface="Times New Roman"/>
                        </a:rPr>
                        <a:t>Censurar los detalles del modus operandi</a:t>
                      </a:r>
                      <a:endParaRPr lang="es-MX" sz="2000" b="0" i="0">
                        <a:effectLst/>
                        <a:latin typeface="+mn-lt"/>
                      </a:endParaRPr>
                    </a:p>
                  </a:txBody>
                  <a:tcPr marL="68580" marR="68580" marT="0" marB="0"/>
                </a:tc>
                <a:tc>
                  <a:txBody>
                    <a:bodyPr/>
                    <a:lstStyle/>
                    <a:p>
                      <a:pPr algn="just">
                        <a:spcAft>
                          <a:spcPts val="0"/>
                        </a:spcAft>
                      </a:pPr>
                      <a:r>
                        <a:rPr lang="es-ES_tradnl" sz="2000" b="0" i="0" spc="-20" dirty="0">
                          <a:effectLst/>
                          <a:latin typeface="+mn-lt"/>
                          <a:ea typeface="Times New Roman"/>
                          <a:cs typeface="Times New Roman"/>
                        </a:rPr>
                        <a:t>25. Controlar las drogas y el alcohol</a:t>
                      </a:r>
                      <a:endParaRPr lang="es-MX" sz="2000" b="0" i="0" dirty="0">
                        <a:effectLst/>
                        <a:latin typeface="+mn-lt"/>
                        <a:ea typeface="MS Mincho"/>
                        <a:cs typeface="Times New Roman"/>
                      </a:endParaRPr>
                    </a:p>
                    <a:p>
                      <a:pPr marL="342900" lvl="0" indent="-342900" algn="just">
                        <a:buFont typeface="Symbol"/>
                        <a:buChar char=""/>
                      </a:pPr>
                      <a:r>
                        <a:rPr lang="es-ES_tradnl" sz="2000" b="0" i="0" spc="-20" dirty="0">
                          <a:effectLst/>
                          <a:latin typeface="+mn-lt"/>
                          <a:ea typeface="Times New Roman"/>
                        </a:rPr>
                        <a:t>Alcoholímetros en bares</a:t>
                      </a:r>
                      <a:endParaRPr lang="es-MX" sz="2000" b="0" i="0" dirty="0">
                        <a:effectLst/>
                        <a:latin typeface="+mn-lt"/>
                      </a:endParaRPr>
                    </a:p>
                    <a:p>
                      <a:pPr marL="342900" lvl="0" indent="-342900" algn="just">
                        <a:buFont typeface="Symbol"/>
                        <a:buChar char=""/>
                      </a:pPr>
                      <a:r>
                        <a:rPr lang="es-ES_tradnl" sz="2000" b="0" i="0" spc="-20" dirty="0">
                          <a:effectLst/>
                          <a:latin typeface="+mn-lt"/>
                          <a:ea typeface="Times New Roman"/>
                        </a:rPr>
                        <a:t>Intervención de los camareros</a:t>
                      </a:r>
                      <a:endParaRPr lang="es-MX" sz="2000" b="0" i="0" dirty="0">
                        <a:effectLst/>
                        <a:latin typeface="+mn-lt"/>
                      </a:endParaRPr>
                    </a:p>
                    <a:p>
                      <a:pPr marL="342900" lvl="0" indent="-342900" algn="just">
                        <a:buFont typeface="Symbol"/>
                        <a:buChar char=""/>
                      </a:pPr>
                      <a:r>
                        <a:rPr lang="es-ES_tradnl" sz="2000" b="0" i="0" spc="-20" dirty="0">
                          <a:effectLst/>
                          <a:latin typeface="+mn-lt"/>
                          <a:ea typeface="Times New Roman"/>
                        </a:rPr>
                        <a:t>Eventos sin alcohol</a:t>
                      </a:r>
                      <a:endParaRPr lang="es-MX" sz="2000" b="0" i="0" dirty="0">
                        <a:effectLst/>
                        <a:latin typeface="+mn-lt"/>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3"/>
          <p:cNvSpPr/>
          <p:nvPr/>
        </p:nvSpPr>
        <p:spPr>
          <a:xfrm>
            <a:off x="205741" y="12483971"/>
            <a:ext cx="16527779" cy="1200329"/>
          </a:xfrm>
          <a:prstGeom prst="rect">
            <a:avLst/>
          </a:prstGeom>
        </p:spPr>
        <p:txBody>
          <a:bodyPr wrap="square">
            <a:spAutoFit/>
          </a:bodyPr>
          <a:lstStyle/>
          <a:p>
            <a:r>
              <a:rPr lang="en-AU" sz="2400" dirty="0"/>
              <a:t>Cornish, D. B. and Clarke, R. V. (2003) ‘Opportunities, precipitators and criminal decisions: A reply to Wortley’s critique of situational crime prevention’, in Smith, M. and Cornish, D. B. (</a:t>
            </a:r>
            <a:r>
              <a:rPr lang="en-AU" sz="2400" dirty="0" err="1"/>
              <a:t>eds</a:t>
            </a:r>
            <a:r>
              <a:rPr lang="en-AU" sz="2400" dirty="0"/>
              <a:t>) </a:t>
            </a:r>
            <a:r>
              <a:rPr lang="en-AU" sz="2400" i="1" dirty="0"/>
              <a:t>Theory for Situational Crime Prevention</a:t>
            </a:r>
            <a:r>
              <a:rPr lang="en-AU" sz="2400" dirty="0"/>
              <a:t>, Crime Prevention Studies, Vol. 16, Criminal Justice Press, Monsey, New York.</a:t>
            </a:r>
          </a:p>
        </p:txBody>
      </p:sp>
    </p:spTree>
    <p:extLst>
      <p:ext uri="{BB962C8B-B14F-4D97-AF65-F5344CB8AC3E}">
        <p14:creationId xmlns:p14="http://schemas.microsoft.com/office/powerpoint/2010/main" val="30799993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Resultados del curso</a:t>
            </a:r>
            <a:endParaRPr lang="es-ES" dirty="0"/>
          </a:p>
        </p:txBody>
      </p:sp>
      <p:sp>
        <p:nvSpPr>
          <p:cNvPr id="3" name="Marcador de contenido 2"/>
          <p:cNvSpPr>
            <a:spLocks noGrp="1"/>
          </p:cNvSpPr>
          <p:nvPr>
            <p:ph idx="1"/>
          </p:nvPr>
        </p:nvSpPr>
        <p:spPr/>
        <p:txBody>
          <a:bodyPr/>
          <a:lstStyle/>
          <a:p>
            <a:pPr lvl="0"/>
            <a:r>
              <a:rPr lang="es-ES_tradnl" dirty="0"/>
              <a:t>Comprender la definición de la prevención del delito empleada por las Naciones Unidas.</a:t>
            </a:r>
            <a:endParaRPr lang="es-MX" dirty="0"/>
          </a:p>
          <a:p>
            <a:pPr lvl="0"/>
            <a:r>
              <a:rPr lang="es-ES_tradnl" dirty="0"/>
              <a:t>Distinguir entre los distintos conceptos clave empleados en el contexto de la prevención.</a:t>
            </a:r>
            <a:endParaRPr lang="es-MX" dirty="0"/>
          </a:p>
          <a:p>
            <a:pPr lvl="0"/>
            <a:r>
              <a:rPr lang="es-ES_tradnl" dirty="0"/>
              <a:t>Describir los diferentes modelos y tipologías de la prevención.</a:t>
            </a:r>
            <a:endParaRPr lang="es-MX" dirty="0"/>
          </a:p>
          <a:p>
            <a:pPr lvl="0"/>
            <a:r>
              <a:rPr lang="es-ES_tradnl" dirty="0"/>
              <a:t>Examinar distintos enfoques de gestión y gobernanza de la prevención.</a:t>
            </a:r>
            <a:endParaRPr lang="es-MX" dirty="0"/>
          </a:p>
          <a:p>
            <a:pPr lvl="0"/>
            <a:r>
              <a:rPr lang="es-ES_tradnl" dirty="0"/>
              <a:t>Identificar los mecanismos de sistematización e intercambio de conocimiento, programas y prácticas de prevención del delito basados en evidencia.</a:t>
            </a:r>
            <a:endParaRPr lang="es-MX" dirty="0"/>
          </a:p>
          <a:p>
            <a:endParaRPr lang="es-ES" dirty="0"/>
          </a:p>
        </p:txBody>
      </p:sp>
    </p:spTree>
    <p:extLst>
      <p:ext uri="{BB962C8B-B14F-4D97-AF65-F5344CB8AC3E}">
        <p14:creationId xmlns:p14="http://schemas.microsoft.com/office/powerpoint/2010/main" val="371355507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Ejemplos</a:t>
            </a:r>
            <a:r>
              <a:rPr lang="en-AU" dirty="0"/>
              <a:t> de </a:t>
            </a:r>
            <a:r>
              <a:rPr lang="en-AU" dirty="0" err="1"/>
              <a:t>Prevención</a:t>
            </a:r>
            <a:r>
              <a:rPr lang="en-AU" dirty="0"/>
              <a:t> </a:t>
            </a:r>
            <a:r>
              <a:rPr lang="en-AU" dirty="0" err="1"/>
              <a:t>Situacional</a:t>
            </a:r>
            <a:endParaRPr lang="en-AU" dirty="0"/>
          </a:p>
        </p:txBody>
      </p:sp>
      <p:pic>
        <p:nvPicPr>
          <p:cNvPr id="2050" name="Picture 2" descr="EAS 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07" y="3153310"/>
            <a:ext cx="5254214" cy="420337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35106" y="7152054"/>
            <a:ext cx="6213304" cy="646331"/>
          </a:xfrm>
          <a:prstGeom prst="rect">
            <a:avLst/>
          </a:prstGeom>
          <a:noFill/>
        </p:spPr>
        <p:txBody>
          <a:bodyPr wrap="none" rtlCol="0">
            <a:spAutoFit/>
          </a:bodyPr>
          <a:lstStyle/>
          <a:p>
            <a:r>
              <a:rPr lang="en-AU" sz="1400" dirty="0"/>
              <a:t>Source: https://www.watcherprotect.com/electronic-article-surveillance-eas</a:t>
            </a:r>
            <a:r>
              <a:rPr lang="en-AU" dirty="0"/>
              <a:t>/</a:t>
            </a:r>
          </a:p>
        </p:txBody>
      </p:sp>
      <p:sp>
        <p:nvSpPr>
          <p:cNvPr id="5" name="TextBox 4"/>
          <p:cNvSpPr txBox="1"/>
          <p:nvPr/>
        </p:nvSpPr>
        <p:spPr>
          <a:xfrm>
            <a:off x="461886" y="2574637"/>
            <a:ext cx="7305956" cy="1200329"/>
          </a:xfrm>
          <a:prstGeom prst="rect">
            <a:avLst/>
          </a:prstGeom>
          <a:noFill/>
        </p:spPr>
        <p:txBody>
          <a:bodyPr wrap="none" rtlCol="0">
            <a:spAutoFit/>
          </a:bodyPr>
          <a:lstStyle/>
          <a:p>
            <a:r>
              <a:rPr lang="en-AU" dirty="0" err="1"/>
              <a:t>Aparatos</a:t>
            </a:r>
            <a:r>
              <a:rPr lang="en-AU" dirty="0"/>
              <a:t> </a:t>
            </a:r>
            <a:r>
              <a:rPr lang="en-AU" dirty="0" err="1"/>
              <a:t>electrónicos</a:t>
            </a:r>
            <a:r>
              <a:rPr lang="en-AU" dirty="0"/>
              <a:t> de </a:t>
            </a:r>
            <a:r>
              <a:rPr lang="en-AU" dirty="0" err="1"/>
              <a:t>vigilancia</a:t>
            </a:r>
            <a:endParaRPr lang="en-AU" dirty="0"/>
          </a:p>
          <a:p>
            <a:endParaRPr lang="en-AU" dirty="0"/>
          </a:p>
        </p:txBody>
      </p:sp>
      <p:pic>
        <p:nvPicPr>
          <p:cNvPr id="2052" name="Picture 4" descr="Image result for car immobilis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965" y="3040348"/>
            <a:ext cx="771525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240965" y="2431194"/>
            <a:ext cx="8755672" cy="646331"/>
          </a:xfrm>
          <a:prstGeom prst="rect">
            <a:avLst/>
          </a:prstGeom>
          <a:noFill/>
        </p:spPr>
        <p:txBody>
          <a:bodyPr wrap="none" rtlCol="0">
            <a:spAutoFit/>
          </a:bodyPr>
          <a:lstStyle/>
          <a:p>
            <a:r>
              <a:rPr lang="en-AU" dirty="0" err="1"/>
              <a:t>Dispositivos</a:t>
            </a:r>
            <a:r>
              <a:rPr lang="en-AU" dirty="0"/>
              <a:t> de </a:t>
            </a:r>
            <a:r>
              <a:rPr lang="en-AU" dirty="0" err="1"/>
              <a:t>bloqueo</a:t>
            </a:r>
            <a:r>
              <a:rPr lang="en-AU" dirty="0"/>
              <a:t> e </a:t>
            </a:r>
            <a:r>
              <a:rPr lang="en-AU" dirty="0" err="1"/>
              <a:t>inmovilizadores</a:t>
            </a:r>
            <a:endParaRPr lang="en-AU" dirty="0"/>
          </a:p>
        </p:txBody>
      </p:sp>
      <p:sp>
        <p:nvSpPr>
          <p:cNvPr id="8" name="TextBox 7"/>
          <p:cNvSpPr txBox="1"/>
          <p:nvPr/>
        </p:nvSpPr>
        <p:spPr>
          <a:xfrm>
            <a:off x="10240965" y="8107145"/>
            <a:ext cx="6785384" cy="276999"/>
          </a:xfrm>
          <a:prstGeom prst="rect">
            <a:avLst/>
          </a:prstGeom>
          <a:noFill/>
        </p:spPr>
        <p:txBody>
          <a:bodyPr wrap="none" rtlCol="0">
            <a:spAutoFit/>
          </a:bodyPr>
          <a:lstStyle/>
          <a:p>
            <a:r>
              <a:rPr lang="en-AU" sz="1200" dirty="0"/>
              <a:t>Source: https://www.confused.com/car-insurance/guides/car-engine-immobilisers-alarms-trackers</a:t>
            </a:r>
          </a:p>
        </p:txBody>
      </p:sp>
      <p:pic>
        <p:nvPicPr>
          <p:cNvPr id="2054" name="Picture 6" descr="Bulletproof Security Counters and Windo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391" y="8481030"/>
            <a:ext cx="6667500" cy="48768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431710" y="7816019"/>
            <a:ext cx="9115221" cy="646331"/>
          </a:xfrm>
          <a:prstGeom prst="rect">
            <a:avLst/>
          </a:prstGeom>
          <a:noFill/>
        </p:spPr>
        <p:txBody>
          <a:bodyPr wrap="none" rtlCol="0">
            <a:spAutoFit/>
          </a:bodyPr>
          <a:lstStyle/>
          <a:p>
            <a:r>
              <a:rPr lang="en-AU" dirty="0" err="1"/>
              <a:t>Pantallas</a:t>
            </a:r>
            <a:r>
              <a:rPr lang="en-AU" dirty="0"/>
              <a:t> en los </a:t>
            </a:r>
            <a:r>
              <a:rPr lang="en-AU" dirty="0" err="1"/>
              <a:t>mostradores</a:t>
            </a:r>
            <a:r>
              <a:rPr lang="en-AU" dirty="0"/>
              <a:t> de los </a:t>
            </a:r>
            <a:r>
              <a:rPr lang="en-AU" dirty="0" err="1"/>
              <a:t>bancos</a:t>
            </a:r>
            <a:endParaRPr lang="en-AU" dirty="0"/>
          </a:p>
        </p:txBody>
      </p:sp>
      <p:sp>
        <p:nvSpPr>
          <p:cNvPr id="10" name="TextBox 9"/>
          <p:cNvSpPr txBox="1"/>
          <p:nvPr/>
        </p:nvSpPr>
        <p:spPr>
          <a:xfrm>
            <a:off x="2694390" y="13357831"/>
            <a:ext cx="6321667" cy="276999"/>
          </a:xfrm>
          <a:prstGeom prst="rect">
            <a:avLst/>
          </a:prstGeom>
          <a:noFill/>
        </p:spPr>
        <p:txBody>
          <a:bodyPr wrap="none" rtlCol="0">
            <a:spAutoFit/>
          </a:bodyPr>
          <a:lstStyle/>
          <a:p>
            <a:r>
              <a:rPr lang="en-AU" sz="1200" dirty="0"/>
              <a:t>Source: http://www.architecturalarmour.com/security-sectors/bank-counters-security-desks</a:t>
            </a:r>
          </a:p>
        </p:txBody>
      </p:sp>
      <p:pic>
        <p:nvPicPr>
          <p:cNvPr id="2056" name="Picture 8" descr="Image result for airport security"/>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616335" y="8686263"/>
            <a:ext cx="7151249" cy="481006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9051173" y="8060978"/>
            <a:ext cx="5189492" cy="646331"/>
          </a:xfrm>
          <a:prstGeom prst="rect">
            <a:avLst/>
          </a:prstGeom>
          <a:noFill/>
        </p:spPr>
        <p:txBody>
          <a:bodyPr wrap="none" rtlCol="0">
            <a:spAutoFit/>
          </a:bodyPr>
          <a:lstStyle/>
          <a:p>
            <a:r>
              <a:rPr lang="en-AU" dirty="0" err="1"/>
              <a:t>Seguridad</a:t>
            </a:r>
            <a:r>
              <a:rPr lang="en-AU" dirty="0"/>
              <a:t> </a:t>
            </a:r>
            <a:r>
              <a:rPr lang="en-AU" dirty="0" err="1"/>
              <a:t>Aeroportuaria</a:t>
            </a:r>
            <a:endParaRPr lang="en-AU" dirty="0"/>
          </a:p>
        </p:txBody>
      </p:sp>
      <p:sp>
        <p:nvSpPr>
          <p:cNvPr id="12" name="TextBox 11"/>
          <p:cNvSpPr txBox="1"/>
          <p:nvPr/>
        </p:nvSpPr>
        <p:spPr>
          <a:xfrm>
            <a:off x="16456315" y="13404800"/>
            <a:ext cx="8256940" cy="276999"/>
          </a:xfrm>
          <a:prstGeom prst="rect">
            <a:avLst/>
          </a:prstGeom>
          <a:noFill/>
        </p:spPr>
        <p:txBody>
          <a:bodyPr wrap="none" rtlCol="0">
            <a:spAutoFit/>
          </a:bodyPr>
          <a:lstStyle/>
          <a:p>
            <a:r>
              <a:rPr lang="en-AU" sz="1200" dirty="0"/>
              <a:t>Source: https://www.thedailymeal.com/travel/things-you-didn-t-know-you-could-bring-through-airport-security-slideshow</a:t>
            </a:r>
          </a:p>
        </p:txBody>
      </p:sp>
    </p:spTree>
    <p:extLst>
      <p:ext uri="{BB962C8B-B14F-4D97-AF65-F5344CB8AC3E}">
        <p14:creationId xmlns:p14="http://schemas.microsoft.com/office/powerpoint/2010/main" val="174737428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AU" dirty="0" err="1"/>
              <a:t>Prevención</a:t>
            </a:r>
            <a:r>
              <a:rPr lang="en-AU" dirty="0"/>
              <a:t> del </a:t>
            </a:r>
            <a:r>
              <a:rPr lang="en-AU" dirty="0" err="1"/>
              <a:t>Delito</a:t>
            </a:r>
            <a:r>
              <a:rPr lang="en-AU" dirty="0"/>
              <a:t> a </a:t>
            </a:r>
            <a:r>
              <a:rPr lang="en-AU" dirty="0" err="1"/>
              <a:t>Través</a:t>
            </a:r>
            <a:r>
              <a:rPr lang="en-AU" dirty="0"/>
              <a:t> del </a:t>
            </a:r>
            <a:r>
              <a:rPr lang="en-AU" dirty="0" err="1"/>
              <a:t>Diseño</a:t>
            </a:r>
            <a:r>
              <a:rPr lang="en-AU" dirty="0"/>
              <a:t> </a:t>
            </a:r>
            <a:r>
              <a:rPr lang="en-AU" dirty="0" err="1"/>
              <a:t>Ambiental</a:t>
            </a:r>
            <a:r>
              <a:rPr lang="en-AU" dirty="0"/>
              <a:t> (CPTED)</a:t>
            </a:r>
          </a:p>
        </p:txBody>
      </p:sp>
      <p:sp>
        <p:nvSpPr>
          <p:cNvPr id="87043" name="Rectangle 3"/>
          <p:cNvSpPr>
            <a:spLocks noGrp="1" noChangeArrowheads="1"/>
          </p:cNvSpPr>
          <p:nvPr>
            <p:ph idx="1"/>
          </p:nvPr>
        </p:nvSpPr>
        <p:spPr/>
        <p:txBody>
          <a:bodyPr>
            <a:normAutofit fontScale="92500" lnSpcReduction="20000"/>
          </a:bodyPr>
          <a:lstStyle/>
          <a:p>
            <a:r>
              <a:rPr lang="en-AU" altLang="en-US" dirty="0"/>
              <a:t>La </a:t>
            </a:r>
            <a:r>
              <a:rPr lang="en-AU" dirty="0" err="1"/>
              <a:t>Prevención</a:t>
            </a:r>
            <a:r>
              <a:rPr lang="en-AU" dirty="0"/>
              <a:t> del </a:t>
            </a:r>
            <a:r>
              <a:rPr lang="en-AU" dirty="0" err="1"/>
              <a:t>Delito</a:t>
            </a:r>
            <a:r>
              <a:rPr lang="en-AU" dirty="0"/>
              <a:t> a </a:t>
            </a:r>
            <a:r>
              <a:rPr lang="en-AU" dirty="0" err="1"/>
              <a:t>Través</a:t>
            </a:r>
            <a:r>
              <a:rPr lang="en-AU" dirty="0"/>
              <a:t> del </a:t>
            </a:r>
            <a:r>
              <a:rPr lang="en-AU" dirty="0" err="1"/>
              <a:t>Diseño</a:t>
            </a:r>
            <a:r>
              <a:rPr lang="en-AU" dirty="0"/>
              <a:t> </a:t>
            </a:r>
            <a:r>
              <a:rPr lang="en-AU" dirty="0" err="1"/>
              <a:t>Ambiental</a:t>
            </a:r>
            <a:r>
              <a:rPr lang="en-AU" dirty="0"/>
              <a:t> (CPTED </a:t>
            </a:r>
            <a:r>
              <a:rPr lang="en-AU" dirty="0" err="1"/>
              <a:t>por</a:t>
            </a:r>
            <a:r>
              <a:rPr lang="en-AU" dirty="0"/>
              <a:t> </a:t>
            </a:r>
            <a:r>
              <a:rPr lang="en-AU" dirty="0" err="1"/>
              <a:t>sus</a:t>
            </a:r>
            <a:r>
              <a:rPr lang="en-AU" dirty="0"/>
              <a:t> </a:t>
            </a:r>
            <a:r>
              <a:rPr lang="en-AU" dirty="0" err="1"/>
              <a:t>siglas</a:t>
            </a:r>
            <a:r>
              <a:rPr lang="en-AU" dirty="0"/>
              <a:t> en </a:t>
            </a:r>
            <a:r>
              <a:rPr lang="en-AU" dirty="0" err="1"/>
              <a:t>inglés</a:t>
            </a:r>
            <a:r>
              <a:rPr lang="en-AU" dirty="0"/>
              <a:t>) </a:t>
            </a:r>
            <a:r>
              <a:rPr lang="es-ES_tradnl" dirty="0"/>
              <a:t>debe su denominación al trabajo de Ray Keffery que en 1971 publicó el libro </a:t>
            </a:r>
            <a:r>
              <a:rPr lang="es-ES_tradnl" i="1" dirty="0"/>
              <a:t>Crime Prevention Through Environmental Design </a:t>
            </a:r>
            <a:r>
              <a:rPr lang="es-ES_tradnl" dirty="0"/>
              <a:t>(Jacobs, 1961; Jeffery, 1971; Newman, 1972)</a:t>
            </a:r>
            <a:r>
              <a:rPr lang="es-ES_tradnl" i="1" dirty="0"/>
              <a:t>.</a:t>
            </a:r>
            <a:r>
              <a:rPr lang="es-ES_tradnl" dirty="0"/>
              <a:t> Por ende, es un producto intelectual de autores internacionalmente reconocidos.</a:t>
            </a:r>
          </a:p>
          <a:p>
            <a:r>
              <a:rPr lang="es-ES_tradnl" i="1" dirty="0"/>
              <a:t> </a:t>
            </a:r>
            <a:r>
              <a:rPr lang="es-ES_tradnl" dirty="0"/>
              <a:t>De acuerdo con Crowe, se basa en la noción de que:</a:t>
            </a:r>
            <a:endParaRPr lang="es-MX" dirty="0"/>
          </a:p>
          <a:p>
            <a:r>
              <a:rPr lang="es-ES_tradnl" dirty="0"/>
              <a:t>“el entorno físico puede manipularse para lograr efectos sobre el comportamiento que reduzcan la incidencia de la delincuencia y el miedo a ésta, aumentando en consecuencia la calidad de vida. Dichos efectos del comportamiento pueden conseguirse reduciendo la propensión del entorno físico a favorecen los comportamientos delictivos”.</a:t>
            </a:r>
            <a:endParaRPr lang="es-MX" dirty="0"/>
          </a:p>
          <a:p>
            <a:endParaRPr lang="en-AU" altLang="en-US" dirty="0"/>
          </a:p>
          <a:p>
            <a:pPr marL="0" indent="0" algn="r">
              <a:buNone/>
            </a:pPr>
            <a:r>
              <a:rPr lang="en-AU" altLang="en-US" sz="3000" dirty="0"/>
              <a:t>” (Crowe, T. (2000) </a:t>
            </a:r>
            <a:r>
              <a:rPr lang="en-GB" sz="3000" i="1" dirty="0"/>
              <a:t>Crime prevention through environmental design: applications of architectural design and space management concepts</a:t>
            </a:r>
            <a:r>
              <a:rPr lang="en-GB" sz="3000" dirty="0"/>
              <a:t>, 2</a:t>
            </a:r>
            <a:r>
              <a:rPr lang="en-GB" sz="3000" baseline="30000" dirty="0"/>
              <a:t>nd</a:t>
            </a:r>
            <a:r>
              <a:rPr lang="en-GB" sz="3000" dirty="0"/>
              <a:t> edn, Butterworth-Heinemann, Boston</a:t>
            </a:r>
            <a:r>
              <a:rPr lang="en-AU" altLang="en-US" sz="3000" dirty="0"/>
              <a:t>: 34-35).</a:t>
            </a:r>
          </a:p>
          <a:p>
            <a:pPr algn="r"/>
            <a:endParaRPr lang="en-AU" altLang="en-US" sz="3000" dirty="0"/>
          </a:p>
          <a:p>
            <a:pPr algn="r"/>
            <a:r>
              <a:rPr lang="en-AU" altLang="en-US" sz="3000" dirty="0">
                <a:hlinkClick r:id="rId3"/>
              </a:rPr>
              <a:t>http://www.securedbydesign.com/industry-advice-and-guides/interactive-design-guide/</a:t>
            </a:r>
            <a:r>
              <a:rPr lang="en-AU" altLang="en-US" sz="3000" dirty="0"/>
              <a:t> </a:t>
            </a:r>
          </a:p>
        </p:txBody>
      </p:sp>
    </p:spTree>
    <p:extLst>
      <p:ext uri="{BB962C8B-B14F-4D97-AF65-F5344CB8AC3E}">
        <p14:creationId xmlns:p14="http://schemas.microsoft.com/office/powerpoint/2010/main" val="59850933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Prevención</a:t>
            </a:r>
            <a:r>
              <a:rPr lang="en-AU" dirty="0"/>
              <a:t> a </a:t>
            </a:r>
            <a:r>
              <a:rPr lang="en-AU" dirty="0" err="1"/>
              <a:t>través</a:t>
            </a:r>
            <a:r>
              <a:rPr lang="en-AU" dirty="0"/>
              <a:t> de la </a:t>
            </a:r>
            <a:r>
              <a:rPr lang="en-AU" dirty="0" err="1"/>
              <a:t>Aplicación</a:t>
            </a:r>
            <a:r>
              <a:rPr lang="en-AU" dirty="0"/>
              <a:t> de la Ley / </a:t>
            </a:r>
            <a:r>
              <a:rPr lang="en-AU" dirty="0" err="1"/>
              <a:t>Justicia</a:t>
            </a:r>
            <a:r>
              <a:rPr lang="en-AU" dirty="0"/>
              <a:t> Penal</a:t>
            </a:r>
          </a:p>
        </p:txBody>
      </p:sp>
      <p:sp>
        <p:nvSpPr>
          <p:cNvPr id="3" name="Content Placeholder 2"/>
          <p:cNvSpPr>
            <a:spLocks noGrp="1"/>
          </p:cNvSpPr>
          <p:nvPr>
            <p:ph idx="1"/>
          </p:nvPr>
        </p:nvSpPr>
        <p:spPr/>
        <p:txBody>
          <a:bodyPr/>
          <a:lstStyle/>
          <a:p>
            <a:pPr marL="0" indent="0" algn="ctr">
              <a:buNone/>
            </a:pPr>
            <a:endParaRPr lang="en-AU" dirty="0"/>
          </a:p>
          <a:p>
            <a:pPr marL="0" indent="0">
              <a:buNone/>
            </a:pPr>
            <a:r>
              <a:rPr lang="es-ES_tradnl" dirty="0"/>
              <a:t>“[La] prevención del delito mediante la aplicación de la justicia penal] se ocupa de los delitos después de que han cometido e implica la intervención en las vidas de los delincuentes registrados de forma que no cometan más delitos en el futuro. En cuanto a su carácter preventivo,  opera a través de la incapacitación y la disuasión individual, y puede ofrecer la oportunidad de tratamiento en la cárcel o mediante otras opciones de condena”</a:t>
            </a:r>
            <a:endParaRPr lang="es-MX" dirty="0"/>
          </a:p>
          <a:p>
            <a:pPr marL="0" indent="0">
              <a:buNone/>
            </a:pPr>
            <a:r>
              <a:rPr lang="en-AU" dirty="0"/>
              <a:t> </a:t>
            </a:r>
            <a:r>
              <a:rPr lang="en-AU" sz="3300" dirty="0"/>
              <a:t>(Cameron, M. and </a:t>
            </a:r>
            <a:r>
              <a:rPr lang="en-AU" sz="3300" dirty="0" err="1"/>
              <a:t>Laycock</a:t>
            </a:r>
            <a:r>
              <a:rPr lang="en-AU" sz="3300" dirty="0"/>
              <a:t>, G. (2002) </a:t>
            </a:r>
            <a:r>
              <a:rPr lang="en-GB" sz="3300" dirty="0"/>
              <a:t>‘Crime prevention in Australia’, in </a:t>
            </a:r>
            <a:r>
              <a:rPr lang="en-GB" sz="3300" dirty="0" err="1"/>
              <a:t>Graycar</a:t>
            </a:r>
            <a:r>
              <a:rPr lang="en-GB" sz="3300" dirty="0"/>
              <a:t>, A. and </a:t>
            </a:r>
            <a:r>
              <a:rPr lang="en-GB" sz="3300" dirty="0" err="1"/>
              <a:t>Grabosky</a:t>
            </a:r>
            <a:r>
              <a:rPr lang="en-GB" sz="3300" dirty="0"/>
              <a:t>, P. (eds.) </a:t>
            </a:r>
            <a:r>
              <a:rPr lang="en-GB" sz="3300" i="1" dirty="0"/>
              <a:t>The Cambridge handbook of Australian criminology</a:t>
            </a:r>
            <a:r>
              <a:rPr lang="en-GB" sz="3300" dirty="0"/>
              <a:t>, Cambridge University Press, Port Melbourne, Australia</a:t>
            </a:r>
            <a:r>
              <a:rPr lang="en-AU" sz="3300" dirty="0"/>
              <a:t>: 314)</a:t>
            </a:r>
            <a:r>
              <a:rPr lang="en-US" sz="3300" dirty="0"/>
              <a:t>. </a:t>
            </a:r>
            <a:endParaRPr lang="en-AU" sz="3300" dirty="0"/>
          </a:p>
          <a:p>
            <a:pPr marL="0" indent="0" algn="ctr">
              <a:buNone/>
            </a:pPr>
            <a:endParaRPr lang="en-AU" dirty="0"/>
          </a:p>
        </p:txBody>
      </p:sp>
    </p:spTree>
    <p:extLst>
      <p:ext uri="{BB962C8B-B14F-4D97-AF65-F5344CB8AC3E}">
        <p14:creationId xmlns:p14="http://schemas.microsoft.com/office/powerpoint/2010/main" val="102949036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502185"/>
            <a:ext cx="22872458" cy="1349475"/>
          </a:xfrm>
        </p:spPr>
        <p:txBody>
          <a:bodyPr/>
          <a:lstStyle/>
          <a:p>
            <a:r>
              <a:rPr lang="en-AU" dirty="0" err="1"/>
              <a:t>Policía</a:t>
            </a:r>
            <a:r>
              <a:rPr lang="en-AU" dirty="0"/>
              <a:t> </a:t>
            </a:r>
            <a:r>
              <a:rPr lang="en-AU" dirty="0" err="1"/>
              <a:t>para</a:t>
            </a:r>
            <a:r>
              <a:rPr lang="en-AU" dirty="0"/>
              <a:t> la </a:t>
            </a:r>
            <a:r>
              <a:rPr lang="en-AU" dirty="0" err="1"/>
              <a:t>Prevención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421921"/>
              </p:ext>
            </p:extLst>
          </p:nvPr>
        </p:nvGraphicFramePr>
        <p:xfrm>
          <a:off x="1" y="2034541"/>
          <a:ext cx="24551640" cy="12063249"/>
        </p:xfrm>
        <a:graphic>
          <a:graphicData uri="http://schemas.openxmlformats.org/drawingml/2006/table">
            <a:tbl>
              <a:tblPr firstRow="1" bandRow="1">
                <a:tableStyleId>{5940675A-B579-460E-94D1-54222C63F5DA}</a:tableStyleId>
              </a:tblPr>
              <a:tblGrid>
                <a:gridCol w="7498079">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gridCol w="9166861">
                  <a:extLst>
                    <a:ext uri="{9D8B030D-6E8A-4147-A177-3AD203B41FA5}">
                      <a16:colId xmlns:a16="http://schemas.microsoft.com/office/drawing/2014/main" val="20002"/>
                    </a:ext>
                  </a:extLst>
                </a:gridCol>
              </a:tblGrid>
              <a:tr h="944090">
                <a:tc>
                  <a:txBody>
                    <a:bodyPr/>
                    <a:lstStyle/>
                    <a:p>
                      <a:pPr algn="ctr"/>
                      <a:r>
                        <a:rPr lang="en-AU" sz="3300" b="1" dirty="0" err="1"/>
                        <a:t>Policía</a:t>
                      </a:r>
                      <a:r>
                        <a:rPr lang="en-AU" sz="3300" b="1" dirty="0"/>
                        <a:t> de </a:t>
                      </a:r>
                      <a:r>
                        <a:rPr lang="en-AU" sz="3300" b="1" dirty="0" err="1"/>
                        <a:t>Proximidad</a:t>
                      </a:r>
                      <a:r>
                        <a:rPr lang="en-AU" sz="3300" b="1" dirty="0"/>
                        <a:t> o </a:t>
                      </a:r>
                      <a:r>
                        <a:rPr lang="en-AU" sz="3300" b="1" dirty="0" err="1"/>
                        <a:t>Comunitaria</a:t>
                      </a:r>
                      <a:endParaRPr lang="en-AU" sz="3300" b="1" dirty="0"/>
                    </a:p>
                  </a:txBody>
                  <a:tcPr/>
                </a:tc>
                <a:tc>
                  <a:txBody>
                    <a:bodyPr/>
                    <a:lstStyle/>
                    <a:p>
                      <a:pPr algn="ctr"/>
                      <a:r>
                        <a:rPr lang="en-AU" sz="3300" b="1" dirty="0" err="1"/>
                        <a:t>Policía</a:t>
                      </a:r>
                      <a:r>
                        <a:rPr lang="en-AU" sz="3300" b="1" dirty="0"/>
                        <a:t> </a:t>
                      </a:r>
                      <a:r>
                        <a:rPr lang="en-AU" sz="3300" b="1" dirty="0" err="1"/>
                        <a:t>orientada</a:t>
                      </a:r>
                      <a:r>
                        <a:rPr lang="en-AU" sz="3300" b="1" dirty="0"/>
                        <a:t> a la </a:t>
                      </a:r>
                      <a:r>
                        <a:rPr lang="en-AU" sz="3300" b="1" dirty="0" err="1"/>
                        <a:t>resolución</a:t>
                      </a:r>
                      <a:r>
                        <a:rPr lang="en-AU" sz="3300" b="1" dirty="0"/>
                        <a:t> de </a:t>
                      </a:r>
                      <a:r>
                        <a:rPr lang="en-AU" sz="3300" b="1" dirty="0" err="1"/>
                        <a:t>problemas</a:t>
                      </a:r>
                      <a:r>
                        <a:rPr lang="en-AU" sz="3300" b="1" dirty="0"/>
                        <a:t> </a:t>
                      </a:r>
                    </a:p>
                  </a:txBody>
                  <a:tcPr/>
                </a:tc>
                <a:tc>
                  <a:txBody>
                    <a:bodyPr/>
                    <a:lstStyle/>
                    <a:p>
                      <a:pPr algn="ctr"/>
                      <a:r>
                        <a:rPr lang="en-AU" sz="3300" b="1" dirty="0" err="1"/>
                        <a:t>Disuasión</a:t>
                      </a:r>
                      <a:r>
                        <a:rPr lang="en-AU" sz="3300" b="1" dirty="0"/>
                        <a:t> </a:t>
                      </a:r>
                      <a:r>
                        <a:rPr lang="en-AU" sz="3300" b="1" dirty="0" err="1"/>
                        <a:t>focalizada</a:t>
                      </a:r>
                      <a:r>
                        <a:rPr lang="en-AU" sz="3300" b="1" dirty="0"/>
                        <a:t> y </a:t>
                      </a:r>
                      <a:r>
                        <a:rPr lang="en-AU" sz="3300" b="1" dirty="0" err="1"/>
                        <a:t>acción</a:t>
                      </a:r>
                      <a:r>
                        <a:rPr lang="en-AU" sz="3300" b="1" dirty="0"/>
                        <a:t> </a:t>
                      </a:r>
                      <a:r>
                        <a:rPr lang="en-AU" sz="3300" b="1" dirty="0" err="1"/>
                        <a:t>policial</a:t>
                      </a:r>
                      <a:r>
                        <a:rPr lang="en-AU" sz="3300" b="1" dirty="0"/>
                        <a:t> </a:t>
                      </a:r>
                      <a:r>
                        <a:rPr lang="en-AU" sz="3300" b="1" dirty="0" err="1"/>
                        <a:t>selectiva</a:t>
                      </a:r>
                      <a:r>
                        <a:rPr lang="en-AU" sz="3300" b="1" dirty="0"/>
                        <a:t> </a:t>
                      </a:r>
                    </a:p>
                  </a:txBody>
                  <a:tcPr/>
                </a:tc>
                <a:extLst>
                  <a:ext uri="{0D108BD9-81ED-4DB2-BD59-A6C34878D82A}">
                    <a16:rowId xmlns:a16="http://schemas.microsoft.com/office/drawing/2014/main" val="10000"/>
                  </a:ext>
                </a:extLst>
              </a:tr>
              <a:tr h="10965969">
                <a:tc>
                  <a:txBody>
                    <a:bodyPr/>
                    <a:lstStyle/>
                    <a:p>
                      <a:r>
                        <a:rPr lang="es-ES_tradnl" sz="2800" kern="1200" dirty="0">
                          <a:solidFill>
                            <a:schemeClr val="tx1"/>
                          </a:solidFill>
                          <a:effectLst/>
                          <a:latin typeface="+mn-lt"/>
                          <a:ea typeface="+mn-ea"/>
                          <a:cs typeface="+mn-cs"/>
                        </a:rPr>
                        <a:t>este enfoque reconoce que la policía es de las personas y para las personas. Sin el apoyo de la comunidad la policía no es muy eficaz, porque gracias a la información provista por miembros de la comunidad son resueltos una cantidad considerable de delitos. La policía de proximidad, conocida más comúnmente como policía comunitaria, favorece las tácticas que conectan a la policía precisamente con las comunidades locales. Dicha labor puede llevarse a cabo a través de la participación de la policía en eventos comunitarios; la creación de comités policiales y comunitarios para establecer prioridades policiales locales; y la creación de intervenciones específicas acordes con las características comunitarias de tal forma que la policía pueda conectar con grupos minoritarios o minorías difíciles de alcanzar</a:t>
                      </a:r>
                      <a:r>
                        <a:rPr lang="es-MX" sz="2800" dirty="0">
                          <a:effectLst/>
                        </a:rPr>
                        <a:t> </a:t>
                      </a:r>
                      <a:endParaRPr lang="en-AU" sz="2800" dirty="0"/>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mn-lt"/>
                          <a:ea typeface="+mn-ea"/>
                          <a:cs typeface="+mn-cs"/>
                        </a:rPr>
                        <a:t>este enfoque, desarrollado por el profesor Herman </a:t>
                      </a:r>
                      <a:r>
                        <a:rPr lang="es-ES_tradnl" sz="2800" kern="1200" dirty="0" err="1">
                          <a:solidFill>
                            <a:schemeClr val="tx1"/>
                          </a:solidFill>
                          <a:effectLst/>
                          <a:latin typeface="+mn-lt"/>
                          <a:ea typeface="+mn-ea"/>
                          <a:cs typeface="+mn-cs"/>
                        </a:rPr>
                        <a:t>Goldstein</a:t>
                      </a:r>
                      <a:r>
                        <a:rPr lang="es-ES_tradnl" sz="2800" kern="1200" dirty="0">
                          <a:solidFill>
                            <a:schemeClr val="tx1"/>
                          </a:solidFill>
                          <a:effectLst/>
                          <a:latin typeface="+mn-lt"/>
                          <a:ea typeface="+mn-ea"/>
                          <a:cs typeface="+mn-cs"/>
                        </a:rPr>
                        <a:t>, busca asegurar una actividad policial con mayor capacidad de respuesta. Más que solo responder a las llamadas de servicio, </a:t>
                      </a:r>
                      <a:r>
                        <a:rPr lang="es-ES_tradnl" sz="2800" kern="1200" dirty="0" err="1">
                          <a:solidFill>
                            <a:schemeClr val="tx1"/>
                          </a:solidFill>
                          <a:effectLst/>
                          <a:latin typeface="+mn-lt"/>
                          <a:ea typeface="+mn-ea"/>
                          <a:cs typeface="+mn-cs"/>
                        </a:rPr>
                        <a:t>Goldstein</a:t>
                      </a:r>
                      <a:r>
                        <a:rPr lang="es-ES_tradnl" sz="2800" kern="1200" dirty="0">
                          <a:solidFill>
                            <a:schemeClr val="tx1"/>
                          </a:solidFill>
                          <a:effectLst/>
                          <a:latin typeface="+mn-lt"/>
                          <a:ea typeface="+mn-ea"/>
                          <a:cs typeface="+mn-cs"/>
                        </a:rPr>
                        <a:t> sugiere que los problemas deberían definirse con una especificidad mucho mayor; que deben invertirse esfuerzos en investigar el problema; que deben considerarse soluciones alternativas (incluidos cambios físicos y técnicos, en la prestación de servicios gubernamentales, desarrollo de nuevos recursos comunitarios, mayor uso de las ordenanzas municipales, y una utilización eficaz de la zonificación); y que la implementación ha de gestionarse de forma detallada (</a:t>
                      </a:r>
                      <a:r>
                        <a:rPr lang="es-ES_tradnl" sz="2800" kern="1200" dirty="0" err="1">
                          <a:solidFill>
                            <a:schemeClr val="tx1"/>
                          </a:solidFill>
                          <a:effectLst/>
                          <a:latin typeface="+mn-lt"/>
                          <a:ea typeface="+mn-ea"/>
                          <a:cs typeface="+mn-cs"/>
                        </a:rPr>
                        <a:t>Goldstein</a:t>
                      </a:r>
                      <a:r>
                        <a:rPr lang="es-ES_tradnl" sz="2800" kern="1200" dirty="0">
                          <a:solidFill>
                            <a:schemeClr val="tx1"/>
                          </a:solidFill>
                          <a:effectLst/>
                          <a:latin typeface="+mn-lt"/>
                          <a:ea typeface="+mn-ea"/>
                          <a:cs typeface="+mn-cs"/>
                        </a:rPr>
                        <a:t>, 1979, p. 244–58). Este enfoque utiliza el modelo BASE (SARA), que se explicará en más detalle en la próxima sección de este Módulo. </a:t>
                      </a:r>
                      <a:endParaRPr lang="en-AU" sz="2800" dirty="0"/>
                    </a:p>
                  </a:txBody>
                  <a:tcPr/>
                </a:tc>
                <a:tc>
                  <a:txBody>
                    <a:bodyPr/>
                    <a:lstStyle/>
                    <a:p>
                      <a:pPr lvl="0"/>
                      <a:r>
                        <a:rPr lang="es-ES_tradnl" sz="2800" kern="1200" dirty="0">
                          <a:solidFill>
                            <a:schemeClr val="tx1"/>
                          </a:solidFill>
                          <a:effectLst/>
                          <a:latin typeface="+mn-lt"/>
                          <a:ea typeface="+mn-ea"/>
                          <a:cs typeface="+mn-cs"/>
                        </a:rPr>
                        <a:t>este enfoque, desarrollado por el profesor David Kennedy y sus colegas, propone prevenir el delito mediante el análisis detallado de los problemas delictivos más apremiantes; comunicando de forma clara y creíble las amenazas de la aplicación de la ley a delincuentes de alto riesgo; proporcionando con mayor rapidez recursos policiales si estos delincuentes de alto riesgo continúan delinquiendo, a la vez que se amplían las oportunidades para salir de la criminalidad mediante la participación de servicios de apoyo idóneos; así como la movilizando a los líderes de la comunidad local para condenar la actividad delictiva en curso (sobre todo si es violenta). Este enfoque se basa en la coordinación de distintos servicios, que incluyen a la policía, sistemas de libertad condicional y libertad vigilada, fiscalía, servicios sociales, educadores juveniles, miembros de la comunidad local afectados por la delincuencia y otros organismos. La efectividad reside tanto en proporcionar respuesta policial y de justicia penal de forma rápida si la delincuencia persiste, como en proveer oportunidades para el cese de la actividad delictiva.</a:t>
                      </a:r>
                      <a:endParaRPr lang="es-MX" sz="28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013767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4182645"/>
            <a:ext cx="22872458" cy="2651126"/>
          </a:xfrm>
        </p:spPr>
        <p:txBody>
          <a:bodyPr/>
          <a:lstStyle/>
          <a:p>
            <a:r>
              <a:rPr lang="en-AU" dirty="0" err="1"/>
              <a:t>Reformas</a:t>
            </a:r>
            <a:r>
              <a:rPr lang="en-AU" dirty="0"/>
              <a:t> </a:t>
            </a:r>
            <a:r>
              <a:rPr lang="en-AU" dirty="0" err="1"/>
              <a:t>policiales</a:t>
            </a:r>
            <a:r>
              <a:rPr lang="en-AU" dirty="0"/>
              <a:t> en </a:t>
            </a:r>
            <a:r>
              <a:rPr lang="en-AU" dirty="0" err="1"/>
              <a:t>América</a:t>
            </a:r>
            <a:r>
              <a:rPr lang="en-AU" dirty="0"/>
              <a:t> Latina</a:t>
            </a:r>
          </a:p>
        </p:txBody>
      </p:sp>
      <p:sp>
        <p:nvSpPr>
          <p:cNvPr id="3" name="Content Placeholder 2"/>
          <p:cNvSpPr>
            <a:spLocks noGrp="1"/>
          </p:cNvSpPr>
          <p:nvPr>
            <p:ph idx="1"/>
          </p:nvPr>
        </p:nvSpPr>
        <p:spPr>
          <a:xfrm>
            <a:off x="735106" y="7506919"/>
            <a:ext cx="22872459" cy="4469928"/>
          </a:xfrm>
        </p:spPr>
        <p:txBody>
          <a:bodyPr>
            <a:normAutofit/>
          </a:bodyPr>
          <a:lstStyle/>
          <a:p>
            <a:pPr marL="0" indent="0" algn="ctr">
              <a:buNone/>
            </a:pPr>
            <a:endParaRPr lang="en-US" u="sng" dirty="0"/>
          </a:p>
          <a:p>
            <a:pPr marL="0" indent="0" algn="ctr">
              <a:buNone/>
            </a:pPr>
            <a:endParaRPr lang="en-US" u="sng" dirty="0"/>
          </a:p>
          <a:p>
            <a:pPr marL="0" indent="0" algn="ctr">
              <a:buNone/>
            </a:pPr>
            <a:endParaRPr lang="en-US" u="sng" dirty="0"/>
          </a:p>
          <a:p>
            <a:pPr marL="0" indent="0" algn="ctr">
              <a:buNone/>
            </a:pPr>
            <a:endParaRPr lang="en-US" u="sng" dirty="0"/>
          </a:p>
        </p:txBody>
      </p:sp>
      <p:sp>
        <p:nvSpPr>
          <p:cNvPr id="4" name="Rectángulo 3"/>
          <p:cNvSpPr/>
          <p:nvPr/>
        </p:nvSpPr>
        <p:spPr>
          <a:xfrm>
            <a:off x="2726787" y="7630362"/>
            <a:ext cx="19274264" cy="2308324"/>
          </a:xfrm>
          <a:prstGeom prst="rect">
            <a:avLst/>
          </a:prstGeom>
        </p:spPr>
        <p:txBody>
          <a:bodyPr wrap="square">
            <a:spAutoFit/>
          </a:bodyPr>
          <a:lstStyle/>
          <a:p>
            <a:r>
              <a:rPr lang="es-MX" dirty="0"/>
              <a:t> </a:t>
            </a:r>
          </a:p>
          <a:p>
            <a:r>
              <a:rPr lang="es-MX" dirty="0">
                <a:hlinkClick r:id="rId3"/>
              </a:rPr>
              <a:t>https://www.youtube.com/watch?v=GM05WlXD5Ic&amp;list=PLsYEOgLemzvFm4p0ykREPJKOupkCtRh6p&amp;index=30</a:t>
            </a:r>
            <a:endParaRPr lang="es-MX" dirty="0"/>
          </a:p>
          <a:p>
            <a:r>
              <a:rPr lang="es-MX" dirty="0"/>
              <a:t> </a:t>
            </a:r>
          </a:p>
        </p:txBody>
      </p:sp>
    </p:spTree>
    <p:extLst>
      <p:ext uri="{BB962C8B-B14F-4D97-AF65-F5344CB8AC3E}">
        <p14:creationId xmlns:p14="http://schemas.microsoft.com/office/powerpoint/2010/main" val="301615232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4182645"/>
            <a:ext cx="22872458" cy="2651126"/>
          </a:xfrm>
        </p:spPr>
        <p:txBody>
          <a:bodyPr/>
          <a:lstStyle/>
          <a:p>
            <a:r>
              <a:rPr lang="en-AU" dirty="0" err="1"/>
              <a:t>Enfoques</a:t>
            </a:r>
            <a:r>
              <a:rPr lang="en-AU" dirty="0"/>
              <a:t> de </a:t>
            </a:r>
            <a:r>
              <a:rPr lang="en-AU" dirty="0" err="1"/>
              <a:t>resolución</a:t>
            </a:r>
            <a:r>
              <a:rPr lang="en-AU" dirty="0"/>
              <a:t> de </a:t>
            </a:r>
            <a:r>
              <a:rPr lang="en-AU" dirty="0" err="1"/>
              <a:t>problemas</a:t>
            </a:r>
            <a:endParaRPr lang="en-AU" dirty="0"/>
          </a:p>
        </p:txBody>
      </p:sp>
      <p:sp>
        <p:nvSpPr>
          <p:cNvPr id="3" name="Content Placeholder 2"/>
          <p:cNvSpPr>
            <a:spLocks noGrp="1"/>
          </p:cNvSpPr>
          <p:nvPr>
            <p:ph idx="1"/>
          </p:nvPr>
        </p:nvSpPr>
        <p:spPr>
          <a:xfrm>
            <a:off x="735106" y="7506919"/>
            <a:ext cx="22872459" cy="4469928"/>
          </a:xfrm>
        </p:spPr>
        <p:txBody>
          <a:bodyPr>
            <a:normAutofit/>
          </a:bodyPr>
          <a:lstStyle/>
          <a:p>
            <a:pPr marL="0" indent="0" algn="ctr">
              <a:buNone/>
            </a:pPr>
            <a:endParaRPr lang="en-US" u="sng" dirty="0"/>
          </a:p>
          <a:p>
            <a:pPr marL="0" indent="0" algn="ctr">
              <a:buNone/>
            </a:pPr>
            <a:endParaRPr lang="en-US" u="sng" dirty="0"/>
          </a:p>
          <a:p>
            <a:pPr marL="0" indent="0" algn="ctr">
              <a:buNone/>
            </a:pPr>
            <a:endParaRPr lang="en-US" u="sng" dirty="0"/>
          </a:p>
          <a:p>
            <a:pPr marL="0" indent="0" algn="ctr">
              <a:buNone/>
            </a:pPr>
            <a:endParaRPr lang="en-US" u="sng" dirty="0"/>
          </a:p>
        </p:txBody>
      </p:sp>
      <p:sp>
        <p:nvSpPr>
          <p:cNvPr id="4" name="Rectángulo 3"/>
          <p:cNvSpPr/>
          <p:nvPr/>
        </p:nvSpPr>
        <p:spPr>
          <a:xfrm>
            <a:off x="2726787" y="7630362"/>
            <a:ext cx="19274264" cy="3416320"/>
          </a:xfrm>
          <a:prstGeom prst="rect">
            <a:avLst/>
          </a:prstGeom>
        </p:spPr>
        <p:txBody>
          <a:bodyPr wrap="square">
            <a:spAutoFit/>
          </a:bodyPr>
          <a:lstStyle/>
          <a:p>
            <a:r>
              <a:rPr lang="es-MX" dirty="0"/>
              <a:t> </a:t>
            </a:r>
          </a:p>
          <a:p>
            <a:r>
              <a:rPr lang="es-MX" dirty="0">
                <a:hlinkClick r:id="rId3"/>
              </a:rPr>
              <a:t>https://www.youtube.com/watch?v=G6lYMEMy3ww&amp;list=PLsYEOgLemzvFm4p0ykREPJKOupkCtRh6p&amp;index=13</a:t>
            </a:r>
            <a:endParaRPr lang="es-MX" dirty="0"/>
          </a:p>
          <a:p>
            <a:endParaRPr lang="en-US" u="sng" dirty="0">
              <a:hlinkClick r:id="rId4"/>
            </a:endParaRPr>
          </a:p>
          <a:p>
            <a:r>
              <a:rPr lang="en-US" u="sng" dirty="0">
                <a:hlinkClick r:id="rId4"/>
              </a:rPr>
              <a:t>https://www.youtube.com/watch?v=dWBi5uDqrn0</a:t>
            </a:r>
            <a:endParaRPr lang="es-MX" dirty="0"/>
          </a:p>
          <a:p>
            <a:r>
              <a:rPr lang="es-MX" dirty="0"/>
              <a:t> </a:t>
            </a:r>
          </a:p>
        </p:txBody>
      </p:sp>
    </p:spTree>
    <p:extLst>
      <p:ext uri="{BB962C8B-B14F-4D97-AF65-F5344CB8AC3E}">
        <p14:creationId xmlns:p14="http://schemas.microsoft.com/office/powerpoint/2010/main" val="244368174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Marcador de número de diapositiva 2">
            <a:extLst>
              <a:ext uri="{FF2B5EF4-FFF2-40B4-BE49-F238E27FC236}">
                <a16:creationId xmlns:a16="http://schemas.microsoft.com/office/drawing/2014/main" id="{20C10303-E997-4700-BEC0-4912F6E07BA4}"/>
              </a:ext>
            </a:extLst>
          </p:cNvPr>
          <p:cNvSpPr txBox="1">
            <a:spLocks/>
          </p:cNvSpPr>
          <p:nvPr/>
        </p:nvSpPr>
        <p:spPr bwMode="gray">
          <a:xfrm>
            <a:off x="22620897" y="12336059"/>
            <a:ext cx="1675961" cy="1535374"/>
          </a:xfrm>
          <a:prstGeom prst="ellipse">
            <a:avLst/>
          </a:prstGeom>
        </p:spPr>
        <p:txBody>
          <a:bodyPr vert="horz" lIns="182843" tIns="91422" rIns="182843" bIns="91422" rtlCol="0" anchor="b">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828434">
              <a:spcAft>
                <a:spcPts val="1200"/>
              </a:spcAft>
              <a:defRPr/>
            </a:pPr>
            <a:fld id="{9EC71654-96A5-4280-94F3-931C61A9F92C}" type="slidenum">
              <a:rPr lang="en-US" smtClean="0">
                <a:solidFill>
                  <a:schemeClr val="accent1"/>
                </a:solidFill>
              </a:rPr>
              <a:pPr defTabSz="1828434">
                <a:spcAft>
                  <a:spcPts val="1200"/>
                </a:spcAft>
                <a:defRPr/>
              </a:pPr>
              <a:t>26</a:t>
            </a:fld>
            <a:endParaRPr lang="en-US">
              <a:solidFill>
                <a:schemeClr val="accent1"/>
              </a:solidFill>
            </a:endParaRPr>
          </a:p>
        </p:txBody>
      </p:sp>
      <p:cxnSp>
        <p:nvCxnSpPr>
          <p:cNvPr id="26" name="Straight Connector 3">
            <a:extLst>
              <a:ext uri="{FF2B5EF4-FFF2-40B4-BE49-F238E27FC236}">
                <a16:creationId xmlns:a16="http://schemas.microsoft.com/office/drawing/2014/main" id="{7EE9D163-D444-4B90-BCE6-F4C688797F3B}"/>
              </a:ext>
            </a:extLst>
          </p:cNvPr>
          <p:cNvCxnSpPr>
            <a:cxnSpLocks/>
          </p:cNvCxnSpPr>
          <p:nvPr/>
        </p:nvCxnSpPr>
        <p:spPr>
          <a:xfrm>
            <a:off x="987338" y="3636948"/>
            <a:ext cx="1802896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C46732CE-E7EB-4C53-8418-A844DEC3FCDD}"/>
              </a:ext>
            </a:extLst>
          </p:cNvPr>
          <p:cNvSpPr/>
          <p:nvPr/>
        </p:nvSpPr>
        <p:spPr>
          <a:xfrm>
            <a:off x="14246470" y="11679521"/>
            <a:ext cx="6710670" cy="400110"/>
          </a:xfrm>
          <a:prstGeom prst="rect">
            <a:avLst/>
          </a:prstGeom>
        </p:spPr>
        <p:txBody>
          <a:bodyPr wrap="square" lIns="182843" tIns="91422" rIns="182843" bIns="91422">
            <a:spAutoFit/>
          </a:bodyPr>
          <a:lstStyle/>
          <a:p>
            <a:pPr algn="r"/>
            <a:r>
              <a:rPr lang="en-US" sz="1400" dirty="0">
                <a:solidFill>
                  <a:schemeClr val="tx1">
                    <a:lumMod val="75000"/>
                    <a:lumOff val="25000"/>
                  </a:schemeClr>
                </a:solidFill>
                <a:latin typeface="Century Gothic "/>
                <a:ea typeface="+mj-ea"/>
                <a:cs typeface="+mj-cs"/>
              </a:rPr>
              <a:t>http://www.popcenter.org/learning/60steps/index.cfm?page=Welcome </a:t>
            </a:r>
          </a:p>
        </p:txBody>
      </p:sp>
      <p:pic>
        <p:nvPicPr>
          <p:cNvPr id="3" name="Imagen 2">
            <a:extLst>
              <a:ext uri="{FF2B5EF4-FFF2-40B4-BE49-F238E27FC236}">
                <a16:creationId xmlns:a16="http://schemas.microsoft.com/office/drawing/2014/main" id="{25658D34-E4C1-4DF0-AF40-5301C506216C}"/>
              </a:ext>
            </a:extLst>
          </p:cNvPr>
          <p:cNvPicPr>
            <a:picLocks noChangeAspect="1"/>
          </p:cNvPicPr>
          <p:nvPr/>
        </p:nvPicPr>
        <p:blipFill>
          <a:blip r:embed="rId3"/>
          <a:stretch>
            <a:fillRect/>
          </a:stretch>
        </p:blipFill>
        <p:spPr>
          <a:xfrm>
            <a:off x="16396882" y="5963478"/>
            <a:ext cx="6710670" cy="5572824"/>
          </a:xfrm>
          <a:prstGeom prst="rect">
            <a:avLst/>
          </a:prstGeom>
        </p:spPr>
      </p:pic>
      <p:sp>
        <p:nvSpPr>
          <p:cNvPr id="20" name="Título 1">
            <a:extLst>
              <a:ext uri="{FF2B5EF4-FFF2-40B4-BE49-F238E27FC236}">
                <a16:creationId xmlns:a16="http://schemas.microsoft.com/office/drawing/2014/main" id="{345E30B5-19AC-43D2-9FBE-1214A47B43A1}"/>
              </a:ext>
            </a:extLst>
          </p:cNvPr>
          <p:cNvSpPr txBox="1">
            <a:spLocks/>
          </p:cNvSpPr>
          <p:nvPr/>
        </p:nvSpPr>
        <p:spPr>
          <a:xfrm>
            <a:off x="741178" y="3636948"/>
            <a:ext cx="15655704" cy="9294123"/>
          </a:xfrm>
          <a:prstGeom prst="rect">
            <a:avLst/>
          </a:prstGeom>
        </p:spPr>
        <p:txBody>
          <a:bodyPr vert="horz" lIns="182843" tIns="91422" rIns="182843" bIns="91422"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217">
              <a:lnSpc>
                <a:spcPct val="110000"/>
              </a:lnSpc>
              <a:spcBef>
                <a:spcPts val="2000"/>
              </a:spcBef>
              <a:buClr>
                <a:schemeClr val="accent1"/>
              </a:buClr>
              <a:buSzPct val="80000"/>
            </a:pPr>
            <a:r>
              <a:rPr lang="es-MX" sz="2400" dirty="0">
                <a:solidFill>
                  <a:schemeClr val="tx2">
                    <a:lumMod val="75000"/>
                  </a:schemeClr>
                </a:solidFill>
                <a:latin typeface="Century Gothic "/>
              </a:rPr>
              <a:t>Modelo SARA:  es un método usado de forma habitual y vinculado a la actividad policial orientada a la resolución de problemas (desarrollado por el profesor Herman Goldstein).</a:t>
            </a:r>
          </a:p>
          <a:p>
            <a:pPr defTabSz="914217">
              <a:lnSpc>
                <a:spcPct val="110000"/>
              </a:lnSpc>
              <a:spcBef>
                <a:spcPts val="2000"/>
              </a:spcBef>
              <a:buClr>
                <a:schemeClr val="accent1"/>
              </a:buClr>
              <a:buSzPct val="80000"/>
            </a:pPr>
            <a:r>
              <a:rPr lang="es-MX" sz="2400" dirty="0">
                <a:solidFill>
                  <a:schemeClr val="tx2">
                    <a:lumMod val="75000"/>
                  </a:schemeClr>
                </a:solidFill>
                <a:latin typeface="Century Gothic "/>
              </a:rPr>
              <a:t>Incluye los siguientes cuatro elementos: Escaneado (</a:t>
            </a:r>
            <a:r>
              <a:rPr lang="es-MX" sz="2400" dirty="0" err="1">
                <a:solidFill>
                  <a:schemeClr val="tx2">
                    <a:lumMod val="75000"/>
                  </a:schemeClr>
                </a:solidFill>
                <a:latin typeface="Century Gothic "/>
              </a:rPr>
              <a:t>Scanning</a:t>
            </a:r>
            <a:r>
              <a:rPr lang="es-MX" sz="2400" dirty="0">
                <a:solidFill>
                  <a:schemeClr val="tx2">
                    <a:lumMod val="75000"/>
                  </a:schemeClr>
                </a:solidFill>
                <a:latin typeface="Century Gothic "/>
              </a:rPr>
              <a:t>), Análisis (</a:t>
            </a:r>
            <a:r>
              <a:rPr lang="es-MX" sz="2400" dirty="0" err="1">
                <a:solidFill>
                  <a:schemeClr val="tx2">
                    <a:lumMod val="75000"/>
                  </a:schemeClr>
                </a:solidFill>
                <a:latin typeface="Century Gothic "/>
              </a:rPr>
              <a:t>Analysis</a:t>
            </a:r>
            <a:r>
              <a:rPr lang="es-MX" sz="2400" dirty="0">
                <a:solidFill>
                  <a:schemeClr val="tx2">
                    <a:lumMod val="75000"/>
                  </a:schemeClr>
                </a:solidFill>
                <a:latin typeface="Century Gothic "/>
              </a:rPr>
              <a:t>), Respuesta (Response) y Valoración (</a:t>
            </a:r>
            <a:r>
              <a:rPr lang="es-MX" sz="2400" dirty="0" err="1">
                <a:solidFill>
                  <a:schemeClr val="tx2">
                    <a:lumMod val="75000"/>
                  </a:schemeClr>
                </a:solidFill>
                <a:latin typeface="Century Gothic "/>
              </a:rPr>
              <a:t>Assessment</a:t>
            </a:r>
            <a:r>
              <a:rPr lang="es-MX" sz="2400" dirty="0">
                <a:solidFill>
                  <a:schemeClr val="tx2">
                    <a:lumMod val="75000"/>
                  </a:schemeClr>
                </a:solidFill>
                <a:latin typeface="Century Gothic "/>
              </a:rPr>
              <a:t>).</a:t>
            </a:r>
          </a:p>
          <a:p>
            <a:pPr defTabSz="914217">
              <a:lnSpc>
                <a:spcPct val="110000"/>
              </a:lnSpc>
              <a:spcBef>
                <a:spcPts val="2000"/>
              </a:spcBef>
              <a:buClr>
                <a:schemeClr val="accent1"/>
              </a:buClr>
              <a:buSzPct val="80000"/>
            </a:pPr>
            <a:r>
              <a:rPr lang="es-ES" sz="2400" b="1" dirty="0">
                <a:solidFill>
                  <a:schemeClr val="tx2">
                    <a:lumMod val="75000"/>
                  </a:schemeClr>
                </a:solidFill>
                <a:latin typeface="Century Gothic "/>
              </a:rPr>
              <a:t>(B) Búsqueda:</a:t>
            </a:r>
            <a:r>
              <a:rPr lang="es-ES" sz="2400" dirty="0">
                <a:solidFill>
                  <a:schemeClr val="tx2">
                    <a:lumMod val="75000"/>
                  </a:schemeClr>
                </a:solidFill>
                <a:latin typeface="Century Gothic "/>
              </a:rPr>
              <a:t> Identificar los problemas recurrentes que preocupan a la opinión pública y a la policía; Seleccionar problemas para un análisis más detallado;</a:t>
            </a:r>
            <a:r>
              <a:rPr lang="en-US" sz="2400" dirty="0">
                <a:solidFill>
                  <a:schemeClr val="tx2">
                    <a:lumMod val="75000"/>
                  </a:schemeClr>
                </a:solidFill>
                <a:latin typeface="Century Gothic "/>
              </a:rPr>
              <a:t> </a:t>
            </a:r>
            <a:r>
              <a:rPr lang="es-ES" sz="2400" dirty="0">
                <a:solidFill>
                  <a:schemeClr val="tx2">
                    <a:lumMod val="75000"/>
                  </a:schemeClr>
                </a:solidFill>
                <a:latin typeface="Century Gothic "/>
              </a:rPr>
              <a:t>Identificar las consecuencias para la comunidad y la policía</a:t>
            </a:r>
            <a:r>
              <a:rPr lang="es-MX" sz="2400" dirty="0">
                <a:solidFill>
                  <a:schemeClr val="tx2">
                    <a:lumMod val="75000"/>
                  </a:schemeClr>
                </a:solidFill>
                <a:latin typeface="Century Gothic "/>
              </a:rPr>
              <a:t>.</a:t>
            </a:r>
            <a:endParaRPr lang="en-US" sz="2400" dirty="0">
              <a:solidFill>
                <a:schemeClr val="tx2">
                  <a:lumMod val="75000"/>
                </a:schemeClr>
              </a:solidFill>
              <a:latin typeface="Century Gothic "/>
            </a:endParaRPr>
          </a:p>
          <a:p>
            <a:pPr defTabSz="914217" fontAlgn="base">
              <a:lnSpc>
                <a:spcPct val="110000"/>
              </a:lnSpc>
              <a:spcBef>
                <a:spcPts val="2000"/>
              </a:spcBef>
              <a:buClr>
                <a:schemeClr val="accent1"/>
              </a:buClr>
              <a:buSzPct val="80000"/>
            </a:pPr>
            <a:r>
              <a:rPr lang="es-ES" sz="2400" b="1" dirty="0">
                <a:solidFill>
                  <a:schemeClr val="tx2">
                    <a:lumMod val="75000"/>
                  </a:schemeClr>
                </a:solidFill>
                <a:latin typeface="Century Gothic "/>
              </a:rPr>
              <a:t>(A) Análisis: </a:t>
            </a:r>
            <a:r>
              <a:rPr lang="en-US" sz="2400" b="1" dirty="0">
                <a:solidFill>
                  <a:schemeClr val="tx2">
                    <a:lumMod val="75000"/>
                  </a:schemeClr>
                </a:solidFill>
                <a:latin typeface="Century Gothic "/>
              </a:rPr>
              <a:t> </a:t>
            </a:r>
            <a:r>
              <a:rPr lang="es-ES" sz="2400" dirty="0">
                <a:solidFill>
                  <a:schemeClr val="tx2">
                    <a:lumMod val="75000"/>
                  </a:schemeClr>
                </a:solidFill>
                <a:latin typeface="Century Gothic "/>
              </a:rPr>
              <a:t>Identificar y comprender los eventos y las condiciones que preceden y acompañan al problema; identificar los datos relevantes que deben recopilarse; </a:t>
            </a:r>
            <a:r>
              <a:rPr lang="es-MX" sz="2400" dirty="0">
                <a:solidFill>
                  <a:schemeClr val="tx2">
                    <a:lumMod val="75000"/>
                  </a:schemeClr>
                </a:solidFill>
                <a:latin typeface="Century Gothic "/>
              </a:rPr>
              <a:t>de</a:t>
            </a:r>
            <a:r>
              <a:rPr lang="es-ES" sz="2400" dirty="0" err="1">
                <a:solidFill>
                  <a:schemeClr val="tx2">
                    <a:lumMod val="75000"/>
                  </a:schemeClr>
                </a:solidFill>
                <a:latin typeface="Century Gothic "/>
              </a:rPr>
              <a:t>sarrollar</a:t>
            </a:r>
            <a:r>
              <a:rPr lang="es-ES" sz="2400" dirty="0">
                <a:solidFill>
                  <a:schemeClr val="tx2">
                    <a:lumMod val="75000"/>
                  </a:schemeClr>
                </a:solidFill>
                <a:latin typeface="Century Gothic "/>
              </a:rPr>
              <a:t> una hipótesis de trabajo sobre por qué sucede el problema.</a:t>
            </a:r>
            <a:endParaRPr lang="en-US" sz="2400" dirty="0">
              <a:solidFill>
                <a:schemeClr val="tx2">
                  <a:lumMod val="75000"/>
                </a:schemeClr>
              </a:solidFill>
              <a:latin typeface="Century Gothic "/>
            </a:endParaRPr>
          </a:p>
          <a:p>
            <a:pPr defTabSz="914217" fontAlgn="base">
              <a:lnSpc>
                <a:spcPct val="110000"/>
              </a:lnSpc>
              <a:spcBef>
                <a:spcPts val="2000"/>
              </a:spcBef>
              <a:buClr>
                <a:schemeClr val="accent1"/>
              </a:buClr>
              <a:buSzPct val="80000"/>
            </a:pPr>
            <a:r>
              <a:rPr lang="es-ES" sz="2400" b="1" dirty="0">
                <a:solidFill>
                  <a:schemeClr val="tx2">
                    <a:lumMod val="75000"/>
                  </a:schemeClr>
                </a:solidFill>
                <a:latin typeface="Century Gothic "/>
              </a:rPr>
              <a:t>(S) Solución:</a:t>
            </a:r>
            <a:r>
              <a:rPr lang="en-US" sz="2400" b="1" dirty="0">
                <a:solidFill>
                  <a:schemeClr val="tx2">
                    <a:lumMod val="75000"/>
                  </a:schemeClr>
                </a:solidFill>
                <a:latin typeface="Century Gothic "/>
              </a:rPr>
              <a:t> </a:t>
            </a:r>
            <a:r>
              <a:rPr lang="es-ES" sz="2400" dirty="0">
                <a:solidFill>
                  <a:schemeClr val="tx2">
                    <a:lumMod val="75000"/>
                  </a:schemeClr>
                </a:solidFill>
                <a:latin typeface="Century Gothic "/>
              </a:rPr>
              <a:t>Investigar qué han hecho otras comunidades con problemas parecidos (y cuáles fueron los resultados); trazar un plan de respuesta e identificar a los responsables; establecer los objetivos específicos para el plan de respuesta; llevar a cabo las actividades planeadas.</a:t>
            </a:r>
            <a:endParaRPr lang="en-US" sz="2400" dirty="0">
              <a:solidFill>
                <a:schemeClr val="tx2">
                  <a:lumMod val="75000"/>
                </a:schemeClr>
              </a:solidFill>
              <a:latin typeface="Century Gothic "/>
            </a:endParaRPr>
          </a:p>
          <a:p>
            <a:pPr defTabSz="914217" fontAlgn="base">
              <a:lnSpc>
                <a:spcPct val="110000"/>
              </a:lnSpc>
              <a:spcBef>
                <a:spcPts val="2000"/>
              </a:spcBef>
              <a:buClr>
                <a:schemeClr val="accent1"/>
              </a:buClr>
              <a:buSzPct val="80000"/>
            </a:pPr>
            <a:r>
              <a:rPr lang="es-ES" sz="2400" b="1" dirty="0">
                <a:solidFill>
                  <a:schemeClr val="tx2">
                    <a:lumMod val="75000"/>
                  </a:schemeClr>
                </a:solidFill>
                <a:latin typeface="Century Gothic "/>
              </a:rPr>
              <a:t>(E) </a:t>
            </a:r>
            <a:r>
              <a:rPr lang="es-ES" sz="2400" b="1" dirty="0" err="1">
                <a:solidFill>
                  <a:schemeClr val="tx2">
                    <a:lumMod val="75000"/>
                  </a:schemeClr>
                </a:solidFill>
                <a:latin typeface="Century Gothic "/>
              </a:rPr>
              <a:t>Evaluació</a:t>
            </a:r>
            <a:r>
              <a:rPr lang="es-ES" sz="2400" b="1" dirty="0">
                <a:solidFill>
                  <a:schemeClr val="tx2">
                    <a:lumMod val="75000"/>
                  </a:schemeClr>
                </a:solidFill>
                <a:latin typeface="Century Gothic "/>
              </a:rPr>
              <a:t>:</a:t>
            </a:r>
            <a:r>
              <a:rPr lang="en-US" sz="2400" b="1" dirty="0">
                <a:solidFill>
                  <a:schemeClr val="tx2">
                    <a:lumMod val="75000"/>
                  </a:schemeClr>
                </a:solidFill>
                <a:latin typeface="Century Gothic "/>
              </a:rPr>
              <a:t> </a:t>
            </a:r>
            <a:r>
              <a:rPr lang="es-ES" sz="2400" dirty="0">
                <a:solidFill>
                  <a:schemeClr val="tx2">
                    <a:lumMod val="75000"/>
                  </a:schemeClr>
                </a:solidFill>
                <a:latin typeface="Century Gothic "/>
              </a:rPr>
              <a:t>Recopilar datos cualitativos y cuantitativos anteriores y posteriores a la respuesta; </a:t>
            </a:r>
            <a:r>
              <a:rPr lang="en-US" sz="2400" dirty="0">
                <a:solidFill>
                  <a:schemeClr val="tx2">
                    <a:lumMod val="75000"/>
                  </a:schemeClr>
                </a:solidFill>
                <a:latin typeface="Century Gothic "/>
              </a:rPr>
              <a:t>d</a:t>
            </a:r>
            <a:r>
              <a:rPr lang="es-ES" sz="2400" dirty="0" err="1">
                <a:solidFill>
                  <a:schemeClr val="tx2">
                    <a:lumMod val="75000"/>
                  </a:schemeClr>
                </a:solidFill>
                <a:latin typeface="Century Gothic "/>
              </a:rPr>
              <a:t>eterminar</a:t>
            </a:r>
            <a:r>
              <a:rPr lang="es-ES" sz="2400" dirty="0">
                <a:solidFill>
                  <a:schemeClr val="tx2">
                    <a:lumMod val="75000"/>
                  </a:schemeClr>
                </a:solidFill>
                <a:latin typeface="Century Gothic "/>
              </a:rPr>
              <a:t> si se han logrado los objetivos generales y los específicos; llevar a cabo una valoración continua para garantizar la efectividad continuada de la respuesta.</a:t>
            </a:r>
            <a:endParaRPr lang="en-US" sz="2400" dirty="0">
              <a:solidFill>
                <a:schemeClr val="tx2">
                  <a:lumMod val="75000"/>
                </a:schemeClr>
              </a:solidFill>
              <a:latin typeface="Century Gothic "/>
            </a:endParaRPr>
          </a:p>
        </p:txBody>
      </p:sp>
      <p:sp>
        <p:nvSpPr>
          <p:cNvPr id="16" name="Title 1"/>
          <p:cNvSpPr txBox="1">
            <a:spLocks/>
          </p:cNvSpPr>
          <p:nvPr/>
        </p:nvSpPr>
        <p:spPr>
          <a:xfrm>
            <a:off x="735106" y="502185"/>
            <a:ext cx="22872458" cy="2651126"/>
          </a:xfrm>
          <a:prstGeom prst="rect">
            <a:avLst/>
          </a:prstGeom>
        </p:spPr>
        <p:txBody>
          <a:bodyPr/>
          <a:lstStyle>
            <a:lvl1pPr marL="0" indent="0" algn="ctr" defTabSz="1828434" rtl="0" eaLnBrk="1" latinLnBrk="0" hangingPunct="1">
              <a:lnSpc>
                <a:spcPct val="90000"/>
              </a:lnSpc>
              <a:spcBef>
                <a:spcPct val="0"/>
              </a:spcBef>
              <a:buFont typeface="Arial"/>
              <a:buNone/>
              <a:defRPr lang="en-US" sz="6000" b="1" kern="1200">
                <a:solidFill>
                  <a:srgbClr val="468078"/>
                </a:solidFill>
                <a:latin typeface="Eurostile"/>
                <a:ea typeface="+mj-ea"/>
                <a:cs typeface="Eurostile"/>
              </a:defRPr>
            </a:lvl1pPr>
          </a:lstStyle>
          <a:p>
            <a:r>
              <a:rPr lang="en-AU" dirty="0" err="1">
                <a:latin typeface="Calibri" panose="020F0502020204030204" pitchFamily="34" charset="0"/>
                <a:cs typeface="Calibri" panose="020F0502020204030204" pitchFamily="34" charset="0"/>
              </a:rPr>
              <a:t>Enfoques</a:t>
            </a:r>
            <a:r>
              <a:rPr lang="en-AU" dirty="0">
                <a:latin typeface="Calibri" panose="020F0502020204030204" pitchFamily="34" charset="0"/>
                <a:cs typeface="Calibri" panose="020F0502020204030204" pitchFamily="34" charset="0"/>
              </a:rPr>
              <a:t> de </a:t>
            </a:r>
            <a:r>
              <a:rPr lang="en-AU" dirty="0" err="1">
                <a:latin typeface="Calibri" panose="020F0502020204030204" pitchFamily="34" charset="0"/>
                <a:cs typeface="Calibri" panose="020F0502020204030204" pitchFamily="34" charset="0"/>
              </a:rPr>
              <a:t>solución</a:t>
            </a:r>
            <a:r>
              <a:rPr lang="en-AU" dirty="0">
                <a:latin typeface="Calibri" panose="020F0502020204030204" pitchFamily="34" charset="0"/>
                <a:cs typeface="Calibri" panose="020F0502020204030204" pitchFamily="34" charset="0"/>
              </a:rPr>
              <a:t> del </a:t>
            </a:r>
            <a:r>
              <a:rPr lang="en-AU" dirty="0" err="1">
                <a:latin typeface="Calibri" panose="020F0502020204030204" pitchFamily="34" charset="0"/>
                <a:cs typeface="Calibri" panose="020F0502020204030204" pitchFamily="34" charset="0"/>
              </a:rPr>
              <a:t>problema</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delictivo</a:t>
            </a:r>
            <a:r>
              <a:rPr lang="en-AU" dirty="0">
                <a:latin typeface="Calibri" panose="020F0502020204030204" pitchFamily="34" charset="0"/>
                <a:cs typeface="Calibri" panose="020F0502020204030204" pitchFamily="34" charset="0"/>
              </a:rPr>
              <a:t> </a:t>
            </a:r>
          </a:p>
          <a:p>
            <a:r>
              <a:rPr lang="en-AU" dirty="0">
                <a:latin typeface="Calibri" panose="020F0502020204030204" pitchFamily="34" charset="0"/>
                <a:cs typeface="Calibri" panose="020F0502020204030204" pitchFamily="34" charset="0"/>
              </a:rPr>
              <a:t>para la </a:t>
            </a:r>
            <a:r>
              <a:rPr lang="en-AU" dirty="0" err="1">
                <a:latin typeface="Calibri" panose="020F0502020204030204" pitchFamily="34" charset="0"/>
                <a:cs typeface="Calibri" panose="020F0502020204030204" pitchFamily="34" charset="0"/>
              </a:rPr>
              <a:t>prevención</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inteligente</a:t>
            </a:r>
            <a:endParaRPr lang="en-AU" dirty="0">
              <a:latin typeface="Calibri" panose="020F0502020204030204" pitchFamily="34" charset="0"/>
              <a:cs typeface="Calibri" panose="020F0502020204030204" pitchFamily="34" charset="0"/>
            </a:endParaRPr>
          </a:p>
          <a:p>
            <a:r>
              <a:rPr lang="es-MX" sz="4400" dirty="0">
                <a:latin typeface="Calibri" panose="020F0502020204030204" pitchFamily="34" charset="0"/>
                <a:ea typeface="Avenir Black" charset="0"/>
                <a:cs typeface="Calibri" panose="020F0502020204030204" pitchFamily="34" charset="0"/>
              </a:rPr>
              <a:t>Modelo BASE (SARA por sus siglas en inglés)</a:t>
            </a:r>
          </a:p>
          <a:p>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12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a:extLst>
              <a:ext uri="{FF2B5EF4-FFF2-40B4-BE49-F238E27FC236}">
                <a16:creationId xmlns:a16="http://schemas.microsoft.com/office/drawing/2014/main" id="{1D19640E-B545-4C06-9C36-703BAED9D1F4}"/>
              </a:ext>
            </a:extLst>
          </p:cNvPr>
          <p:cNvSpPr txBox="1">
            <a:spLocks/>
          </p:cNvSpPr>
          <p:nvPr/>
        </p:nvSpPr>
        <p:spPr>
          <a:xfrm>
            <a:off x="1050372" y="2840947"/>
            <a:ext cx="23246486" cy="2864090"/>
          </a:xfrm>
          <a:prstGeom prst="rect">
            <a:avLst/>
          </a:prstGeom>
        </p:spPr>
        <p:txBody>
          <a:bodyPr vert="horz" lIns="182843" tIns="91422" rIns="182843" bIns="91422"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217">
              <a:lnSpc>
                <a:spcPct val="110000"/>
              </a:lnSpc>
              <a:spcBef>
                <a:spcPts val="2000"/>
              </a:spcBef>
              <a:buClr>
                <a:schemeClr val="accent1"/>
              </a:buClr>
              <a:buSzPct val="80000"/>
            </a:pPr>
            <a:r>
              <a:rPr lang="es-MX" sz="2600" dirty="0">
                <a:solidFill>
                  <a:schemeClr val="tx1">
                    <a:lumMod val="75000"/>
                    <a:lumOff val="25000"/>
                  </a:schemeClr>
                </a:solidFill>
                <a:latin typeface="Century Gothic "/>
              </a:rPr>
              <a:t>La metodología de resolución de problemas relacionados con la delincuencia 5Is del profesor Paul </a:t>
            </a:r>
            <a:r>
              <a:rPr lang="es-MX" sz="2600" dirty="0" err="1">
                <a:solidFill>
                  <a:schemeClr val="tx1">
                    <a:lumMod val="75000"/>
                    <a:lumOff val="25000"/>
                  </a:schemeClr>
                </a:solidFill>
                <a:latin typeface="Century Gothic "/>
              </a:rPr>
              <a:t>Ekblom</a:t>
            </a:r>
            <a:r>
              <a:rPr lang="es-MX" sz="2600" dirty="0">
                <a:solidFill>
                  <a:schemeClr val="tx1">
                    <a:lumMod val="75000"/>
                    <a:lumOff val="25000"/>
                  </a:schemeClr>
                </a:solidFill>
                <a:latin typeface="Century Gothic "/>
              </a:rPr>
              <a:t> se utiliza con mucha frecuencia. Cubre los siguientes aspectos: </a:t>
            </a:r>
            <a:r>
              <a:rPr lang="es-MX" sz="2600" b="1" dirty="0">
                <a:solidFill>
                  <a:schemeClr val="tx1">
                    <a:lumMod val="75000"/>
                    <a:lumOff val="25000"/>
                  </a:schemeClr>
                </a:solidFill>
                <a:latin typeface="Century Gothic "/>
              </a:rPr>
              <a:t>Inteligencia, Intervención, Implementación, Implicación e Impacto.</a:t>
            </a:r>
          </a:p>
          <a:p>
            <a:pPr defTabSz="914217">
              <a:lnSpc>
                <a:spcPct val="110000"/>
              </a:lnSpc>
              <a:spcBef>
                <a:spcPts val="2000"/>
              </a:spcBef>
              <a:buClr>
                <a:schemeClr val="accent1"/>
              </a:buClr>
              <a:buSzPct val="80000"/>
            </a:pPr>
            <a:endParaRPr lang="es-MX" sz="2600" dirty="0">
              <a:solidFill>
                <a:schemeClr val="tx1">
                  <a:lumMod val="75000"/>
                  <a:lumOff val="25000"/>
                </a:schemeClr>
              </a:solidFill>
              <a:latin typeface="Century Gothic "/>
            </a:endParaRPr>
          </a:p>
        </p:txBody>
      </p:sp>
      <p:sp>
        <p:nvSpPr>
          <p:cNvPr id="54" name="Marcador de número de diapositiva 2">
            <a:extLst>
              <a:ext uri="{FF2B5EF4-FFF2-40B4-BE49-F238E27FC236}">
                <a16:creationId xmlns:a16="http://schemas.microsoft.com/office/drawing/2014/main" id="{20C10303-E997-4700-BEC0-4912F6E07BA4}"/>
              </a:ext>
            </a:extLst>
          </p:cNvPr>
          <p:cNvSpPr txBox="1">
            <a:spLocks/>
          </p:cNvSpPr>
          <p:nvPr/>
        </p:nvSpPr>
        <p:spPr bwMode="gray">
          <a:xfrm>
            <a:off x="22620897" y="12336059"/>
            <a:ext cx="1675961" cy="1535374"/>
          </a:xfrm>
          <a:prstGeom prst="ellipse">
            <a:avLst/>
          </a:prstGeom>
        </p:spPr>
        <p:txBody>
          <a:bodyPr vert="horz" lIns="182843" tIns="91422" rIns="182843" bIns="91422" rtlCol="0" anchor="b">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828434">
              <a:spcAft>
                <a:spcPts val="1200"/>
              </a:spcAft>
              <a:defRPr/>
            </a:pPr>
            <a:fld id="{9EC71654-96A5-4280-94F3-931C61A9F92C}" type="slidenum">
              <a:rPr lang="en-US" smtClean="0">
                <a:solidFill>
                  <a:schemeClr val="accent1"/>
                </a:solidFill>
              </a:rPr>
              <a:pPr defTabSz="1828434">
                <a:spcAft>
                  <a:spcPts val="1200"/>
                </a:spcAft>
                <a:defRPr/>
              </a:pPr>
              <a:t>27</a:t>
            </a:fld>
            <a:endParaRPr lang="en-US">
              <a:solidFill>
                <a:schemeClr val="accent1"/>
              </a:solidFill>
            </a:endParaRPr>
          </a:p>
        </p:txBody>
      </p:sp>
      <p:sp>
        <p:nvSpPr>
          <p:cNvPr id="22" name="TextBox 15">
            <a:extLst>
              <a:ext uri="{FF2B5EF4-FFF2-40B4-BE49-F238E27FC236}">
                <a16:creationId xmlns:a16="http://schemas.microsoft.com/office/drawing/2014/main" id="{21EAD359-B46A-4115-B605-600FCFB41924}"/>
              </a:ext>
            </a:extLst>
          </p:cNvPr>
          <p:cNvSpPr txBox="1"/>
          <p:nvPr/>
        </p:nvSpPr>
        <p:spPr>
          <a:xfrm>
            <a:off x="4943425" y="1096208"/>
            <a:ext cx="15644439" cy="1107996"/>
          </a:xfrm>
          <a:prstGeom prst="rect">
            <a:avLst/>
          </a:prstGeom>
          <a:noFill/>
        </p:spPr>
        <p:txBody>
          <a:bodyPr wrap="square" lIns="182843" tIns="91422" rIns="182843" bIns="91422" rtlCol="0" anchor="t">
            <a:spAutoFit/>
          </a:bodyPr>
          <a:lstStyle/>
          <a:p>
            <a:pPr algn="ctr"/>
            <a:r>
              <a:rPr lang="es-MX" sz="6000" b="1" dirty="0">
                <a:solidFill>
                  <a:srgbClr val="468078"/>
                </a:solidFill>
                <a:latin typeface="Avenir Black"/>
                <a:ea typeface="Avenir Black" charset="0"/>
                <a:cs typeface="Avenir Black" charset="0"/>
              </a:rPr>
              <a:t>Modelo 5ls de </a:t>
            </a:r>
            <a:r>
              <a:rPr lang="es-MX" sz="6000" b="1" dirty="0" err="1">
                <a:solidFill>
                  <a:srgbClr val="468078"/>
                </a:solidFill>
                <a:latin typeface="Avenir Black"/>
                <a:ea typeface="Avenir Black" charset="0"/>
                <a:cs typeface="Avenir Black" charset="0"/>
              </a:rPr>
              <a:t>Ekblom</a:t>
            </a:r>
            <a:endParaRPr lang="es-MX" sz="6000" b="1" dirty="0">
              <a:solidFill>
                <a:srgbClr val="468078"/>
              </a:solidFill>
              <a:latin typeface="Avenir Black"/>
              <a:ea typeface="Avenir Black" charset="0"/>
              <a:cs typeface="Avenir Black" charset="0"/>
            </a:endParaRPr>
          </a:p>
        </p:txBody>
      </p:sp>
      <p:sp>
        <p:nvSpPr>
          <p:cNvPr id="2" name="Rectángulo 1">
            <a:extLst>
              <a:ext uri="{FF2B5EF4-FFF2-40B4-BE49-F238E27FC236}">
                <a16:creationId xmlns:a16="http://schemas.microsoft.com/office/drawing/2014/main" id="{D94F677A-F627-4F2A-A743-5F173FF4799A}"/>
              </a:ext>
            </a:extLst>
          </p:cNvPr>
          <p:cNvSpPr/>
          <p:nvPr/>
        </p:nvSpPr>
        <p:spPr>
          <a:xfrm>
            <a:off x="13422712" y="12997643"/>
            <a:ext cx="7615220" cy="400110"/>
          </a:xfrm>
          <a:prstGeom prst="rect">
            <a:avLst/>
          </a:prstGeom>
        </p:spPr>
        <p:txBody>
          <a:bodyPr wrap="square" lIns="182843" tIns="91422" rIns="182843" bIns="91422">
            <a:spAutoFit/>
          </a:bodyPr>
          <a:lstStyle/>
          <a:p>
            <a:pPr algn="r"/>
            <a:r>
              <a:rPr lang="en-US" altLang="ja-JP" sz="1400" dirty="0">
                <a:solidFill>
                  <a:schemeClr val="tx1">
                    <a:lumMod val="75000"/>
                    <a:lumOff val="25000"/>
                  </a:schemeClr>
                </a:solidFill>
                <a:latin typeface="Century Gothic "/>
                <a:ea typeface="+mj-ea"/>
                <a:cs typeface="+mj-cs"/>
                <a:hlinkClick r:id="rId3">
                  <a:extLst>
                    <a:ext uri="{A12FA001-AC4F-418D-AE19-62706E023703}">
                      <ahyp:hlinkClr xmlns:ahyp="http://schemas.microsoft.com/office/drawing/2018/hyperlinkcolor" val="tx"/>
                    </a:ext>
                  </a:extLst>
                </a:hlinkClick>
              </a:rPr>
              <a:t>http://www.designagainstcrime.com/files/crimeframeworks/04_5i_framework.pdf</a:t>
            </a:r>
            <a:r>
              <a:rPr lang="en-US" altLang="ja-JP" sz="1400" dirty="0">
                <a:solidFill>
                  <a:schemeClr val="tx1">
                    <a:lumMod val="75000"/>
                    <a:lumOff val="25000"/>
                  </a:schemeClr>
                </a:solidFill>
                <a:latin typeface="Century Gothic "/>
                <a:ea typeface="+mj-ea"/>
                <a:cs typeface="+mj-cs"/>
              </a:rPr>
              <a:t>  </a:t>
            </a:r>
            <a:endParaRPr lang="en-AU" altLang="en-US" sz="1400" dirty="0">
              <a:solidFill>
                <a:schemeClr val="tx1">
                  <a:lumMod val="75000"/>
                  <a:lumOff val="25000"/>
                </a:schemeClr>
              </a:solidFill>
              <a:latin typeface="Century Gothic "/>
              <a:ea typeface="+mj-ea"/>
              <a:cs typeface="+mj-cs"/>
            </a:endParaRPr>
          </a:p>
        </p:txBody>
      </p:sp>
      <p:graphicFrame>
        <p:nvGraphicFramePr>
          <p:cNvPr id="5" name="Diagrama 4">
            <a:extLst>
              <a:ext uri="{FF2B5EF4-FFF2-40B4-BE49-F238E27FC236}">
                <a16:creationId xmlns:a16="http://schemas.microsoft.com/office/drawing/2014/main" id="{1B227F0B-E0E0-452D-A80C-D1776C2649A6}"/>
              </a:ext>
            </a:extLst>
          </p:cNvPr>
          <p:cNvGraphicFramePr/>
          <p:nvPr>
            <p:extLst>
              <p:ext uri="{D42A27DB-BD31-4B8C-83A1-F6EECF244321}">
                <p14:modId xmlns:p14="http://schemas.microsoft.com/office/powerpoint/2010/main" val="565988999"/>
              </p:ext>
            </p:extLst>
          </p:nvPr>
        </p:nvGraphicFramePr>
        <p:xfrm>
          <a:off x="2566361" y="4180509"/>
          <a:ext cx="18204674" cy="7584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869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a:extLst>
              <a:ext uri="{FF2B5EF4-FFF2-40B4-BE49-F238E27FC236}">
                <a16:creationId xmlns:a16="http://schemas.microsoft.com/office/drawing/2014/main" id="{1D19640E-B545-4C06-9C36-703BAED9D1F4}"/>
              </a:ext>
            </a:extLst>
          </p:cNvPr>
          <p:cNvSpPr txBox="1">
            <a:spLocks/>
          </p:cNvSpPr>
          <p:nvPr/>
        </p:nvSpPr>
        <p:spPr>
          <a:xfrm>
            <a:off x="1050372" y="2454294"/>
            <a:ext cx="19537491" cy="2448996"/>
          </a:xfrm>
          <a:prstGeom prst="rect">
            <a:avLst/>
          </a:prstGeom>
        </p:spPr>
        <p:txBody>
          <a:bodyPr vert="horz" lIns="182843" tIns="91422" rIns="182843" bIns="91422"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217">
              <a:lnSpc>
                <a:spcPct val="150000"/>
              </a:lnSpc>
              <a:spcBef>
                <a:spcPts val="2000"/>
              </a:spcBef>
              <a:buClr>
                <a:schemeClr val="accent1"/>
              </a:buClr>
              <a:buSzPct val="80000"/>
            </a:pPr>
            <a:r>
              <a:rPr lang="es-MX" sz="2800" dirty="0">
                <a:solidFill>
                  <a:schemeClr val="tx1">
                    <a:lumMod val="75000"/>
                    <a:lumOff val="25000"/>
                  </a:schemeClr>
                </a:solidFill>
                <a:latin typeface="Century Gothic "/>
              </a:rPr>
              <a:t>Presente a la clase el siguiente vídeo:</a:t>
            </a:r>
          </a:p>
          <a:p>
            <a:pPr defTabSz="914217">
              <a:lnSpc>
                <a:spcPct val="150000"/>
              </a:lnSpc>
              <a:spcBef>
                <a:spcPts val="2000"/>
              </a:spcBef>
              <a:buClr>
                <a:schemeClr val="accent1"/>
              </a:buClr>
              <a:buSzPct val="80000"/>
            </a:pPr>
            <a:r>
              <a:rPr lang="es-ES_tradnl" sz="2800" dirty="0"/>
              <a:t>Prevención de Hurtos </a:t>
            </a:r>
            <a:r>
              <a:rPr lang="es-ES_tradnl" sz="2800" dirty="0">
                <a:hlinkClick r:id="rId3"/>
              </a:rPr>
              <a:t>https://www.youtube.com/watch?v=kVqPUnB6HJo</a:t>
            </a:r>
            <a:r>
              <a:rPr lang="es-ES_tradnl" sz="2800" dirty="0"/>
              <a:t> </a:t>
            </a:r>
            <a:endParaRPr lang="es-MX" sz="2800" dirty="0"/>
          </a:p>
        </p:txBody>
      </p:sp>
      <p:sp>
        <p:nvSpPr>
          <p:cNvPr id="22" name="TextBox 15">
            <a:extLst>
              <a:ext uri="{FF2B5EF4-FFF2-40B4-BE49-F238E27FC236}">
                <a16:creationId xmlns:a16="http://schemas.microsoft.com/office/drawing/2014/main" id="{21EAD359-B46A-4115-B605-600FCFB41924}"/>
              </a:ext>
            </a:extLst>
          </p:cNvPr>
          <p:cNvSpPr txBox="1"/>
          <p:nvPr/>
        </p:nvSpPr>
        <p:spPr>
          <a:xfrm>
            <a:off x="2054428" y="423005"/>
            <a:ext cx="21440751" cy="2031289"/>
          </a:xfrm>
          <a:prstGeom prst="rect">
            <a:avLst/>
          </a:prstGeom>
          <a:noFill/>
        </p:spPr>
        <p:txBody>
          <a:bodyPr wrap="square" lIns="182843" tIns="91422" rIns="182843" bIns="91422" rtlCol="0" anchor="t">
            <a:spAutoFit/>
          </a:bodyPr>
          <a:lstStyle/>
          <a:p>
            <a:pPr algn="ctr"/>
            <a:r>
              <a:rPr lang="es-MX" sz="6000" b="1" dirty="0">
                <a:solidFill>
                  <a:srgbClr val="468078"/>
                </a:solidFill>
                <a:latin typeface="Avenir Black"/>
                <a:ea typeface="Avenir Black" charset="0"/>
                <a:cs typeface="Avenir Black" charset="0"/>
              </a:rPr>
              <a:t>Ejercicio para resolver:</a:t>
            </a:r>
          </a:p>
          <a:p>
            <a:pPr algn="ctr"/>
            <a:r>
              <a:rPr lang="es-MX" sz="6000" b="1" dirty="0">
                <a:solidFill>
                  <a:srgbClr val="468078"/>
                </a:solidFill>
                <a:latin typeface="Avenir Black"/>
                <a:ea typeface="Avenir Black" charset="0"/>
                <a:cs typeface="Avenir Black" charset="0"/>
              </a:rPr>
              <a:t>BASE, 5ls , DRIVE, Auditorías de Seguridad</a:t>
            </a:r>
          </a:p>
        </p:txBody>
      </p:sp>
      <p:sp>
        <p:nvSpPr>
          <p:cNvPr id="7" name="Rectángulo 6">
            <a:extLst>
              <a:ext uri="{FF2B5EF4-FFF2-40B4-BE49-F238E27FC236}">
                <a16:creationId xmlns:a16="http://schemas.microsoft.com/office/drawing/2014/main" id="{E64ED427-0E2D-4160-87BC-84B080CE7E44}"/>
              </a:ext>
            </a:extLst>
          </p:cNvPr>
          <p:cNvSpPr/>
          <p:nvPr/>
        </p:nvSpPr>
        <p:spPr>
          <a:xfrm>
            <a:off x="849091" y="4903290"/>
            <a:ext cx="13736034" cy="7334572"/>
          </a:xfrm>
          <a:prstGeom prst="rect">
            <a:avLst/>
          </a:prstGeom>
        </p:spPr>
        <p:txBody>
          <a:bodyPr wrap="square" lIns="182843" tIns="91422" rIns="182843" bIns="91422">
            <a:spAutoFit/>
          </a:bodyPr>
          <a:lstStyle/>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2800" dirty="0">
                <a:solidFill>
                  <a:schemeClr val="tx1">
                    <a:lumMod val="75000"/>
                    <a:lumOff val="25000"/>
                  </a:schemeClr>
                </a:solidFill>
                <a:latin typeface="Century Gothic "/>
                <a:ea typeface="+mj-ea"/>
                <a:cs typeface="+mj-cs"/>
              </a:rPr>
              <a:t>¿Qué datos se necesitarán para analizar el problema con mayor detalle?</a:t>
            </a:r>
          </a:p>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2800" dirty="0">
                <a:solidFill>
                  <a:schemeClr val="tx1">
                    <a:lumMod val="75000"/>
                    <a:lumOff val="25000"/>
                  </a:schemeClr>
                </a:solidFill>
                <a:latin typeface="Century Gothic "/>
                <a:ea typeface="+mj-ea"/>
                <a:cs typeface="+mj-cs"/>
              </a:rPr>
              <a:t>¿Cómo decidiría qué se debe hacer para responder?</a:t>
            </a:r>
          </a:p>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2800" dirty="0">
                <a:solidFill>
                  <a:schemeClr val="tx1">
                    <a:lumMod val="75000"/>
                    <a:lumOff val="25000"/>
                  </a:schemeClr>
                </a:solidFill>
                <a:latin typeface="Century Gothic "/>
                <a:ea typeface="+mj-ea"/>
                <a:cs typeface="+mj-cs"/>
              </a:rPr>
              <a:t>¿Qué pasos podrían ser necesarios para desarrollar una respuesta a este problema?</a:t>
            </a:r>
          </a:p>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2800" dirty="0">
                <a:solidFill>
                  <a:schemeClr val="tx1">
                    <a:lumMod val="75000"/>
                    <a:lumOff val="25000"/>
                  </a:schemeClr>
                </a:solidFill>
                <a:latin typeface="Century Gothic "/>
                <a:ea typeface="+mj-ea"/>
                <a:cs typeface="+mj-cs"/>
              </a:rPr>
              <a:t>¿Qué agencias e individuos podrían ser de utilidad para involucrarse?</a:t>
            </a:r>
          </a:p>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2800" dirty="0">
                <a:solidFill>
                  <a:schemeClr val="tx1">
                    <a:lumMod val="75000"/>
                    <a:lumOff val="25000"/>
                  </a:schemeClr>
                </a:solidFill>
                <a:latin typeface="Century Gothic "/>
                <a:ea typeface="+mj-ea"/>
                <a:cs typeface="+mj-cs"/>
              </a:rPr>
              <a:t>¿Cómo determinaría el impacto, recordando el considerar tanto el proceso como la evaluación de impacto?</a:t>
            </a:r>
          </a:p>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2800" dirty="0">
                <a:solidFill>
                  <a:schemeClr val="tx1">
                    <a:lumMod val="75000"/>
                    <a:lumOff val="25000"/>
                  </a:schemeClr>
                </a:solidFill>
                <a:latin typeface="Century Gothic "/>
                <a:ea typeface="+mj-ea"/>
                <a:cs typeface="+mj-cs"/>
              </a:rPr>
              <a:t>Identifiquen los posibles niveles primarios, secundarios y terciarios de prevención del delito.</a:t>
            </a:r>
          </a:p>
          <a:p>
            <a:pPr marL="571386" indent="-571386" defTabSz="914217">
              <a:lnSpc>
                <a:spcPct val="130000"/>
              </a:lnSpc>
              <a:spcBef>
                <a:spcPts val="2000"/>
              </a:spcBef>
              <a:buClr>
                <a:schemeClr val="accent1"/>
              </a:buClr>
              <a:buSzPct val="80000"/>
              <a:buFont typeface="Wingdings" panose="05000000000000000000" pitchFamily="2" charset="2"/>
              <a:buChar char="Ø"/>
            </a:pPr>
            <a:r>
              <a:rPr lang="es-MX" sz="3200" b="1" dirty="0">
                <a:solidFill>
                  <a:srgbClr val="FF0000"/>
                </a:solidFill>
                <a:latin typeface="Century Gothic "/>
                <a:ea typeface="+mj-ea"/>
                <a:cs typeface="+mj-cs"/>
              </a:rPr>
              <a:t>OJO: ¡No se olviden del enfoque de género!</a:t>
            </a:r>
          </a:p>
        </p:txBody>
      </p:sp>
      <p:pic>
        <p:nvPicPr>
          <p:cNvPr id="8" name="Imagen 7">
            <a:extLst>
              <a:ext uri="{FF2B5EF4-FFF2-40B4-BE49-F238E27FC236}">
                <a16:creationId xmlns:a16="http://schemas.microsoft.com/office/drawing/2014/main" id="{D8218997-C47E-4302-BC17-F575323A6DF9}"/>
              </a:ext>
            </a:extLst>
          </p:cNvPr>
          <p:cNvPicPr>
            <a:picLocks noChangeAspect="1"/>
          </p:cNvPicPr>
          <p:nvPr/>
        </p:nvPicPr>
        <p:blipFill rotWithShape="1">
          <a:blip r:embed="rId4"/>
          <a:srcRect t="13866"/>
          <a:stretch/>
        </p:blipFill>
        <p:spPr>
          <a:xfrm>
            <a:off x="15656930" y="3666662"/>
            <a:ext cx="4930934" cy="3191338"/>
          </a:xfrm>
          <a:prstGeom prst="rect">
            <a:avLst/>
          </a:prstGeom>
        </p:spPr>
      </p:pic>
      <p:pic>
        <p:nvPicPr>
          <p:cNvPr id="9" name="Imagen 8">
            <a:extLst>
              <a:ext uri="{FF2B5EF4-FFF2-40B4-BE49-F238E27FC236}">
                <a16:creationId xmlns:a16="http://schemas.microsoft.com/office/drawing/2014/main" id="{B609EDD2-F9B4-464B-8502-93E3FAAB0C33}"/>
              </a:ext>
            </a:extLst>
          </p:cNvPr>
          <p:cNvPicPr>
            <a:picLocks noChangeAspect="1"/>
          </p:cNvPicPr>
          <p:nvPr/>
        </p:nvPicPr>
        <p:blipFill>
          <a:blip r:embed="rId5"/>
          <a:stretch>
            <a:fillRect/>
          </a:stretch>
        </p:blipFill>
        <p:spPr>
          <a:xfrm>
            <a:off x="15635669" y="7748978"/>
            <a:ext cx="4784458" cy="2890464"/>
          </a:xfrm>
          <a:prstGeom prst="rect">
            <a:avLst/>
          </a:prstGeom>
        </p:spPr>
      </p:pic>
    </p:spTree>
    <p:extLst>
      <p:ext uri="{BB962C8B-B14F-4D97-AF65-F5344CB8AC3E}">
        <p14:creationId xmlns:p14="http://schemas.microsoft.com/office/powerpoint/2010/main" val="74921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Fuentes de </a:t>
            </a:r>
            <a:r>
              <a:rPr lang="en-AU" dirty="0" err="1"/>
              <a:t>evidencia</a:t>
            </a:r>
            <a:endParaRPr lang="en-AU" dirty="0"/>
          </a:p>
        </p:txBody>
      </p:sp>
      <p:sp>
        <p:nvSpPr>
          <p:cNvPr id="3" name="Content Placeholder 2"/>
          <p:cNvSpPr>
            <a:spLocks noGrp="1"/>
          </p:cNvSpPr>
          <p:nvPr>
            <p:ph idx="1"/>
          </p:nvPr>
        </p:nvSpPr>
        <p:spPr/>
        <p:txBody>
          <a:bodyPr>
            <a:normAutofit/>
          </a:bodyPr>
          <a:lstStyle/>
          <a:p>
            <a:pPr marL="0" indent="0" algn="ctr">
              <a:buNone/>
            </a:pPr>
            <a:endParaRPr lang="en-US" u="sng" dirty="0"/>
          </a:p>
          <a:p>
            <a:pPr marL="0" indent="0" algn="ctr">
              <a:buNone/>
            </a:pPr>
            <a:endParaRPr lang="en-US" u="sng" dirty="0"/>
          </a:p>
          <a:p>
            <a:pPr marL="0" indent="0" algn="ctr">
              <a:buNone/>
            </a:pPr>
            <a:endParaRPr lang="en-US" u="sng" dirty="0"/>
          </a:p>
          <a:p>
            <a:pPr marL="0" indent="0" algn="ctr">
              <a:buNone/>
            </a:pPr>
            <a:endParaRPr lang="en-US" u="sng" dirty="0"/>
          </a:p>
        </p:txBody>
      </p:sp>
      <p:sp>
        <p:nvSpPr>
          <p:cNvPr id="6" name="Content Placeholder 2"/>
          <p:cNvSpPr txBox="1">
            <a:spLocks/>
          </p:cNvSpPr>
          <p:nvPr/>
        </p:nvSpPr>
        <p:spPr>
          <a:xfrm>
            <a:off x="735106" y="2743199"/>
            <a:ext cx="22872459" cy="10440593"/>
          </a:xfrm>
          <a:prstGeom prst="rect">
            <a:avLst/>
          </a:prstGeom>
        </p:spPr>
        <p:txBody>
          <a:bodyPr vert="horz" lIns="182843" tIns="91422" rIns="182843" bIns="91422" rtlCol="0">
            <a:normAutofit fontScale="85000" lnSpcReduction="20000"/>
          </a:bodyPr>
          <a:lstStyle>
            <a:lvl1pPr marL="685800" indent="-685800"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mn-lt"/>
                <a:ea typeface="+mn-ea"/>
                <a:cs typeface="Apex"/>
              </a:defRPr>
            </a:lvl1pPr>
            <a:lvl2pPr marL="1485717" indent="-571500" algn="l" defTabSz="1828434" rtl="0" eaLnBrk="1" latinLnBrk="0" hangingPunct="1">
              <a:lnSpc>
                <a:spcPct val="90000"/>
              </a:lnSpc>
              <a:spcBef>
                <a:spcPts val="1000"/>
              </a:spcBef>
              <a:buFontTx/>
              <a:buChar char="►"/>
              <a:defRPr lang="en-US" sz="4000" kern="1200" dirty="0" smtClean="0">
                <a:solidFill>
                  <a:schemeClr val="tx1"/>
                </a:solidFill>
                <a:effectLst/>
                <a:latin typeface="+mn-lt"/>
                <a:ea typeface="+mn-ea"/>
                <a:cs typeface="Apex"/>
              </a:defRPr>
            </a:lvl2pPr>
            <a:lvl3pPr marL="2399934" indent="-571500" algn="l" defTabSz="1828434" rtl="0" eaLnBrk="1" latinLnBrk="0" hangingPunct="1">
              <a:lnSpc>
                <a:spcPct val="90000"/>
              </a:lnSpc>
              <a:spcBef>
                <a:spcPts val="1000"/>
              </a:spcBef>
              <a:buFont typeface="Wingdings" panose="05000000000000000000" pitchFamily="2" charset="2"/>
              <a:buChar char="§"/>
              <a:defRPr lang="en-US" sz="3600" kern="1200" dirty="0" smtClean="0">
                <a:solidFill>
                  <a:schemeClr val="tx1"/>
                </a:solidFill>
                <a:effectLst/>
                <a:latin typeface="+mn-lt"/>
                <a:ea typeface="+mn-ea"/>
                <a:cs typeface="Apex"/>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n-lt"/>
                <a:ea typeface="+mn-ea"/>
                <a:cs typeface="Apex"/>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n-lt"/>
                <a:ea typeface="+mn-ea"/>
                <a:cs typeface="Apex"/>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ES_tradnl" b="1" dirty="0"/>
              <a:t>La Campbell Collaboration</a:t>
            </a:r>
            <a:endParaRPr lang="es-MX" dirty="0"/>
          </a:p>
          <a:p>
            <a:r>
              <a:rPr lang="es-ES_tradnl" dirty="0"/>
              <a:t>En el año 2000, un grupo de criminólogos estableció la </a:t>
            </a:r>
            <a:r>
              <a:rPr lang="es-ES_tradnl" u="sng" dirty="0">
                <a:hlinkClick r:id="rId3"/>
              </a:rPr>
              <a:t>Campbell Collaboration</a:t>
            </a:r>
            <a:r>
              <a:rPr lang="es-ES_tradnl" dirty="0"/>
              <a:t> a fin de desarrollar una base de evidencia para la prevención del delito. Se trata de una red de investigación internacional, sin fines de lucro, que se enorgullece de dirigir y publicar revisiones sistemáticas y de alta calidad sobre de intervenciones relacionadas con la delincuencia y la justicia, la educación, el desarrollo internacional y el bienestar social (Campbell Collaboration, 2016).</a:t>
            </a:r>
            <a:endParaRPr lang="es-MX" dirty="0"/>
          </a:p>
          <a:p>
            <a:pPr marL="653019" indent="-653019">
              <a:defRPr/>
            </a:pPr>
            <a:r>
              <a:rPr lang="en-AU" dirty="0">
                <a:hlinkClick r:id="rId4"/>
              </a:rPr>
              <a:t>Sitio: http://www.campbellcollaboration.org/</a:t>
            </a:r>
            <a:r>
              <a:rPr lang="en-AU" dirty="0"/>
              <a:t> </a:t>
            </a:r>
          </a:p>
          <a:p>
            <a:pPr marL="653019" indent="-653019">
              <a:defRPr/>
            </a:pPr>
            <a:endParaRPr lang="en-AU" dirty="0"/>
          </a:p>
          <a:p>
            <a:r>
              <a:rPr lang="es-ES_tradnl" b="1" dirty="0"/>
              <a:t>CrimeSolutions.gov</a:t>
            </a:r>
            <a:endParaRPr lang="es-MX" dirty="0"/>
          </a:p>
          <a:p>
            <a:r>
              <a:rPr lang="es-ES_tradnl" dirty="0"/>
              <a:t>Es una base de datos del Instituto Nacional de Justicia de Estados Unidos, que identifica y califica programas, prácticas e intervenciones relacionadas con el sistema de seguridad y justicia, incluidas las que se refieren a las víctimas del delito. </a:t>
            </a:r>
            <a:endParaRPr lang="es-MX" dirty="0"/>
          </a:p>
          <a:p>
            <a:r>
              <a:rPr lang="es-ES_tradnl" dirty="0"/>
              <a:t>El criterio para incorporar programas y prácticas radica en la existencia de evaluaciones y meta-análisis rigurosos con el fin de informar a los profesionales y a los responsables de la formulación de políticas sobre qué funciona, qué no funciona y qué es prometedor. Parte de la premisa de conocimiento accesible que puede utilizarse por las comunidades para ayudar a resolver actividades delictivas que les afectan.</a:t>
            </a:r>
            <a:endParaRPr lang="es-MX" dirty="0"/>
          </a:p>
          <a:p>
            <a:pPr marL="653019" indent="-653019">
              <a:defRPr/>
            </a:pPr>
            <a:r>
              <a:rPr lang="es-ES_tradnl" dirty="0"/>
              <a:t>Sitio: </a:t>
            </a:r>
            <a:r>
              <a:rPr lang="es-ES_tradnl" dirty="0">
                <a:hlinkClick r:id="rId5"/>
              </a:rPr>
              <a:t>https://www.crimesolutions.gov/default.aspx</a:t>
            </a:r>
            <a:r>
              <a:rPr lang="es-ES_tradnl" dirty="0"/>
              <a:t> </a:t>
            </a:r>
            <a:endParaRPr lang="es-MX" dirty="0"/>
          </a:p>
        </p:txBody>
      </p:sp>
    </p:spTree>
    <p:extLst>
      <p:ext uri="{BB962C8B-B14F-4D97-AF65-F5344CB8AC3E}">
        <p14:creationId xmlns:p14="http://schemas.microsoft.com/office/powerpoint/2010/main" val="400827729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1"/>
            <a:ext cx="22872458" cy="1737360"/>
          </a:xfrm>
        </p:spPr>
        <p:txBody>
          <a:bodyPr/>
          <a:lstStyle/>
          <a:p>
            <a:r>
              <a:rPr lang="en-AU" dirty="0" err="1"/>
              <a:t>Ejercicio</a:t>
            </a:r>
            <a:r>
              <a:rPr lang="en-AU" dirty="0"/>
              <a:t>: ¿</a:t>
            </a:r>
            <a:r>
              <a:rPr lang="en-AU" dirty="0" err="1"/>
              <a:t>Qué</a:t>
            </a:r>
            <a:r>
              <a:rPr lang="en-AU" dirty="0"/>
              <a:t> es la </a:t>
            </a:r>
            <a:r>
              <a:rPr lang="en-AU" dirty="0" err="1"/>
              <a:t>prevención</a:t>
            </a:r>
            <a:r>
              <a:rPr lang="en-AU" dirty="0"/>
              <a:t> del </a:t>
            </a:r>
            <a:r>
              <a:rPr lang="en-AU" dirty="0" err="1"/>
              <a:t>delito</a:t>
            </a:r>
            <a:r>
              <a:rPr lang="en-AU" dirty="0"/>
              <a:t>?</a:t>
            </a:r>
          </a:p>
        </p:txBody>
      </p:sp>
      <p:sp>
        <p:nvSpPr>
          <p:cNvPr id="3" name="Content Placeholder 2"/>
          <p:cNvSpPr>
            <a:spLocks noGrp="1"/>
          </p:cNvSpPr>
          <p:nvPr>
            <p:ph idx="1"/>
          </p:nvPr>
        </p:nvSpPr>
        <p:spPr>
          <a:xfrm>
            <a:off x="297180" y="1737361"/>
            <a:ext cx="23728680" cy="12055384"/>
          </a:xfrm>
        </p:spPr>
        <p:txBody>
          <a:bodyPr>
            <a:normAutofit fontScale="62500" lnSpcReduction="20000"/>
          </a:bodyPr>
          <a:lstStyle/>
          <a:p>
            <a:pPr lvl="0"/>
            <a:r>
              <a:rPr lang="en-GB" sz="5100" dirty="0" err="1"/>
              <a:t>Una</a:t>
            </a:r>
            <a:r>
              <a:rPr lang="en-GB" sz="5100" dirty="0"/>
              <a:t> </a:t>
            </a:r>
            <a:r>
              <a:rPr lang="en-GB" sz="5100" dirty="0" err="1"/>
              <a:t>enfermera</a:t>
            </a:r>
            <a:r>
              <a:rPr lang="en-GB" sz="5100" dirty="0"/>
              <a:t> </a:t>
            </a:r>
            <a:r>
              <a:rPr lang="en-GB" sz="5100" dirty="0" err="1"/>
              <a:t>especializada</a:t>
            </a:r>
            <a:r>
              <a:rPr lang="en-GB" sz="5100" dirty="0"/>
              <a:t> en </a:t>
            </a:r>
            <a:r>
              <a:rPr lang="en-GB" sz="5100" dirty="0" err="1"/>
              <a:t>acciones</a:t>
            </a:r>
            <a:r>
              <a:rPr lang="en-GB" sz="5100" dirty="0"/>
              <a:t> de </a:t>
            </a:r>
            <a:r>
              <a:rPr lang="en-GB" sz="5100" dirty="0" err="1"/>
              <a:t>salud</a:t>
            </a:r>
            <a:r>
              <a:rPr lang="en-GB" sz="5100" dirty="0"/>
              <a:t> </a:t>
            </a:r>
            <a:r>
              <a:rPr lang="en-GB" sz="5100" dirty="0" err="1"/>
              <a:t>tempranas</a:t>
            </a:r>
            <a:r>
              <a:rPr lang="en-GB" sz="5100" dirty="0"/>
              <a:t> </a:t>
            </a:r>
            <a:r>
              <a:rPr lang="en-GB" sz="5100" dirty="0" err="1"/>
              <a:t>realiza</a:t>
            </a:r>
            <a:r>
              <a:rPr lang="en-GB" sz="5100" dirty="0"/>
              <a:t> </a:t>
            </a:r>
            <a:r>
              <a:rPr lang="en-GB" sz="5100" dirty="0" err="1"/>
              <a:t>una</a:t>
            </a:r>
            <a:r>
              <a:rPr lang="en-GB" sz="5100" dirty="0"/>
              <a:t> </a:t>
            </a:r>
            <a:r>
              <a:rPr lang="en-GB" sz="5100" dirty="0" err="1"/>
              <a:t>visita</a:t>
            </a:r>
            <a:r>
              <a:rPr lang="en-GB" sz="5100" dirty="0"/>
              <a:t> a </a:t>
            </a:r>
            <a:r>
              <a:rPr lang="en-GB" sz="5100" dirty="0" err="1"/>
              <a:t>todos</a:t>
            </a:r>
            <a:r>
              <a:rPr lang="en-GB" sz="5100" dirty="0"/>
              <a:t> los padres </a:t>
            </a:r>
            <a:r>
              <a:rPr lang="en-GB" sz="5100" dirty="0" err="1"/>
              <a:t>primerizos</a:t>
            </a:r>
            <a:r>
              <a:rPr lang="en-GB" sz="5100" dirty="0"/>
              <a:t> </a:t>
            </a:r>
            <a:r>
              <a:rPr lang="en-GB" sz="5100" dirty="0" err="1"/>
              <a:t>para</a:t>
            </a:r>
            <a:r>
              <a:rPr lang="en-GB" sz="5100" dirty="0"/>
              <a:t> </a:t>
            </a:r>
            <a:r>
              <a:rPr lang="en-GB" sz="5100" dirty="0" err="1"/>
              <a:t>comprobar</a:t>
            </a:r>
            <a:r>
              <a:rPr lang="en-GB" sz="5100" dirty="0"/>
              <a:t> </a:t>
            </a:r>
            <a:r>
              <a:rPr lang="en-GB" sz="5100" dirty="0" err="1"/>
              <a:t>cómo</a:t>
            </a:r>
            <a:r>
              <a:rPr lang="en-GB" sz="5100" dirty="0"/>
              <a:t> </a:t>
            </a:r>
            <a:r>
              <a:rPr lang="en-GB" sz="5100" dirty="0" err="1"/>
              <a:t>gestionan</a:t>
            </a:r>
            <a:r>
              <a:rPr lang="en-GB" sz="5100" dirty="0"/>
              <a:t> </a:t>
            </a:r>
            <a:r>
              <a:rPr lang="en-GB" sz="5100" dirty="0" err="1"/>
              <a:t>las</a:t>
            </a:r>
            <a:r>
              <a:rPr lang="en-GB" sz="5100" dirty="0"/>
              <a:t> </a:t>
            </a:r>
            <a:r>
              <a:rPr lang="en-GB" sz="5100" dirty="0" err="1"/>
              <a:t>demandas</a:t>
            </a:r>
            <a:r>
              <a:rPr lang="en-GB" sz="5100" dirty="0"/>
              <a:t> de la </a:t>
            </a:r>
            <a:r>
              <a:rPr lang="en-GB" sz="5100" dirty="0" err="1"/>
              <a:t>nueva</a:t>
            </a:r>
            <a:r>
              <a:rPr lang="en-GB" sz="5100" dirty="0"/>
              <a:t> </a:t>
            </a:r>
            <a:r>
              <a:rPr lang="en-GB" sz="5100" dirty="0" err="1"/>
              <a:t>situación</a:t>
            </a:r>
            <a:r>
              <a:rPr lang="en-GB" sz="5100" dirty="0"/>
              <a:t>. ¿</a:t>
            </a:r>
            <a:r>
              <a:rPr lang="en-GB" sz="5100" dirty="0" err="1"/>
              <a:t>Es</a:t>
            </a:r>
            <a:r>
              <a:rPr lang="en-GB" sz="5100" dirty="0"/>
              <a:t> </a:t>
            </a:r>
            <a:r>
              <a:rPr lang="en-GB" sz="5100" dirty="0" err="1"/>
              <a:t>esta</a:t>
            </a:r>
            <a:r>
              <a:rPr lang="en-GB" sz="5100" dirty="0"/>
              <a:t> </a:t>
            </a:r>
            <a:r>
              <a:rPr lang="en-GB" sz="5100" dirty="0" err="1"/>
              <a:t>una</a:t>
            </a:r>
            <a:r>
              <a:rPr lang="en-GB" sz="5100" dirty="0"/>
              <a:t> </a:t>
            </a:r>
            <a:r>
              <a:rPr lang="en-GB" sz="5100" dirty="0" err="1"/>
              <a:t>medida</a:t>
            </a:r>
            <a:r>
              <a:rPr lang="en-GB" sz="5100" dirty="0"/>
              <a:t> de </a:t>
            </a:r>
            <a:r>
              <a:rPr lang="en-GB" sz="5100" dirty="0" err="1"/>
              <a:t>prevención</a:t>
            </a:r>
            <a:r>
              <a:rPr lang="en-GB" sz="5100" dirty="0"/>
              <a:t> del </a:t>
            </a:r>
            <a:r>
              <a:rPr lang="en-GB" sz="5100" dirty="0" err="1"/>
              <a:t>delito</a:t>
            </a:r>
            <a:r>
              <a:rPr lang="en-GB" sz="5100" dirty="0"/>
              <a:t>?</a:t>
            </a:r>
          </a:p>
          <a:p>
            <a:pPr lvl="0"/>
            <a:r>
              <a:rPr lang="en-GB" sz="5100" dirty="0"/>
              <a:t>Un </a:t>
            </a:r>
            <a:r>
              <a:rPr lang="en-GB" sz="5100" dirty="0" err="1"/>
              <a:t>arquitecto</a:t>
            </a:r>
            <a:r>
              <a:rPr lang="en-GB" sz="5100" dirty="0"/>
              <a:t> </a:t>
            </a:r>
            <a:r>
              <a:rPr lang="en-GB" sz="5100" dirty="0" err="1"/>
              <a:t>paisajista</a:t>
            </a:r>
            <a:r>
              <a:rPr lang="en-GB" sz="5100" dirty="0"/>
              <a:t> </a:t>
            </a:r>
            <a:r>
              <a:rPr lang="en-GB" sz="5100" dirty="0" err="1"/>
              <a:t>realiza</a:t>
            </a:r>
            <a:r>
              <a:rPr lang="en-GB" sz="5100" dirty="0"/>
              <a:t> </a:t>
            </a:r>
            <a:r>
              <a:rPr lang="en-GB" sz="5100" dirty="0" err="1"/>
              <a:t>varias</a:t>
            </a:r>
            <a:r>
              <a:rPr lang="en-GB" sz="5100" dirty="0"/>
              <a:t> </a:t>
            </a:r>
            <a:r>
              <a:rPr lang="en-GB" sz="5100" dirty="0" err="1"/>
              <a:t>recomendaciones</a:t>
            </a:r>
            <a:r>
              <a:rPr lang="en-GB" sz="5100" dirty="0"/>
              <a:t> en </a:t>
            </a:r>
            <a:r>
              <a:rPr lang="en-GB" sz="5100" dirty="0" err="1"/>
              <a:t>relación</a:t>
            </a:r>
            <a:r>
              <a:rPr lang="en-GB" sz="5100" dirty="0"/>
              <a:t> con el </a:t>
            </a:r>
            <a:r>
              <a:rPr lang="en-GB" sz="5100" dirty="0" err="1"/>
              <a:t>desarrollo</a:t>
            </a:r>
            <a:r>
              <a:rPr lang="en-GB" sz="5100" dirty="0"/>
              <a:t> de un </a:t>
            </a:r>
            <a:r>
              <a:rPr lang="en-GB" sz="5100" dirty="0" err="1"/>
              <a:t>nuevo</a:t>
            </a:r>
            <a:r>
              <a:rPr lang="en-GB" sz="5100" dirty="0"/>
              <a:t> barrio </a:t>
            </a:r>
            <a:r>
              <a:rPr lang="en-GB" sz="5100" dirty="0" err="1"/>
              <a:t>residencial</a:t>
            </a:r>
            <a:r>
              <a:rPr lang="en-GB" sz="5100" dirty="0"/>
              <a:t>. </a:t>
            </a:r>
            <a:r>
              <a:rPr lang="en-GB" sz="5100" dirty="0" err="1"/>
              <a:t>Algunas</a:t>
            </a:r>
            <a:r>
              <a:rPr lang="en-GB" sz="5100" dirty="0"/>
              <a:t> de </a:t>
            </a:r>
            <a:r>
              <a:rPr lang="en-GB" sz="5100" dirty="0" err="1"/>
              <a:t>estas</a:t>
            </a:r>
            <a:r>
              <a:rPr lang="en-GB" sz="5100" dirty="0"/>
              <a:t> </a:t>
            </a:r>
            <a:r>
              <a:rPr lang="en-GB" sz="5100" dirty="0" err="1"/>
              <a:t>recomendaciones</a:t>
            </a:r>
            <a:r>
              <a:rPr lang="en-GB" sz="5100" dirty="0"/>
              <a:t> </a:t>
            </a:r>
            <a:r>
              <a:rPr lang="en-GB" sz="5100" dirty="0" err="1"/>
              <a:t>incluyen</a:t>
            </a:r>
            <a:r>
              <a:rPr lang="en-GB" sz="5100" dirty="0"/>
              <a:t> plantar </a:t>
            </a:r>
            <a:r>
              <a:rPr lang="en-GB" sz="5100" dirty="0" err="1"/>
              <a:t>vegetación</a:t>
            </a:r>
            <a:r>
              <a:rPr lang="en-GB" sz="5100" dirty="0"/>
              <a:t> </a:t>
            </a:r>
            <a:r>
              <a:rPr lang="en-GB" sz="5100" dirty="0" err="1"/>
              <a:t>baja</a:t>
            </a:r>
            <a:r>
              <a:rPr lang="en-GB" sz="5100" dirty="0"/>
              <a:t> </a:t>
            </a:r>
            <a:r>
              <a:rPr lang="en-GB" sz="5100" dirty="0" err="1"/>
              <a:t>frente</a:t>
            </a:r>
            <a:r>
              <a:rPr lang="en-GB" sz="5100" dirty="0"/>
              <a:t> de </a:t>
            </a:r>
            <a:r>
              <a:rPr lang="en-GB" sz="5100" dirty="0" err="1"/>
              <a:t>todas</a:t>
            </a:r>
            <a:r>
              <a:rPr lang="en-GB" sz="5100" dirty="0"/>
              <a:t> </a:t>
            </a:r>
            <a:r>
              <a:rPr lang="en-GB" sz="5100" dirty="0" err="1"/>
              <a:t>las</a:t>
            </a:r>
            <a:r>
              <a:rPr lang="en-GB" sz="5100" dirty="0"/>
              <a:t> casas, </a:t>
            </a:r>
            <a:r>
              <a:rPr lang="en-GB" sz="5100" dirty="0" err="1"/>
              <a:t>así</a:t>
            </a:r>
            <a:r>
              <a:rPr lang="en-GB" sz="5100" dirty="0"/>
              <a:t> </a:t>
            </a:r>
            <a:r>
              <a:rPr lang="en-GB" sz="5100" dirty="0" err="1"/>
              <a:t>como</a:t>
            </a:r>
            <a:r>
              <a:rPr lang="en-GB" sz="5100" dirty="0"/>
              <a:t> la </a:t>
            </a:r>
            <a:r>
              <a:rPr lang="en-GB" sz="5100" dirty="0" err="1"/>
              <a:t>instalación</a:t>
            </a:r>
            <a:r>
              <a:rPr lang="en-GB" sz="5100" dirty="0"/>
              <a:t> de un </a:t>
            </a:r>
            <a:r>
              <a:rPr lang="en-GB" sz="5100" dirty="0" err="1"/>
              <a:t>arriate</a:t>
            </a:r>
            <a:r>
              <a:rPr lang="en-GB" sz="5100" dirty="0"/>
              <a:t> a lo largo de </a:t>
            </a:r>
            <a:r>
              <a:rPr lang="en-GB" sz="5100" dirty="0" err="1"/>
              <a:t>las</a:t>
            </a:r>
            <a:r>
              <a:rPr lang="en-GB" sz="5100" dirty="0"/>
              <a:t> </a:t>
            </a:r>
            <a:r>
              <a:rPr lang="en-GB" sz="5100" dirty="0" err="1"/>
              <a:t>vallas</a:t>
            </a:r>
            <a:r>
              <a:rPr lang="en-GB" sz="5100" dirty="0"/>
              <a:t>. ¿</a:t>
            </a:r>
            <a:r>
              <a:rPr lang="en-GB" sz="5100" dirty="0" err="1"/>
              <a:t>Es</a:t>
            </a:r>
            <a:r>
              <a:rPr lang="en-GB" sz="5100" dirty="0"/>
              <a:t> </a:t>
            </a:r>
            <a:r>
              <a:rPr lang="en-GB" sz="5100" dirty="0" err="1"/>
              <a:t>esta</a:t>
            </a:r>
            <a:r>
              <a:rPr lang="en-GB" sz="5100" dirty="0"/>
              <a:t> </a:t>
            </a:r>
            <a:r>
              <a:rPr lang="en-GB" sz="5100" dirty="0" err="1"/>
              <a:t>una</a:t>
            </a:r>
            <a:r>
              <a:rPr lang="en-GB" sz="5100" dirty="0"/>
              <a:t> </a:t>
            </a:r>
            <a:r>
              <a:rPr lang="en-GB" sz="5100" dirty="0" err="1"/>
              <a:t>medida</a:t>
            </a:r>
            <a:r>
              <a:rPr lang="en-GB" sz="5100" dirty="0"/>
              <a:t> de </a:t>
            </a:r>
            <a:r>
              <a:rPr lang="en-GB" sz="5100" dirty="0" err="1"/>
              <a:t>prevención</a:t>
            </a:r>
            <a:r>
              <a:rPr lang="en-GB" sz="5100" dirty="0"/>
              <a:t> del </a:t>
            </a:r>
            <a:r>
              <a:rPr lang="en-GB" sz="5100" dirty="0" err="1"/>
              <a:t>delito</a:t>
            </a:r>
            <a:r>
              <a:rPr lang="en-GB" sz="5100" dirty="0"/>
              <a:t>?</a:t>
            </a:r>
          </a:p>
          <a:p>
            <a:pPr lvl="0"/>
            <a:r>
              <a:rPr lang="en-GB" sz="5100" dirty="0"/>
              <a:t>Los </a:t>
            </a:r>
            <a:r>
              <a:rPr lang="en-GB" sz="5100" dirty="0" err="1"/>
              <a:t>diagramas</a:t>
            </a:r>
            <a:r>
              <a:rPr lang="en-GB" sz="5100" dirty="0"/>
              <a:t> </a:t>
            </a:r>
            <a:r>
              <a:rPr lang="en-GB" sz="5100" dirty="0" err="1"/>
              <a:t>más</a:t>
            </a:r>
            <a:r>
              <a:rPr lang="en-GB" sz="5100" dirty="0"/>
              <a:t> </a:t>
            </a:r>
            <a:r>
              <a:rPr lang="en-GB" sz="5100" dirty="0" err="1"/>
              <a:t>abajo</a:t>
            </a:r>
            <a:r>
              <a:rPr lang="en-GB" sz="5100" dirty="0"/>
              <a:t> </a:t>
            </a:r>
            <a:r>
              <a:rPr lang="en-GB" sz="5100" dirty="0" err="1"/>
              <a:t>muestran</a:t>
            </a:r>
            <a:r>
              <a:rPr lang="en-GB" sz="5100" dirty="0"/>
              <a:t> un </a:t>
            </a:r>
            <a:r>
              <a:rPr lang="en-GB" sz="5100" dirty="0" err="1"/>
              <a:t>dispositivo</a:t>
            </a:r>
            <a:r>
              <a:rPr lang="en-GB" sz="5100" dirty="0"/>
              <a:t> </a:t>
            </a:r>
            <a:r>
              <a:rPr lang="en-GB" sz="5100" dirty="0" err="1"/>
              <a:t>antirrobo</a:t>
            </a:r>
            <a:r>
              <a:rPr lang="en-GB" sz="5100" dirty="0"/>
              <a:t> </a:t>
            </a:r>
            <a:r>
              <a:rPr lang="en-GB" sz="5100" dirty="0" err="1"/>
              <a:t>que</a:t>
            </a:r>
            <a:r>
              <a:rPr lang="en-GB" sz="5100" dirty="0"/>
              <a:t> </a:t>
            </a:r>
            <a:r>
              <a:rPr lang="en-GB" sz="5100" dirty="0" err="1"/>
              <a:t>puede</a:t>
            </a:r>
            <a:r>
              <a:rPr lang="en-GB" sz="5100" dirty="0"/>
              <a:t> </a:t>
            </a:r>
            <a:r>
              <a:rPr lang="en-GB" sz="5100" dirty="0" err="1"/>
              <a:t>instalarse</a:t>
            </a:r>
            <a:r>
              <a:rPr lang="en-GB" sz="5100" dirty="0"/>
              <a:t> </a:t>
            </a:r>
            <a:r>
              <a:rPr lang="en-GB" sz="5100" dirty="0" err="1"/>
              <a:t>debajo</a:t>
            </a:r>
            <a:r>
              <a:rPr lang="en-GB" sz="5100" dirty="0"/>
              <a:t> de </a:t>
            </a:r>
            <a:r>
              <a:rPr lang="en-GB" sz="5100" dirty="0" err="1"/>
              <a:t>las</a:t>
            </a:r>
            <a:r>
              <a:rPr lang="en-GB" sz="5100" dirty="0"/>
              <a:t> mesas de los bares. ¿</a:t>
            </a:r>
            <a:r>
              <a:rPr lang="en-GB" sz="5100" dirty="0" err="1"/>
              <a:t>Es</a:t>
            </a:r>
            <a:r>
              <a:rPr lang="en-GB" sz="5100" dirty="0"/>
              <a:t> </a:t>
            </a:r>
            <a:r>
              <a:rPr lang="en-GB" sz="5100" dirty="0" err="1"/>
              <a:t>esta</a:t>
            </a:r>
            <a:r>
              <a:rPr lang="en-GB" sz="5100" dirty="0"/>
              <a:t> </a:t>
            </a:r>
            <a:r>
              <a:rPr lang="en-GB" sz="5100" dirty="0" err="1"/>
              <a:t>una</a:t>
            </a:r>
            <a:r>
              <a:rPr lang="en-GB" sz="5100" dirty="0"/>
              <a:t> </a:t>
            </a:r>
            <a:r>
              <a:rPr lang="en-GB" sz="5100" dirty="0" err="1"/>
              <a:t>medida</a:t>
            </a:r>
            <a:r>
              <a:rPr lang="en-GB" sz="5100" dirty="0"/>
              <a:t> de </a:t>
            </a:r>
            <a:r>
              <a:rPr lang="en-GB" sz="5100" dirty="0" err="1"/>
              <a:t>prevención</a:t>
            </a:r>
            <a:r>
              <a:rPr lang="en-GB" sz="5100" dirty="0"/>
              <a:t> del </a:t>
            </a:r>
            <a:r>
              <a:rPr lang="en-GB" sz="5100" dirty="0" err="1"/>
              <a:t>delito</a:t>
            </a:r>
            <a:r>
              <a:rPr lang="en-GB" sz="5100" dirty="0"/>
              <a:t>?</a:t>
            </a:r>
          </a:p>
          <a:p>
            <a:pPr marL="0" lvl="0" indent="0">
              <a:buNone/>
            </a:pPr>
            <a:endParaRPr lang="en-AU" dirty="0"/>
          </a:p>
          <a:p>
            <a:pPr lvl="0" algn="ctr"/>
            <a:endParaRPr lang="en-AU" dirty="0"/>
          </a:p>
          <a:p>
            <a:pPr lvl="0"/>
            <a:endParaRPr lang="en-AU" dirty="0"/>
          </a:p>
          <a:p>
            <a:pPr marL="0" indent="0">
              <a:buNone/>
            </a:pPr>
            <a:r>
              <a:rPr lang="fr-FR" dirty="0"/>
              <a:t>		</a:t>
            </a:r>
          </a:p>
          <a:p>
            <a:pPr marL="0" indent="0">
              <a:buNone/>
            </a:pPr>
            <a:r>
              <a:rPr lang="fr-FR" dirty="0"/>
              <a:t>		</a:t>
            </a:r>
          </a:p>
          <a:p>
            <a:pPr marL="0" indent="0">
              <a:buNone/>
            </a:pPr>
            <a:endParaRPr lang="fr-FR" dirty="0"/>
          </a:p>
          <a:p>
            <a:pPr marL="0" indent="0">
              <a:spcBef>
                <a:spcPts val="600"/>
              </a:spcBef>
              <a:buNone/>
            </a:pPr>
            <a:r>
              <a:rPr lang="fr-FR" dirty="0"/>
              <a:t>			                                   </a:t>
            </a:r>
            <a:r>
              <a:rPr lang="fr-FR" sz="2900" dirty="0"/>
              <a:t>Source: </a:t>
            </a:r>
            <a:r>
              <a:rPr lang="fr-FR" sz="2900" u="sng" dirty="0">
                <a:hlinkClick r:id="rId3"/>
              </a:rPr>
              <a:t>http://www.designagainstcrime.com/projects/grippa-clips/</a:t>
            </a:r>
            <a:endParaRPr lang="en-AU" sz="2900" dirty="0"/>
          </a:p>
          <a:p>
            <a:pPr lvl="0"/>
            <a:r>
              <a:rPr lang="en-AU" sz="5100" dirty="0"/>
              <a:t>Microchips </a:t>
            </a:r>
            <a:r>
              <a:rPr lang="en-AU" sz="5100" dirty="0" err="1"/>
              <a:t>legibles</a:t>
            </a:r>
            <a:r>
              <a:rPr lang="en-AU" sz="5100" dirty="0"/>
              <a:t> </a:t>
            </a:r>
            <a:r>
              <a:rPr lang="en-AU" sz="5100" dirty="0" err="1"/>
              <a:t>por</a:t>
            </a:r>
            <a:r>
              <a:rPr lang="en-AU" sz="5100" dirty="0"/>
              <a:t> </a:t>
            </a:r>
            <a:r>
              <a:rPr lang="en-AU" sz="5100" dirty="0" err="1"/>
              <a:t>máquina</a:t>
            </a:r>
            <a:r>
              <a:rPr lang="en-AU" sz="5100" dirty="0"/>
              <a:t> se </a:t>
            </a:r>
            <a:r>
              <a:rPr lang="en-AU" sz="5100" dirty="0" err="1"/>
              <a:t>implantarán</a:t>
            </a:r>
            <a:r>
              <a:rPr lang="en-AU" sz="5100" dirty="0"/>
              <a:t> </a:t>
            </a:r>
            <a:r>
              <a:rPr lang="en-AU" sz="5100" dirty="0" err="1"/>
              <a:t>bajo</a:t>
            </a:r>
            <a:r>
              <a:rPr lang="en-AU" sz="5100" dirty="0"/>
              <a:t> la </a:t>
            </a:r>
            <a:r>
              <a:rPr lang="en-AU" sz="5100" dirty="0" err="1"/>
              <a:t>piel</a:t>
            </a:r>
            <a:r>
              <a:rPr lang="en-AU" sz="5100" dirty="0"/>
              <a:t> de miles de </a:t>
            </a:r>
            <a:r>
              <a:rPr lang="en-AU" sz="5100" dirty="0" err="1"/>
              <a:t>delincuentes</a:t>
            </a:r>
            <a:r>
              <a:rPr lang="en-AU" sz="5100" dirty="0"/>
              <a:t> </a:t>
            </a:r>
            <a:r>
              <a:rPr lang="en-AU" sz="5100" dirty="0" err="1"/>
              <a:t>como</a:t>
            </a:r>
            <a:r>
              <a:rPr lang="en-AU" sz="5100" dirty="0"/>
              <a:t> parte de un plan de </a:t>
            </a:r>
            <a:r>
              <a:rPr lang="en-AU" sz="5100" dirty="0" err="1"/>
              <a:t>identificación</a:t>
            </a:r>
            <a:r>
              <a:rPr lang="en-AU" sz="5100" dirty="0"/>
              <a:t> </a:t>
            </a:r>
            <a:r>
              <a:rPr lang="en-AU" sz="5100" dirty="0" err="1"/>
              <a:t>electrónica</a:t>
            </a:r>
            <a:r>
              <a:rPr lang="en-AU" sz="5100" dirty="0"/>
              <a:t>. Los chips </a:t>
            </a:r>
            <a:r>
              <a:rPr lang="en-AU" sz="5100" dirty="0" err="1"/>
              <a:t>minúsculos</a:t>
            </a:r>
            <a:r>
              <a:rPr lang="en-AU" sz="5100" dirty="0"/>
              <a:t> se </a:t>
            </a:r>
            <a:r>
              <a:rPr lang="en-AU" sz="5100" dirty="0" err="1"/>
              <a:t>insertarán</a:t>
            </a:r>
            <a:r>
              <a:rPr lang="en-AU" sz="5100" dirty="0"/>
              <a:t> </a:t>
            </a:r>
            <a:r>
              <a:rPr lang="en-AU" sz="5100" dirty="0" err="1"/>
              <a:t>quirúrgicamente</a:t>
            </a:r>
            <a:r>
              <a:rPr lang="en-AU" sz="5100" dirty="0"/>
              <a:t> </a:t>
            </a:r>
            <a:r>
              <a:rPr lang="en-AU" sz="5100" dirty="0" err="1"/>
              <a:t>bajo</a:t>
            </a:r>
            <a:r>
              <a:rPr lang="en-AU" sz="5100" dirty="0"/>
              <a:t> la </a:t>
            </a:r>
            <a:r>
              <a:rPr lang="en-AU" sz="5100" dirty="0" err="1"/>
              <a:t>piel</a:t>
            </a:r>
            <a:r>
              <a:rPr lang="en-AU" sz="5100" dirty="0"/>
              <a:t> de los </a:t>
            </a:r>
            <a:r>
              <a:rPr lang="en-AU" sz="5100" dirty="0" err="1"/>
              <a:t>agresores</a:t>
            </a:r>
            <a:r>
              <a:rPr lang="en-AU" sz="5100" dirty="0"/>
              <a:t> </a:t>
            </a:r>
            <a:r>
              <a:rPr lang="en-AU" sz="5100" dirty="0" err="1"/>
              <a:t>para</a:t>
            </a:r>
            <a:r>
              <a:rPr lang="en-AU" sz="5100" dirty="0"/>
              <a:t> </a:t>
            </a:r>
            <a:r>
              <a:rPr lang="en-AU" sz="5100" dirty="0" err="1"/>
              <a:t>ayudar</a:t>
            </a:r>
            <a:r>
              <a:rPr lang="en-AU" sz="5100" dirty="0"/>
              <a:t> a </a:t>
            </a:r>
            <a:r>
              <a:rPr lang="en-AU" sz="5100" dirty="0" err="1"/>
              <a:t>cumplir</a:t>
            </a:r>
            <a:r>
              <a:rPr lang="en-AU" sz="5100" dirty="0"/>
              <a:t> los </a:t>
            </a:r>
            <a:r>
              <a:rPr lang="en-AU" sz="5100" dirty="0" err="1"/>
              <a:t>arrestos</a:t>
            </a:r>
            <a:r>
              <a:rPr lang="en-AU" sz="5100" dirty="0"/>
              <a:t> </a:t>
            </a:r>
            <a:r>
              <a:rPr lang="en-AU" sz="5100" dirty="0" err="1"/>
              <a:t>domiciliarios</a:t>
            </a:r>
            <a:r>
              <a:rPr lang="en-AU" sz="5100" dirty="0"/>
              <a:t>. Las </a:t>
            </a:r>
            <a:r>
              <a:rPr lang="en-AU" sz="5100" dirty="0" err="1"/>
              <a:t>etiquetas</a:t>
            </a:r>
            <a:r>
              <a:rPr lang="en-AU" sz="5100" dirty="0"/>
              <a:t> de </a:t>
            </a:r>
            <a:r>
              <a:rPr lang="en-AU" sz="5100" dirty="0" err="1"/>
              <a:t>identificación</a:t>
            </a:r>
            <a:r>
              <a:rPr lang="en-AU" sz="5100" dirty="0"/>
              <a:t> </a:t>
            </a:r>
            <a:r>
              <a:rPr lang="en-AU" sz="5100" dirty="0" err="1"/>
              <a:t>por</a:t>
            </a:r>
            <a:r>
              <a:rPr lang="en-AU" sz="5100" dirty="0"/>
              <a:t> </a:t>
            </a:r>
            <a:r>
              <a:rPr lang="en-AU" sz="5100" dirty="0" err="1"/>
              <a:t>radiofrecuencia</a:t>
            </a:r>
            <a:r>
              <a:rPr lang="en-AU" sz="5100" dirty="0"/>
              <a:t> (RFID), con la </a:t>
            </a:r>
            <a:r>
              <a:rPr lang="en-AU" sz="5100" dirty="0" err="1"/>
              <a:t>medida</a:t>
            </a:r>
            <a:r>
              <a:rPr lang="en-AU" sz="5100" dirty="0"/>
              <a:t> de dos </a:t>
            </a:r>
            <a:r>
              <a:rPr lang="en-AU" sz="5100" dirty="0" err="1"/>
              <a:t>granos</a:t>
            </a:r>
            <a:r>
              <a:rPr lang="en-AU" sz="5100" dirty="0"/>
              <a:t> de </a:t>
            </a:r>
            <a:r>
              <a:rPr lang="en-AU" sz="5100" dirty="0" err="1"/>
              <a:t>arroz</a:t>
            </a:r>
            <a:r>
              <a:rPr lang="en-AU" sz="5100" dirty="0"/>
              <a:t>, son </a:t>
            </a:r>
            <a:r>
              <a:rPr lang="en-AU" sz="5100" dirty="0" err="1"/>
              <a:t>capaces</a:t>
            </a:r>
            <a:r>
              <a:rPr lang="en-AU" sz="5100" dirty="0"/>
              <a:t> de </a:t>
            </a:r>
            <a:r>
              <a:rPr lang="en-AU" sz="5100" dirty="0" err="1"/>
              <a:t>contener</a:t>
            </a:r>
            <a:r>
              <a:rPr lang="en-AU" sz="5100" dirty="0"/>
              <a:t> </a:t>
            </a:r>
            <a:r>
              <a:rPr lang="en-AU" sz="5100" dirty="0" err="1"/>
              <a:t>información</a:t>
            </a:r>
            <a:r>
              <a:rPr lang="en-AU" sz="5100" dirty="0"/>
              <a:t> personal </a:t>
            </a:r>
            <a:r>
              <a:rPr lang="en-AU" sz="5100" dirty="0" err="1"/>
              <a:t>escaneable</a:t>
            </a:r>
            <a:r>
              <a:rPr lang="en-AU" sz="5100" dirty="0"/>
              <a:t> </a:t>
            </a:r>
            <a:r>
              <a:rPr lang="en-AU" sz="5100" dirty="0" err="1"/>
              <a:t>sobre</a:t>
            </a:r>
            <a:r>
              <a:rPr lang="en-AU" sz="5100" dirty="0"/>
              <a:t> los </a:t>
            </a:r>
            <a:r>
              <a:rPr lang="en-AU" sz="5100" dirty="0" err="1"/>
              <a:t>individuos</a:t>
            </a:r>
            <a:r>
              <a:rPr lang="en-AU" sz="5100" dirty="0"/>
              <a:t>, </a:t>
            </a:r>
            <a:r>
              <a:rPr lang="en-AU" sz="5100" dirty="0" err="1"/>
              <a:t>incluyendo</a:t>
            </a:r>
            <a:r>
              <a:rPr lang="en-AU" sz="5100" dirty="0"/>
              <a:t> </a:t>
            </a:r>
            <a:r>
              <a:rPr lang="en-AU" sz="5100" dirty="0" err="1"/>
              <a:t>su</a:t>
            </a:r>
            <a:r>
              <a:rPr lang="en-AU" sz="5100" dirty="0"/>
              <a:t> </a:t>
            </a:r>
            <a:r>
              <a:rPr lang="en-AU" sz="5100" dirty="0" err="1"/>
              <a:t>identidad</a:t>
            </a:r>
            <a:r>
              <a:rPr lang="en-AU" sz="5100" dirty="0"/>
              <a:t>, </a:t>
            </a:r>
            <a:r>
              <a:rPr lang="en-AU" sz="5100" dirty="0" err="1"/>
              <a:t>dirección</a:t>
            </a:r>
            <a:r>
              <a:rPr lang="en-AU" sz="5100" dirty="0"/>
              <a:t> e </a:t>
            </a:r>
            <a:r>
              <a:rPr lang="en-AU" sz="5100" dirty="0" err="1"/>
              <a:t>historial</a:t>
            </a:r>
            <a:r>
              <a:rPr lang="en-AU" sz="5100" dirty="0"/>
              <a:t> </a:t>
            </a:r>
            <a:r>
              <a:rPr lang="en-AU" sz="5100" dirty="0" err="1"/>
              <a:t>delictivo</a:t>
            </a:r>
            <a:r>
              <a:rPr lang="en-AU" sz="5100" dirty="0"/>
              <a:t>. ¿</a:t>
            </a:r>
            <a:r>
              <a:rPr lang="en-AU" sz="5100" dirty="0" err="1"/>
              <a:t>Es</a:t>
            </a:r>
            <a:r>
              <a:rPr lang="en-AU" sz="5100" dirty="0"/>
              <a:t> </a:t>
            </a:r>
            <a:r>
              <a:rPr lang="en-AU" sz="5100" dirty="0" err="1"/>
              <a:t>esta</a:t>
            </a:r>
            <a:r>
              <a:rPr lang="en-AU" sz="5100" dirty="0"/>
              <a:t> </a:t>
            </a:r>
            <a:r>
              <a:rPr lang="en-AU" sz="5100" dirty="0" err="1"/>
              <a:t>una</a:t>
            </a:r>
            <a:r>
              <a:rPr lang="en-AU" sz="5100" dirty="0"/>
              <a:t> </a:t>
            </a:r>
            <a:r>
              <a:rPr lang="en-AU" sz="5100" dirty="0" err="1"/>
              <a:t>medida</a:t>
            </a:r>
            <a:r>
              <a:rPr lang="en-AU" sz="5100" dirty="0"/>
              <a:t> de </a:t>
            </a:r>
            <a:r>
              <a:rPr lang="en-AU" sz="5100" dirty="0" err="1"/>
              <a:t>prevención</a:t>
            </a:r>
            <a:r>
              <a:rPr lang="en-AU" sz="5100" dirty="0"/>
              <a:t> del </a:t>
            </a:r>
            <a:r>
              <a:rPr lang="en-AU" sz="5100" dirty="0" err="1"/>
              <a:t>delito</a:t>
            </a:r>
            <a:r>
              <a:rPr lang="en-AU" sz="5100" dirty="0"/>
              <a:t>?</a:t>
            </a:r>
          </a:p>
          <a:p>
            <a:pPr lvl="0"/>
            <a:r>
              <a:rPr lang="en-AU" sz="5100" dirty="0"/>
              <a:t>En </a:t>
            </a:r>
            <a:r>
              <a:rPr lang="en-AU" sz="5100" dirty="0" err="1"/>
              <a:t>algunos</a:t>
            </a:r>
            <a:r>
              <a:rPr lang="en-AU" sz="5100" dirty="0"/>
              <a:t> </a:t>
            </a:r>
            <a:r>
              <a:rPr lang="en-AU" sz="5100" dirty="0" err="1"/>
              <a:t>lugares</a:t>
            </a:r>
            <a:r>
              <a:rPr lang="en-AU" sz="5100" dirty="0"/>
              <a:t> de </a:t>
            </a:r>
            <a:r>
              <a:rPr lang="en-AU" sz="5100" dirty="0" err="1"/>
              <a:t>trabajo</a:t>
            </a:r>
            <a:r>
              <a:rPr lang="en-AU" sz="5100" dirty="0"/>
              <a:t> se </a:t>
            </a:r>
            <a:r>
              <a:rPr lang="en-AU" sz="5100" dirty="0" err="1"/>
              <a:t>realizan</a:t>
            </a:r>
            <a:r>
              <a:rPr lang="en-AU" sz="5100" dirty="0"/>
              <a:t> </a:t>
            </a:r>
            <a:r>
              <a:rPr lang="en-AU" sz="5100" dirty="0" err="1"/>
              <a:t>pruebas</a:t>
            </a:r>
            <a:r>
              <a:rPr lang="en-AU" sz="5100" dirty="0"/>
              <a:t> de </a:t>
            </a:r>
            <a:r>
              <a:rPr lang="en-AU" sz="5100" dirty="0" err="1"/>
              <a:t>detección</a:t>
            </a:r>
            <a:r>
              <a:rPr lang="en-AU" sz="5100" dirty="0"/>
              <a:t> de </a:t>
            </a:r>
            <a:r>
              <a:rPr lang="en-AU" sz="5100" dirty="0" err="1"/>
              <a:t>drogas</a:t>
            </a:r>
            <a:r>
              <a:rPr lang="en-AU" sz="5100" dirty="0"/>
              <a:t> de forma </a:t>
            </a:r>
            <a:r>
              <a:rPr lang="en-AU" sz="5100" dirty="0" err="1"/>
              <a:t>obligatoria</a:t>
            </a:r>
            <a:r>
              <a:rPr lang="en-AU" sz="5100" dirty="0"/>
              <a:t>, </a:t>
            </a:r>
            <a:r>
              <a:rPr lang="en-AU" sz="5100" dirty="0" err="1"/>
              <a:t>sobre</a:t>
            </a:r>
            <a:r>
              <a:rPr lang="en-AU" sz="5100" dirty="0"/>
              <a:t> </a:t>
            </a:r>
            <a:r>
              <a:rPr lang="en-AU" sz="5100" dirty="0" err="1"/>
              <a:t>todo</a:t>
            </a:r>
            <a:r>
              <a:rPr lang="en-AU" sz="5100" dirty="0"/>
              <a:t> en </a:t>
            </a:r>
            <a:r>
              <a:rPr lang="en-AU" sz="5100" dirty="0" err="1"/>
              <a:t>aquellos</a:t>
            </a:r>
            <a:r>
              <a:rPr lang="en-AU" sz="5100" dirty="0"/>
              <a:t> </a:t>
            </a:r>
            <a:r>
              <a:rPr lang="en-AU" sz="5100" dirty="0" err="1"/>
              <a:t>casos</a:t>
            </a:r>
            <a:r>
              <a:rPr lang="en-AU" sz="5100" dirty="0"/>
              <a:t> en </a:t>
            </a:r>
            <a:r>
              <a:rPr lang="en-AU" sz="5100" dirty="0" err="1"/>
              <a:t>que</a:t>
            </a:r>
            <a:r>
              <a:rPr lang="en-AU" sz="5100" dirty="0"/>
              <a:t> se </a:t>
            </a:r>
            <a:r>
              <a:rPr lang="en-AU" sz="5100" dirty="0" err="1"/>
              <a:t>requiere</a:t>
            </a:r>
            <a:r>
              <a:rPr lang="en-AU" sz="5100" dirty="0"/>
              <a:t> la </a:t>
            </a:r>
            <a:r>
              <a:rPr lang="en-AU" sz="5100" dirty="0" err="1"/>
              <a:t>realización</a:t>
            </a:r>
            <a:r>
              <a:rPr lang="en-AU" sz="5100" dirty="0"/>
              <a:t> de </a:t>
            </a:r>
            <a:r>
              <a:rPr lang="en-AU" sz="5100" dirty="0" err="1"/>
              <a:t>complicadas</a:t>
            </a:r>
            <a:r>
              <a:rPr lang="en-AU" sz="5100" dirty="0"/>
              <a:t> </a:t>
            </a:r>
            <a:r>
              <a:rPr lang="en-AU" sz="5100" dirty="0" err="1"/>
              <a:t>tareas</a:t>
            </a:r>
            <a:r>
              <a:rPr lang="en-AU" sz="5100" dirty="0"/>
              <a:t> </a:t>
            </a:r>
            <a:r>
              <a:rPr lang="en-AU" sz="5100" dirty="0" err="1"/>
              <a:t>físicas</a:t>
            </a:r>
            <a:r>
              <a:rPr lang="en-AU" sz="5100" dirty="0"/>
              <a:t>. ¿</a:t>
            </a:r>
            <a:r>
              <a:rPr lang="en-AU" sz="5100" dirty="0" err="1"/>
              <a:t>Es</a:t>
            </a:r>
            <a:r>
              <a:rPr lang="en-AU" sz="5100" dirty="0"/>
              <a:t> </a:t>
            </a:r>
            <a:r>
              <a:rPr lang="en-AU" sz="5100" dirty="0" err="1"/>
              <a:t>esta</a:t>
            </a:r>
            <a:r>
              <a:rPr lang="en-AU" sz="5100" dirty="0"/>
              <a:t> </a:t>
            </a:r>
            <a:r>
              <a:rPr lang="en-AU" sz="5100" dirty="0" err="1"/>
              <a:t>una</a:t>
            </a:r>
            <a:r>
              <a:rPr lang="en-AU" sz="5100" dirty="0"/>
              <a:t> </a:t>
            </a:r>
            <a:r>
              <a:rPr lang="en-AU" sz="5100" dirty="0" err="1"/>
              <a:t>medida</a:t>
            </a:r>
            <a:r>
              <a:rPr lang="en-AU" sz="5100" dirty="0"/>
              <a:t> de </a:t>
            </a:r>
            <a:r>
              <a:rPr lang="en-AU" sz="5100" dirty="0" err="1"/>
              <a:t>prevención</a:t>
            </a:r>
            <a:r>
              <a:rPr lang="en-AU" sz="5100" dirty="0"/>
              <a:t> del </a:t>
            </a:r>
            <a:r>
              <a:rPr lang="en-AU" sz="5100" dirty="0" err="1"/>
              <a:t>delito</a:t>
            </a:r>
            <a:r>
              <a:rPr lang="en-AU" sz="5100" dirty="0"/>
              <a:t>?</a:t>
            </a:r>
          </a:p>
          <a:p>
            <a:pPr lvl="0"/>
            <a:r>
              <a:rPr lang="en-AU" sz="5100" dirty="0"/>
              <a:t>El </a:t>
            </a:r>
            <a:r>
              <a:rPr lang="en-AU" sz="5100" dirty="0" err="1"/>
              <a:t>trabajo</a:t>
            </a:r>
            <a:r>
              <a:rPr lang="en-AU" sz="5100" dirty="0"/>
              <a:t> del personal de </a:t>
            </a:r>
            <a:r>
              <a:rPr lang="en-AU" sz="5100" dirty="0" err="1"/>
              <a:t>seguridad</a:t>
            </a:r>
            <a:r>
              <a:rPr lang="en-AU" sz="5100" dirty="0"/>
              <a:t> </a:t>
            </a:r>
            <a:r>
              <a:rPr lang="en-AU" sz="5100" dirty="0" err="1"/>
              <a:t>responsable</a:t>
            </a:r>
            <a:r>
              <a:rPr lang="en-AU" sz="5100" dirty="0"/>
              <a:t> de </a:t>
            </a:r>
            <a:r>
              <a:rPr lang="en-AU" sz="5100" dirty="0" err="1"/>
              <a:t>gestionar</a:t>
            </a:r>
            <a:r>
              <a:rPr lang="en-AU" sz="5100" dirty="0"/>
              <a:t> </a:t>
            </a:r>
            <a:r>
              <a:rPr lang="en-AU" sz="5100" dirty="0" err="1"/>
              <a:t>dinero</a:t>
            </a:r>
            <a:r>
              <a:rPr lang="en-AU" sz="5100" dirty="0"/>
              <a:t> en </a:t>
            </a:r>
            <a:r>
              <a:rPr lang="en-AU" sz="5100" dirty="0" err="1"/>
              <a:t>efectivo</a:t>
            </a:r>
            <a:r>
              <a:rPr lang="en-AU" sz="5100" dirty="0"/>
              <a:t> en </a:t>
            </a:r>
            <a:r>
              <a:rPr lang="en-AU" sz="5100" dirty="0" err="1"/>
              <a:t>tránsito</a:t>
            </a:r>
            <a:r>
              <a:rPr lang="en-AU" sz="5100" dirty="0"/>
              <a:t> (</a:t>
            </a:r>
            <a:r>
              <a:rPr lang="en-AU" sz="5100" dirty="0" err="1"/>
              <a:t>es</a:t>
            </a:r>
            <a:r>
              <a:rPr lang="en-AU" sz="5100" dirty="0"/>
              <a:t> </a:t>
            </a:r>
            <a:r>
              <a:rPr lang="en-AU" sz="5100" dirty="0" err="1"/>
              <a:t>decir</a:t>
            </a:r>
            <a:r>
              <a:rPr lang="en-AU" sz="5100" dirty="0"/>
              <a:t>, </a:t>
            </a:r>
            <a:r>
              <a:rPr lang="en-AU" sz="5100" dirty="0" err="1"/>
              <a:t>traslado</a:t>
            </a:r>
            <a:r>
              <a:rPr lang="en-AU" sz="5100" dirty="0"/>
              <a:t> de </a:t>
            </a:r>
            <a:r>
              <a:rPr lang="en-AU" sz="5100" dirty="0" err="1"/>
              <a:t>valores</a:t>
            </a:r>
            <a:r>
              <a:rPr lang="en-AU" sz="5100" dirty="0"/>
              <a:t> o </a:t>
            </a:r>
            <a:r>
              <a:rPr lang="en-AU" sz="5100" dirty="0" err="1"/>
              <a:t>recolección</a:t>
            </a:r>
            <a:r>
              <a:rPr lang="en-AU" sz="5100" dirty="0"/>
              <a:t> y </a:t>
            </a:r>
            <a:r>
              <a:rPr lang="en-AU" sz="5100" dirty="0" err="1"/>
              <a:t>distribución</a:t>
            </a:r>
            <a:r>
              <a:rPr lang="en-AU" sz="5100" dirty="0"/>
              <a:t> de </a:t>
            </a:r>
            <a:r>
              <a:rPr lang="en-AU" sz="5100" dirty="0" err="1"/>
              <a:t>grandes</a:t>
            </a:r>
            <a:r>
              <a:rPr lang="en-AU" sz="5100" dirty="0"/>
              <a:t> </a:t>
            </a:r>
            <a:r>
              <a:rPr lang="en-AU" sz="5100" dirty="0" err="1"/>
              <a:t>cantidades</a:t>
            </a:r>
            <a:r>
              <a:rPr lang="en-AU" sz="5100" dirty="0"/>
              <a:t> de </a:t>
            </a:r>
            <a:r>
              <a:rPr lang="en-AU" sz="5100" dirty="0" err="1"/>
              <a:t>dinero</a:t>
            </a:r>
            <a:r>
              <a:rPr lang="en-AU" sz="5100" dirty="0"/>
              <a:t> en </a:t>
            </a:r>
            <a:r>
              <a:rPr lang="en-AU" sz="5100" dirty="0" err="1"/>
              <a:t>efectivo</a:t>
            </a:r>
            <a:r>
              <a:rPr lang="en-AU" sz="5100" dirty="0"/>
              <a:t> a </a:t>
            </a:r>
            <a:r>
              <a:rPr lang="en-AU" sz="5100" dirty="0" err="1"/>
              <a:t>comercios</a:t>
            </a:r>
            <a:r>
              <a:rPr lang="en-AU" sz="5100" dirty="0"/>
              <a:t>) se </a:t>
            </a:r>
            <a:r>
              <a:rPr lang="en-AU" sz="5100" dirty="0" err="1"/>
              <a:t>rige</a:t>
            </a:r>
            <a:r>
              <a:rPr lang="en-AU" sz="5100" dirty="0"/>
              <a:t> </a:t>
            </a:r>
            <a:r>
              <a:rPr lang="en-AU" sz="5100" dirty="0" err="1"/>
              <a:t>por</a:t>
            </a:r>
            <a:r>
              <a:rPr lang="en-AU" sz="5100" dirty="0"/>
              <a:t> </a:t>
            </a:r>
            <a:r>
              <a:rPr lang="en-AU" sz="5100" dirty="0" err="1"/>
              <a:t>las</a:t>
            </a:r>
            <a:r>
              <a:rPr lang="en-AU" sz="5100" dirty="0"/>
              <a:t> </a:t>
            </a:r>
            <a:r>
              <a:rPr lang="en-AU" sz="5100" dirty="0" err="1"/>
              <a:t>directrices</a:t>
            </a:r>
            <a:r>
              <a:rPr lang="en-AU" sz="5100" dirty="0"/>
              <a:t> de </a:t>
            </a:r>
            <a:r>
              <a:rPr lang="en-AU" sz="5100" dirty="0" err="1"/>
              <a:t>seguridad</a:t>
            </a:r>
            <a:r>
              <a:rPr lang="en-AU" sz="5100" dirty="0"/>
              <a:t> </a:t>
            </a:r>
            <a:r>
              <a:rPr lang="en-AU" sz="5100" dirty="0" err="1"/>
              <a:t>laboral</a:t>
            </a:r>
            <a:r>
              <a:rPr lang="en-AU" sz="5100" dirty="0"/>
              <a:t>. </a:t>
            </a:r>
            <a:r>
              <a:rPr lang="en-AU" sz="5100" dirty="0" err="1"/>
              <a:t>Estas</a:t>
            </a:r>
            <a:r>
              <a:rPr lang="en-AU" sz="5100" dirty="0"/>
              <a:t> directrices </a:t>
            </a:r>
            <a:r>
              <a:rPr lang="en-AU" sz="5100" dirty="0" err="1"/>
              <a:t>tienen</a:t>
            </a:r>
            <a:r>
              <a:rPr lang="en-AU" sz="5100" dirty="0"/>
              <a:t> por </a:t>
            </a:r>
            <a:r>
              <a:rPr lang="en-AU" sz="5100" dirty="0" err="1"/>
              <a:t>objetivo</a:t>
            </a:r>
            <a:r>
              <a:rPr lang="en-AU" sz="5100" dirty="0"/>
              <a:t> </a:t>
            </a:r>
            <a:r>
              <a:rPr lang="en-AU" sz="5100" dirty="0" err="1"/>
              <a:t>proteger</a:t>
            </a:r>
            <a:r>
              <a:rPr lang="en-AU" sz="5100" dirty="0"/>
              <a:t> al personal de </a:t>
            </a:r>
            <a:r>
              <a:rPr lang="en-AU" sz="5100" dirty="0" err="1"/>
              <a:t>seguridad</a:t>
            </a:r>
            <a:r>
              <a:rPr lang="en-AU" sz="5100" dirty="0"/>
              <a:t> que </a:t>
            </a:r>
            <a:r>
              <a:rPr lang="en-AU" sz="5100" dirty="0" err="1"/>
              <a:t>participa</a:t>
            </a:r>
            <a:r>
              <a:rPr lang="en-AU" sz="5100" dirty="0"/>
              <a:t> en </a:t>
            </a:r>
            <a:r>
              <a:rPr lang="en-AU" sz="5100" dirty="0" err="1"/>
              <a:t>estas</a:t>
            </a:r>
            <a:r>
              <a:rPr lang="en-AU" sz="5100" dirty="0"/>
              <a:t> </a:t>
            </a:r>
            <a:r>
              <a:rPr lang="en-AU" sz="5100" dirty="0" err="1"/>
              <a:t>actividades</a:t>
            </a:r>
            <a:r>
              <a:rPr lang="en-AU" sz="5100" dirty="0"/>
              <a:t>. </a:t>
            </a:r>
          </a:p>
          <a:p>
            <a:pPr marL="0" lvl="0" indent="0">
              <a:buNone/>
            </a:pPr>
            <a:r>
              <a:rPr lang="en-AU" sz="5100" dirty="0"/>
              <a:t>       ¿Es </a:t>
            </a:r>
            <a:r>
              <a:rPr lang="en-AU" sz="5100" dirty="0" err="1"/>
              <a:t>esta</a:t>
            </a:r>
            <a:r>
              <a:rPr lang="en-AU" sz="5100" dirty="0"/>
              <a:t> una </a:t>
            </a:r>
            <a:r>
              <a:rPr lang="en-AU" sz="5100" dirty="0" err="1"/>
              <a:t>medida</a:t>
            </a:r>
            <a:r>
              <a:rPr lang="en-AU" sz="5100" dirty="0"/>
              <a:t> de </a:t>
            </a:r>
            <a:r>
              <a:rPr lang="en-AU" sz="5100" dirty="0" err="1"/>
              <a:t>prevención</a:t>
            </a:r>
            <a:r>
              <a:rPr lang="en-AU" sz="5100" dirty="0"/>
              <a:t> del </a:t>
            </a:r>
            <a:r>
              <a:rPr lang="en-AU" sz="5100" dirty="0" err="1"/>
              <a:t>delito</a:t>
            </a:r>
            <a:r>
              <a:rPr lang="en-AU" sz="5100" dirty="0"/>
              <a:t>?</a:t>
            </a:r>
          </a:p>
          <a:p>
            <a:endParaRPr lang="es-ES" sz="5700" dirty="0"/>
          </a:p>
          <a:p>
            <a:endParaRPr lang="en-AU" dirty="0"/>
          </a:p>
        </p:txBody>
      </p:sp>
      <p:pic>
        <p:nvPicPr>
          <p:cNvPr id="4" name="Picture 3" descr="http://www.designagainstcrime.com/wp-content/uploads/2010/12/grippa01.jpg"/>
          <p:cNvPicPr/>
          <p:nvPr/>
        </p:nvPicPr>
        <p:blipFill>
          <a:blip r:embed="rId4">
            <a:extLst>
              <a:ext uri="{28A0092B-C50C-407E-A947-70E740481C1C}">
                <a14:useLocalDpi xmlns:a14="http://schemas.microsoft.com/office/drawing/2010/main" val="0"/>
              </a:ext>
            </a:extLst>
          </a:blip>
          <a:srcRect/>
          <a:stretch>
            <a:fillRect/>
          </a:stretch>
        </p:blipFill>
        <p:spPr bwMode="auto">
          <a:xfrm>
            <a:off x="8601892" y="4849370"/>
            <a:ext cx="7119256" cy="3200401"/>
          </a:xfrm>
          <a:prstGeom prst="rect">
            <a:avLst/>
          </a:prstGeom>
          <a:noFill/>
          <a:ln>
            <a:noFill/>
          </a:ln>
        </p:spPr>
      </p:pic>
    </p:spTree>
    <p:extLst>
      <p:ext uri="{BB962C8B-B14F-4D97-AF65-F5344CB8AC3E}">
        <p14:creationId xmlns:p14="http://schemas.microsoft.com/office/powerpoint/2010/main" val="144795638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502185"/>
            <a:ext cx="22872458" cy="1509495"/>
          </a:xfrm>
        </p:spPr>
        <p:txBody>
          <a:bodyPr/>
          <a:lstStyle/>
          <a:p>
            <a:r>
              <a:rPr lang="en-AU" dirty="0"/>
              <a:t>EMMIE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3796830"/>
              </p:ext>
            </p:extLst>
          </p:nvPr>
        </p:nvGraphicFramePr>
        <p:xfrm>
          <a:off x="735106" y="2011683"/>
          <a:ext cx="23176454" cy="9184270"/>
        </p:xfrm>
        <a:graphic>
          <a:graphicData uri="http://schemas.openxmlformats.org/drawingml/2006/table">
            <a:tbl>
              <a:tblPr firstRow="1" firstCol="1" bandRow="1">
                <a:tableStyleId>{5940675A-B579-460E-94D1-54222C63F5DA}</a:tableStyleId>
              </a:tblPr>
              <a:tblGrid>
                <a:gridCol w="4339814">
                  <a:extLst>
                    <a:ext uri="{9D8B030D-6E8A-4147-A177-3AD203B41FA5}">
                      <a16:colId xmlns:a16="http://schemas.microsoft.com/office/drawing/2014/main" val="20000"/>
                    </a:ext>
                  </a:extLst>
                </a:gridCol>
                <a:gridCol w="4320540">
                  <a:extLst>
                    <a:ext uri="{9D8B030D-6E8A-4147-A177-3AD203B41FA5}">
                      <a16:colId xmlns:a16="http://schemas.microsoft.com/office/drawing/2014/main" val="20001"/>
                    </a:ext>
                  </a:extLst>
                </a:gridCol>
                <a:gridCol w="14516100">
                  <a:extLst>
                    <a:ext uri="{9D8B030D-6E8A-4147-A177-3AD203B41FA5}">
                      <a16:colId xmlns:a16="http://schemas.microsoft.com/office/drawing/2014/main" val="20002"/>
                    </a:ext>
                  </a:extLst>
                </a:gridCol>
              </a:tblGrid>
              <a:tr h="1836854">
                <a:tc>
                  <a:txBody>
                    <a:bodyPr/>
                    <a:lstStyle/>
                    <a:p>
                      <a:pPr algn="just">
                        <a:spcAft>
                          <a:spcPts val="0"/>
                        </a:spcAft>
                      </a:pPr>
                      <a:r>
                        <a:rPr lang="es-ES_tradnl" sz="4000" b="1">
                          <a:effectLst/>
                          <a:latin typeface="Calibri"/>
                          <a:ea typeface="MS Mincho"/>
                          <a:cs typeface="Times New Roman"/>
                        </a:rPr>
                        <a:t>Efecto</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Impacto sobre la delincuencia</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Constatar si la evidencia sugiere que la intervención supuso un aumento, una reducción o no tuvo ningún impacto sobre la delincuencia.</a:t>
                      </a:r>
                      <a:endParaRPr lang="es-MX" sz="4000">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1836854">
                <a:tc>
                  <a:txBody>
                    <a:bodyPr/>
                    <a:lstStyle/>
                    <a:p>
                      <a:pPr algn="just">
                        <a:spcAft>
                          <a:spcPts val="0"/>
                        </a:spcAft>
                      </a:pPr>
                      <a:r>
                        <a:rPr lang="es-ES_tradnl" sz="4000" b="1">
                          <a:effectLst/>
                          <a:latin typeface="Calibri"/>
                          <a:ea typeface="MS Mincho"/>
                          <a:cs typeface="Times New Roman"/>
                        </a:rPr>
                        <a:t>Mecanismo</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Cómo funciona</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¿Qué elementos de la intervención podrían explicar sus efectos?</a:t>
                      </a:r>
                      <a:endParaRPr lang="es-MX" sz="4000">
                        <a:effectLst/>
                        <a:latin typeface="Cambria"/>
                        <a:ea typeface="MS Mincho"/>
                        <a:cs typeface="Times New Roman"/>
                      </a:endParaRPr>
                    </a:p>
                  </a:txBody>
                  <a:tcPr marL="68580" marR="68580" marT="0" marB="0"/>
                </a:tc>
                <a:extLst>
                  <a:ext uri="{0D108BD9-81ED-4DB2-BD59-A6C34878D82A}">
                    <a16:rowId xmlns:a16="http://schemas.microsoft.com/office/drawing/2014/main" val="10001"/>
                  </a:ext>
                </a:extLst>
              </a:tr>
              <a:tr h="1836854">
                <a:tc>
                  <a:txBody>
                    <a:bodyPr/>
                    <a:lstStyle/>
                    <a:p>
                      <a:pPr algn="just">
                        <a:spcAft>
                          <a:spcPts val="0"/>
                        </a:spcAft>
                      </a:pPr>
                      <a:r>
                        <a:rPr lang="es-ES_tradnl" sz="4000" b="1">
                          <a:effectLst/>
                          <a:latin typeface="Calibri"/>
                          <a:ea typeface="MS Mincho"/>
                          <a:cs typeface="Times New Roman"/>
                        </a:rPr>
                        <a:t>Moderadores</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Dónde funciona</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¿En qué circunstancias y contextos es probable que la intervención funcione/no funcione?</a:t>
                      </a:r>
                      <a:endParaRPr lang="es-MX" sz="4000">
                        <a:effectLst/>
                        <a:latin typeface="Cambria"/>
                        <a:ea typeface="MS Mincho"/>
                        <a:cs typeface="Times New Roman"/>
                      </a:endParaRPr>
                    </a:p>
                  </a:txBody>
                  <a:tcPr marL="68580" marR="68580" marT="0" marB="0"/>
                </a:tc>
                <a:extLst>
                  <a:ext uri="{0D108BD9-81ED-4DB2-BD59-A6C34878D82A}">
                    <a16:rowId xmlns:a16="http://schemas.microsoft.com/office/drawing/2014/main" val="10002"/>
                  </a:ext>
                </a:extLst>
              </a:tr>
              <a:tr h="1836854">
                <a:tc>
                  <a:txBody>
                    <a:bodyPr/>
                    <a:lstStyle/>
                    <a:p>
                      <a:pPr algn="just">
                        <a:spcAft>
                          <a:spcPts val="0"/>
                        </a:spcAft>
                      </a:pPr>
                      <a:r>
                        <a:rPr lang="es-ES_tradnl" sz="4000" b="1">
                          <a:effectLst/>
                          <a:latin typeface="Calibri"/>
                          <a:ea typeface="MS Mincho"/>
                          <a:cs typeface="Times New Roman"/>
                        </a:rPr>
                        <a:t>Implementación</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Cómo hacerlo</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¿Qué condiciones deberían tenerse en cuenta al implementar una intervención a escala local?</a:t>
                      </a:r>
                      <a:endParaRPr lang="es-MX" sz="4000">
                        <a:effectLst/>
                        <a:latin typeface="Cambria"/>
                        <a:ea typeface="MS Mincho"/>
                        <a:cs typeface="Times New Roman"/>
                      </a:endParaRPr>
                    </a:p>
                  </a:txBody>
                  <a:tcPr marL="68580" marR="68580" marT="0" marB="0"/>
                </a:tc>
                <a:extLst>
                  <a:ext uri="{0D108BD9-81ED-4DB2-BD59-A6C34878D82A}">
                    <a16:rowId xmlns:a16="http://schemas.microsoft.com/office/drawing/2014/main" val="10003"/>
                  </a:ext>
                </a:extLst>
              </a:tr>
              <a:tr h="1836854">
                <a:tc>
                  <a:txBody>
                    <a:bodyPr/>
                    <a:lstStyle/>
                    <a:p>
                      <a:pPr algn="just">
                        <a:spcAft>
                          <a:spcPts val="0"/>
                        </a:spcAft>
                      </a:pPr>
                      <a:r>
                        <a:rPr lang="es-ES_tradnl" sz="4000" b="0" dirty="0">
                          <a:effectLst/>
                          <a:latin typeface="Calibri"/>
                          <a:ea typeface="MS Mincho"/>
                          <a:cs typeface="Times New Roman"/>
                        </a:rPr>
                        <a:t>Coste</a:t>
                      </a:r>
                      <a:r>
                        <a:rPr lang="es-ES_tradnl" sz="4000" b="1" dirty="0">
                          <a:effectLst/>
                          <a:latin typeface="Calibri"/>
                          <a:ea typeface="MS Mincho"/>
                          <a:cs typeface="Times New Roman"/>
                        </a:rPr>
                        <a:t> Económico</a:t>
                      </a:r>
                      <a:endParaRPr lang="es-MX" sz="4000" dirty="0">
                        <a:effectLst/>
                        <a:latin typeface="Cambria"/>
                        <a:ea typeface="MS Mincho"/>
                        <a:cs typeface="Times New Roman"/>
                      </a:endParaRPr>
                    </a:p>
                  </a:txBody>
                  <a:tcPr marL="68580" marR="68580" marT="0" marB="0"/>
                </a:tc>
                <a:tc>
                  <a:txBody>
                    <a:bodyPr/>
                    <a:lstStyle/>
                    <a:p>
                      <a:pPr algn="just">
                        <a:spcAft>
                          <a:spcPts val="0"/>
                        </a:spcAft>
                      </a:pPr>
                      <a:r>
                        <a:rPr lang="es-ES_tradnl" sz="4000">
                          <a:effectLst/>
                          <a:latin typeface="Calibri"/>
                          <a:ea typeface="MS Mincho"/>
                          <a:cs typeface="Times New Roman"/>
                        </a:rPr>
                        <a:t>Cuánto cuesta</a:t>
                      </a:r>
                      <a:endParaRPr lang="es-MX" sz="4000">
                        <a:effectLst/>
                        <a:latin typeface="Cambria"/>
                        <a:ea typeface="MS Mincho"/>
                        <a:cs typeface="Times New Roman"/>
                      </a:endParaRPr>
                    </a:p>
                  </a:txBody>
                  <a:tcPr marL="68580" marR="68580" marT="0" marB="0"/>
                </a:tc>
                <a:tc>
                  <a:txBody>
                    <a:bodyPr/>
                    <a:lstStyle/>
                    <a:p>
                      <a:pPr algn="just">
                        <a:spcAft>
                          <a:spcPts val="0"/>
                        </a:spcAft>
                      </a:pPr>
                      <a:r>
                        <a:rPr lang="es-ES_tradnl" sz="4000" dirty="0">
                          <a:effectLst/>
                          <a:latin typeface="Calibri"/>
                          <a:ea typeface="MS Mincho"/>
                          <a:cs typeface="Times New Roman"/>
                        </a:rPr>
                        <a:t>¿Cuáles son los costes directos o indirectos asociados con la intervención y existen pruebas de su rentabilidad?</a:t>
                      </a:r>
                      <a:endParaRPr lang="es-MX" sz="4000" dirty="0">
                        <a:effectLst/>
                        <a:latin typeface="Cambria"/>
                        <a:ea typeface="MS Mincho"/>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1074419" y="11195953"/>
            <a:ext cx="21318785" cy="1200329"/>
          </a:xfrm>
          <a:prstGeom prst="rect">
            <a:avLst/>
          </a:prstGeom>
          <a:noFill/>
        </p:spPr>
        <p:txBody>
          <a:bodyPr wrap="none" rtlCol="0">
            <a:spAutoFit/>
          </a:bodyPr>
          <a:lstStyle/>
          <a:p>
            <a:r>
              <a:rPr lang="en-AU" dirty="0"/>
              <a:t>Source: </a:t>
            </a:r>
            <a:r>
              <a:rPr lang="en-AU" u="sng" dirty="0">
                <a:hlinkClick r:id="rId3"/>
              </a:rPr>
              <a:t>http://whatworks.college.police.uk/toolkit/About-the-Crime-Reduction-Toolkit/Pages/About.aspx</a:t>
            </a:r>
            <a:r>
              <a:rPr lang="en-AU" dirty="0"/>
              <a:t> </a:t>
            </a:r>
          </a:p>
          <a:p>
            <a:endParaRPr lang="en-AU" dirty="0"/>
          </a:p>
        </p:txBody>
      </p:sp>
    </p:spTree>
    <p:extLst>
      <p:ext uri="{BB962C8B-B14F-4D97-AF65-F5344CB8AC3E}">
        <p14:creationId xmlns:p14="http://schemas.microsoft.com/office/powerpoint/2010/main" val="169711771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06" y="90319"/>
            <a:ext cx="22872458" cy="2651126"/>
          </a:xfrm>
        </p:spPr>
        <p:txBody>
          <a:bodyPr/>
          <a:lstStyle/>
          <a:p>
            <a:r>
              <a:rPr lang="es-ES" dirty="0"/>
              <a:t>América Latina y El Caribe</a:t>
            </a:r>
          </a:p>
        </p:txBody>
      </p:sp>
      <p:sp>
        <p:nvSpPr>
          <p:cNvPr id="3" name="Marcador de contenido 2"/>
          <p:cNvSpPr>
            <a:spLocks noGrp="1"/>
          </p:cNvSpPr>
          <p:nvPr>
            <p:ph idx="1"/>
          </p:nvPr>
        </p:nvSpPr>
        <p:spPr>
          <a:xfrm>
            <a:off x="735106" y="2333908"/>
            <a:ext cx="22872459" cy="11051741"/>
          </a:xfrm>
        </p:spPr>
        <p:txBody>
          <a:bodyPr>
            <a:normAutofit fontScale="92500" lnSpcReduction="20000"/>
          </a:bodyPr>
          <a:lstStyle/>
          <a:p>
            <a:r>
              <a:rPr lang="es-ES" b="1" dirty="0" err="1"/>
              <a:t>Infosegura</a:t>
            </a:r>
            <a:endParaRPr lang="es-ES" b="1" dirty="0"/>
          </a:p>
          <a:p>
            <a:pPr lvl="1"/>
            <a:r>
              <a:rPr lang="es-ES" dirty="0"/>
              <a:t>Es un proyecto regional especializado en la gestión de información basada en evidencia para fortalecer la formulación y el seguimiento de políticas públicas en materia de seguridad ciudadana en América Central y República Dominicana. Trabaja parar mejorar la calidad de la información en seguridad ciudadana en la región, promover su análisis y uso como insumo para la política pública e incrementar la coordinación y colaboración regional en estrategias estatales de seguridad ciudadana.</a:t>
            </a:r>
          </a:p>
          <a:p>
            <a:pPr lvl="1"/>
            <a:r>
              <a:rPr lang="es-ES" dirty="0">
                <a:hlinkClick r:id="rId2"/>
              </a:rPr>
              <a:t>www.infosegura.org</a:t>
            </a:r>
            <a:r>
              <a:rPr lang="es-ES" dirty="0"/>
              <a:t> </a:t>
            </a:r>
            <a:endParaRPr lang="es-MX" dirty="0"/>
          </a:p>
          <a:p>
            <a:br>
              <a:rPr lang="es-ES" b="1" dirty="0"/>
            </a:br>
            <a:r>
              <a:rPr lang="es-ES" b="1" dirty="0"/>
              <a:t>Fórum Brasileiro de </a:t>
            </a:r>
            <a:r>
              <a:rPr lang="es-ES" b="1" dirty="0" err="1"/>
              <a:t>Segurança</a:t>
            </a:r>
            <a:r>
              <a:rPr lang="es-ES" b="1" dirty="0"/>
              <a:t> Pública</a:t>
            </a:r>
          </a:p>
          <a:p>
            <a:pPr lvl="1"/>
            <a:r>
              <a:rPr lang="es-ES" dirty="0"/>
              <a:t>É </a:t>
            </a:r>
            <a:r>
              <a:rPr lang="es-ES" dirty="0" err="1"/>
              <a:t>uma</a:t>
            </a:r>
            <a:r>
              <a:rPr lang="es-ES" dirty="0"/>
              <a:t> </a:t>
            </a:r>
            <a:r>
              <a:rPr lang="es-ES" dirty="0" err="1"/>
              <a:t>organização</a:t>
            </a:r>
            <a:r>
              <a:rPr lang="es-ES" dirty="0"/>
              <a:t> </a:t>
            </a:r>
            <a:r>
              <a:rPr lang="es-ES" dirty="0" err="1"/>
              <a:t>não-governamental</a:t>
            </a:r>
            <a:r>
              <a:rPr lang="es-ES" dirty="0"/>
              <a:t>, </a:t>
            </a:r>
            <a:r>
              <a:rPr lang="es-ES" dirty="0" err="1"/>
              <a:t>apartidária</a:t>
            </a:r>
            <a:r>
              <a:rPr lang="es-ES" dirty="0"/>
              <a:t>, e </a:t>
            </a:r>
            <a:r>
              <a:rPr lang="es-ES" dirty="0" err="1"/>
              <a:t>sem</a:t>
            </a:r>
            <a:r>
              <a:rPr lang="es-ES" dirty="0"/>
              <a:t> </a:t>
            </a:r>
            <a:r>
              <a:rPr lang="es-ES" dirty="0" err="1"/>
              <a:t>fins</a:t>
            </a:r>
            <a:r>
              <a:rPr lang="es-ES" dirty="0"/>
              <a:t> lucrativos, que se dedica a construir </a:t>
            </a:r>
            <a:r>
              <a:rPr lang="es-ES" dirty="0" err="1"/>
              <a:t>um</a:t>
            </a:r>
            <a:r>
              <a:rPr lang="es-ES" dirty="0"/>
              <a:t> ambiente de </a:t>
            </a:r>
            <a:r>
              <a:rPr lang="es-ES" dirty="0" err="1"/>
              <a:t>referência</a:t>
            </a:r>
            <a:r>
              <a:rPr lang="es-ES" dirty="0"/>
              <a:t> e </a:t>
            </a:r>
            <a:r>
              <a:rPr lang="es-ES" dirty="0" err="1"/>
              <a:t>cooperação</a:t>
            </a:r>
            <a:r>
              <a:rPr lang="es-ES" dirty="0"/>
              <a:t> técnica </a:t>
            </a:r>
            <a:r>
              <a:rPr lang="es-ES" dirty="0" err="1"/>
              <a:t>na</a:t>
            </a:r>
            <a:r>
              <a:rPr lang="es-ES" dirty="0"/>
              <a:t> área da </a:t>
            </a:r>
            <a:r>
              <a:rPr lang="es-ES" dirty="0" err="1"/>
              <a:t>segurança</a:t>
            </a:r>
            <a:r>
              <a:rPr lang="es-ES" dirty="0"/>
              <a:t> pública. A </a:t>
            </a:r>
            <a:r>
              <a:rPr lang="es-ES" dirty="0" err="1"/>
              <a:t>organização</a:t>
            </a:r>
            <a:r>
              <a:rPr lang="es-ES" dirty="0"/>
              <a:t> é integrada por </a:t>
            </a:r>
            <a:r>
              <a:rPr lang="es-ES" dirty="0" err="1"/>
              <a:t>pesquisadores</a:t>
            </a:r>
            <a:r>
              <a:rPr lang="es-ES" dirty="0"/>
              <a:t>, </a:t>
            </a:r>
            <a:r>
              <a:rPr lang="es-ES" dirty="0" err="1"/>
              <a:t>cientistas</a:t>
            </a:r>
            <a:r>
              <a:rPr lang="es-ES" dirty="0"/>
              <a:t> </a:t>
            </a:r>
            <a:r>
              <a:rPr lang="es-ES" dirty="0" err="1"/>
              <a:t>sociais</a:t>
            </a:r>
            <a:r>
              <a:rPr lang="es-ES" dirty="0"/>
              <a:t>, gestores públicos, </a:t>
            </a:r>
            <a:r>
              <a:rPr lang="es-ES" dirty="0" err="1"/>
              <a:t>policiais</a:t>
            </a:r>
            <a:r>
              <a:rPr lang="es-ES" dirty="0"/>
              <a:t> </a:t>
            </a:r>
            <a:r>
              <a:rPr lang="es-ES" dirty="0" err="1"/>
              <a:t>federais</a:t>
            </a:r>
            <a:r>
              <a:rPr lang="es-ES" dirty="0"/>
              <a:t>, </a:t>
            </a:r>
            <a:r>
              <a:rPr lang="es-ES" dirty="0" err="1"/>
              <a:t>civis</a:t>
            </a:r>
            <a:r>
              <a:rPr lang="es-ES" dirty="0"/>
              <a:t> e militares, operadores da </a:t>
            </a:r>
            <a:r>
              <a:rPr lang="es-ES" dirty="0" err="1"/>
              <a:t>justiça</a:t>
            </a:r>
            <a:r>
              <a:rPr lang="es-ES" dirty="0"/>
              <a:t> e </a:t>
            </a:r>
            <a:r>
              <a:rPr lang="es-ES" dirty="0" err="1"/>
              <a:t>profissionais</a:t>
            </a:r>
            <a:r>
              <a:rPr lang="es-ES" dirty="0"/>
              <a:t> de entidades da </a:t>
            </a:r>
            <a:r>
              <a:rPr lang="es-ES" dirty="0" err="1"/>
              <a:t>sociedade</a:t>
            </a:r>
            <a:r>
              <a:rPr lang="es-ES" dirty="0"/>
              <a:t> civil que juntos </a:t>
            </a:r>
            <a:r>
              <a:rPr lang="es-ES" dirty="0" err="1"/>
              <a:t>contribuem</a:t>
            </a:r>
            <a:r>
              <a:rPr lang="es-ES" dirty="0"/>
              <a:t> para dar </a:t>
            </a:r>
            <a:r>
              <a:rPr lang="es-ES" dirty="0" err="1"/>
              <a:t>transparência</a:t>
            </a:r>
            <a:r>
              <a:rPr lang="es-ES" dirty="0"/>
              <a:t> </a:t>
            </a:r>
            <a:r>
              <a:rPr lang="es-ES" dirty="0" err="1"/>
              <a:t>às</a:t>
            </a:r>
            <a:r>
              <a:rPr lang="es-ES" dirty="0"/>
              <a:t> </a:t>
            </a:r>
            <a:r>
              <a:rPr lang="es-ES" dirty="0" err="1"/>
              <a:t>informações</a:t>
            </a:r>
            <a:r>
              <a:rPr lang="es-ES" dirty="0"/>
              <a:t> sobre </a:t>
            </a:r>
            <a:r>
              <a:rPr lang="es-ES" dirty="0" err="1"/>
              <a:t>violência</a:t>
            </a:r>
            <a:r>
              <a:rPr lang="es-ES" dirty="0"/>
              <a:t> e políticas de </a:t>
            </a:r>
            <a:r>
              <a:rPr lang="es-ES" dirty="0" err="1"/>
              <a:t>segurança</a:t>
            </a:r>
            <a:r>
              <a:rPr lang="es-ES" dirty="0"/>
              <a:t> e encontrar </a:t>
            </a:r>
            <a:r>
              <a:rPr lang="es-ES" dirty="0" err="1"/>
              <a:t>soluções</a:t>
            </a:r>
            <a:r>
              <a:rPr lang="es-ES" dirty="0"/>
              <a:t> </a:t>
            </a:r>
            <a:r>
              <a:rPr lang="es-ES" dirty="0" err="1"/>
              <a:t>baseadas</a:t>
            </a:r>
            <a:r>
              <a:rPr lang="es-ES" dirty="0"/>
              <a:t> </a:t>
            </a:r>
            <a:r>
              <a:rPr lang="es-ES" dirty="0" err="1"/>
              <a:t>em</a:t>
            </a:r>
            <a:r>
              <a:rPr lang="es-ES" dirty="0"/>
              <a:t> </a:t>
            </a:r>
            <a:r>
              <a:rPr lang="es-ES" dirty="0" err="1"/>
              <a:t>evidências</a:t>
            </a:r>
            <a:r>
              <a:rPr lang="es-ES" dirty="0"/>
              <a:t>.</a:t>
            </a:r>
          </a:p>
          <a:p>
            <a:pPr lvl="1"/>
            <a:r>
              <a:rPr lang="en-US" u="sng" dirty="0">
                <a:hlinkClick r:id="rId3"/>
              </a:rPr>
              <a:t>http://forumseguranca.org.br/</a:t>
            </a:r>
            <a:endParaRPr lang="es-ES" dirty="0"/>
          </a:p>
          <a:p>
            <a:endParaRPr lang="es-MX" dirty="0"/>
          </a:p>
          <a:p>
            <a:r>
              <a:rPr lang="es-ES" b="1" dirty="0"/>
              <a:t>Banco de Buenas Prácticas </a:t>
            </a:r>
            <a:r>
              <a:rPr lang="mr-IN" b="1" dirty="0"/>
              <a:t>–</a:t>
            </a:r>
            <a:r>
              <a:rPr lang="es-ES" b="1" dirty="0"/>
              <a:t> Fundación Paz Ciudadana</a:t>
            </a:r>
          </a:p>
          <a:p>
            <a:pPr lvl="1"/>
            <a:r>
              <a:rPr lang="es-ES" dirty="0"/>
              <a:t>Promueve buenas prácticas en análisis criminal y el intercambio de experiencias entre municipios, policías y fiscalías o ministerios públicos en los países de la región</a:t>
            </a:r>
          </a:p>
          <a:p>
            <a:pPr lvl="1"/>
            <a:r>
              <a:rPr lang="en-US" u="sng" dirty="0">
                <a:hlinkClick r:id="rId4"/>
              </a:rPr>
              <a:t>https://pazciudadana.cl/banco-de-buenas-practicas/</a:t>
            </a:r>
            <a:endParaRPr lang="es-MX" dirty="0"/>
          </a:p>
          <a:p>
            <a:pPr lvl="1"/>
            <a:endParaRPr lang="es-ES" dirty="0"/>
          </a:p>
        </p:txBody>
      </p:sp>
    </p:spTree>
    <p:extLst>
      <p:ext uri="{BB962C8B-B14F-4D97-AF65-F5344CB8AC3E}">
        <p14:creationId xmlns:p14="http://schemas.microsoft.com/office/powerpoint/2010/main" val="373123375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160021"/>
            <a:ext cx="22872458" cy="1668780"/>
          </a:xfrm>
        </p:spPr>
        <p:txBody>
          <a:bodyPr>
            <a:normAutofit/>
          </a:bodyPr>
          <a:lstStyle/>
          <a:p>
            <a:r>
              <a:rPr lang="en-AU" dirty="0" err="1"/>
              <a:t>Resumen</a:t>
            </a:r>
            <a:endParaRPr lang="en-AU" sz="4900" dirty="0"/>
          </a:p>
        </p:txBody>
      </p:sp>
      <p:sp>
        <p:nvSpPr>
          <p:cNvPr id="3" name="Content Placeholder 2"/>
          <p:cNvSpPr>
            <a:spLocks noGrp="1"/>
          </p:cNvSpPr>
          <p:nvPr>
            <p:ph idx="1"/>
          </p:nvPr>
        </p:nvSpPr>
        <p:spPr>
          <a:xfrm>
            <a:off x="457200" y="1463040"/>
            <a:ext cx="23522940" cy="11475720"/>
          </a:xfrm>
        </p:spPr>
        <p:txBody>
          <a:bodyPr>
            <a:normAutofit fontScale="55000" lnSpcReduction="20000"/>
          </a:bodyPr>
          <a:lstStyle/>
          <a:p>
            <a:pPr lvl="0"/>
            <a:r>
              <a:rPr lang="en-AU" sz="5800" dirty="0"/>
              <a:t>¿</a:t>
            </a:r>
            <a:r>
              <a:rPr lang="en-AU" sz="5800" dirty="0" err="1"/>
              <a:t>Cuáles</a:t>
            </a:r>
            <a:r>
              <a:rPr lang="en-AU" sz="5800" dirty="0"/>
              <a:t> son los </a:t>
            </a:r>
            <a:r>
              <a:rPr lang="en-AU" sz="5800" dirty="0" err="1"/>
              <a:t>cuatro</a:t>
            </a:r>
            <a:r>
              <a:rPr lang="en-AU" sz="5800" dirty="0"/>
              <a:t> </a:t>
            </a:r>
            <a:r>
              <a:rPr lang="en-AU" sz="5800" dirty="0" err="1"/>
              <a:t>tipos</a:t>
            </a:r>
            <a:r>
              <a:rPr lang="en-AU" sz="5800" dirty="0"/>
              <a:t> de </a:t>
            </a:r>
            <a:r>
              <a:rPr lang="en-AU" sz="5800" dirty="0" err="1"/>
              <a:t>prevención</a:t>
            </a:r>
            <a:r>
              <a:rPr lang="en-AU" sz="5800" dirty="0"/>
              <a:t> del </a:t>
            </a:r>
            <a:r>
              <a:rPr lang="en-AU" sz="5800" dirty="0" err="1"/>
              <a:t>delito</a:t>
            </a:r>
            <a:r>
              <a:rPr lang="en-AU" sz="5800" dirty="0"/>
              <a:t> de </a:t>
            </a:r>
            <a:r>
              <a:rPr lang="en-AU" sz="5800" dirty="0" err="1"/>
              <a:t>acuerdo</a:t>
            </a:r>
            <a:r>
              <a:rPr lang="en-AU" sz="5800" dirty="0"/>
              <a:t> con los </a:t>
            </a:r>
            <a:r>
              <a:rPr lang="en-AU" sz="5800" dirty="0" err="1"/>
              <a:t>Estándares</a:t>
            </a:r>
            <a:r>
              <a:rPr lang="en-AU" sz="5800" dirty="0"/>
              <a:t> </a:t>
            </a:r>
            <a:r>
              <a:rPr lang="en-AU" sz="5800" dirty="0" err="1"/>
              <a:t>Internacionales</a:t>
            </a:r>
            <a:r>
              <a:rPr lang="en-AU" sz="5800" dirty="0"/>
              <a:t>.</a:t>
            </a:r>
            <a:endParaRPr lang="en-AU" sz="5000" dirty="0"/>
          </a:p>
          <a:p>
            <a:pPr lvl="1"/>
            <a:endParaRPr lang="en-AU" sz="5000" dirty="0"/>
          </a:p>
          <a:p>
            <a:pPr lvl="1"/>
            <a:r>
              <a:rPr lang="en-AU" sz="5000" dirty="0"/>
              <a:t> </a:t>
            </a:r>
          </a:p>
          <a:p>
            <a:pPr lvl="1"/>
            <a:r>
              <a:rPr lang="en-AU" sz="5000" dirty="0"/>
              <a:t> </a:t>
            </a:r>
          </a:p>
          <a:p>
            <a:pPr lvl="1"/>
            <a:r>
              <a:rPr lang="en-AU" sz="5000" dirty="0"/>
              <a:t> </a:t>
            </a:r>
          </a:p>
          <a:p>
            <a:pPr lvl="1"/>
            <a:r>
              <a:rPr lang="en-AU" sz="5000" dirty="0"/>
              <a:t> </a:t>
            </a:r>
          </a:p>
          <a:p>
            <a:pPr lvl="1"/>
            <a:endParaRPr lang="en-AU" sz="5000" dirty="0"/>
          </a:p>
          <a:p>
            <a:pPr lvl="0"/>
            <a:r>
              <a:rPr lang="en-AU" sz="5800" dirty="0"/>
              <a:t>¿</a:t>
            </a:r>
            <a:r>
              <a:rPr lang="en-AU" sz="5800" dirty="0" err="1"/>
              <a:t>Cómo</a:t>
            </a:r>
            <a:r>
              <a:rPr lang="en-AU" sz="5800" dirty="0"/>
              <a:t> </a:t>
            </a:r>
            <a:r>
              <a:rPr lang="en-AU" sz="5800" dirty="0" err="1"/>
              <a:t>podrían</a:t>
            </a:r>
            <a:r>
              <a:rPr lang="en-AU" sz="5800" dirty="0"/>
              <a:t> </a:t>
            </a:r>
            <a:r>
              <a:rPr lang="en-AU" sz="5800" dirty="0" err="1"/>
              <a:t>las</a:t>
            </a:r>
            <a:r>
              <a:rPr lang="en-AU" sz="5800" dirty="0"/>
              <a:t> </a:t>
            </a:r>
            <a:r>
              <a:rPr lang="en-AU" sz="5800" dirty="0" err="1"/>
              <a:t>agencias</a:t>
            </a:r>
            <a:r>
              <a:rPr lang="en-AU" sz="5800" dirty="0"/>
              <a:t> de </a:t>
            </a:r>
            <a:r>
              <a:rPr lang="en-AU" sz="5800" dirty="0" err="1"/>
              <a:t>justicia</a:t>
            </a:r>
            <a:r>
              <a:rPr lang="en-AU" sz="5800" dirty="0"/>
              <a:t> penal </a:t>
            </a:r>
            <a:r>
              <a:rPr lang="en-AU" sz="5800" dirty="0" err="1"/>
              <a:t>prevenir</a:t>
            </a:r>
            <a:r>
              <a:rPr lang="en-AU" sz="5800" dirty="0"/>
              <a:t> el </a:t>
            </a:r>
            <a:r>
              <a:rPr lang="en-AU" sz="5800" dirty="0" err="1"/>
              <a:t>delito</a:t>
            </a:r>
            <a:r>
              <a:rPr lang="en-AU" sz="5800" dirty="0"/>
              <a:t> y </a:t>
            </a:r>
            <a:r>
              <a:rPr lang="en-AU" sz="5800" dirty="0" err="1"/>
              <a:t>por</a:t>
            </a:r>
            <a:r>
              <a:rPr lang="en-AU" sz="5800" dirty="0"/>
              <a:t> </a:t>
            </a:r>
            <a:r>
              <a:rPr lang="en-AU" sz="5800" dirty="0" err="1"/>
              <a:t>qué</a:t>
            </a:r>
            <a:r>
              <a:rPr lang="en-AU" sz="5800" dirty="0"/>
              <a:t> </a:t>
            </a:r>
            <a:r>
              <a:rPr lang="en-AU" sz="5800" dirty="0" err="1"/>
              <a:t>estos</a:t>
            </a:r>
            <a:r>
              <a:rPr lang="en-AU" sz="5800" dirty="0"/>
              <a:t> </a:t>
            </a:r>
            <a:r>
              <a:rPr lang="en-AU" sz="5800" dirty="0" err="1"/>
              <a:t>enfoques</a:t>
            </a:r>
            <a:r>
              <a:rPr lang="en-AU" sz="5800" dirty="0"/>
              <a:t> </a:t>
            </a:r>
            <a:r>
              <a:rPr lang="en-AU" sz="5800" dirty="0" err="1"/>
              <a:t>podrían</a:t>
            </a:r>
            <a:r>
              <a:rPr lang="en-AU" sz="5800" dirty="0"/>
              <a:t> </a:t>
            </a:r>
            <a:r>
              <a:rPr lang="en-AU" sz="5800" dirty="0" err="1"/>
              <a:t>tener</a:t>
            </a:r>
            <a:r>
              <a:rPr lang="en-AU" sz="5800" dirty="0"/>
              <a:t> </a:t>
            </a:r>
            <a:r>
              <a:rPr lang="en-AU" sz="5800" dirty="0" err="1"/>
              <a:t>beneficios</a:t>
            </a:r>
            <a:r>
              <a:rPr lang="en-AU" sz="5800" dirty="0"/>
              <a:t> </a:t>
            </a:r>
            <a:r>
              <a:rPr lang="en-AU" sz="5800" dirty="0" err="1"/>
              <a:t>limitados</a:t>
            </a:r>
            <a:r>
              <a:rPr lang="en-AU" sz="5800" dirty="0"/>
              <a:t> </a:t>
            </a:r>
            <a:r>
              <a:rPr lang="en-AU" sz="5800" dirty="0" err="1"/>
              <a:t>para</a:t>
            </a:r>
            <a:r>
              <a:rPr lang="en-AU" sz="5800" dirty="0"/>
              <a:t> la </a:t>
            </a:r>
            <a:r>
              <a:rPr lang="en-AU" sz="5800" dirty="0" err="1"/>
              <a:t>prevención</a:t>
            </a:r>
            <a:r>
              <a:rPr lang="en-AU" sz="5800" dirty="0"/>
              <a:t> del </a:t>
            </a:r>
            <a:r>
              <a:rPr lang="en-AU" sz="5800" dirty="0" err="1"/>
              <a:t>delito</a:t>
            </a:r>
            <a:r>
              <a:rPr lang="en-AU" sz="5800" dirty="0"/>
              <a:t>?</a:t>
            </a:r>
          </a:p>
          <a:p>
            <a:pPr lvl="1"/>
            <a:r>
              <a:rPr lang="en-AU" sz="5000" dirty="0"/>
              <a:t> </a:t>
            </a:r>
          </a:p>
          <a:p>
            <a:pPr lvl="0"/>
            <a:r>
              <a:rPr lang="en-AU" sz="5800" dirty="0"/>
              <a:t>¿</a:t>
            </a:r>
            <a:r>
              <a:rPr lang="en-AU" sz="5800" dirty="0" err="1"/>
              <a:t>Cuáles</a:t>
            </a:r>
            <a:r>
              <a:rPr lang="en-AU" sz="5800" dirty="0"/>
              <a:t> son los </a:t>
            </a:r>
            <a:r>
              <a:rPr lang="en-AU" sz="5800" dirty="0" err="1"/>
              <a:t>tres</a:t>
            </a:r>
            <a:r>
              <a:rPr lang="en-AU" sz="5800" dirty="0"/>
              <a:t> </a:t>
            </a:r>
            <a:r>
              <a:rPr lang="en-AU" sz="5800" dirty="0" err="1"/>
              <a:t>elementos</a:t>
            </a:r>
            <a:r>
              <a:rPr lang="en-AU" sz="5800" dirty="0"/>
              <a:t> del </a:t>
            </a:r>
            <a:r>
              <a:rPr lang="en-AU" sz="5800" dirty="0" err="1"/>
              <a:t>triángulo</a:t>
            </a:r>
            <a:r>
              <a:rPr lang="en-AU" sz="5800" dirty="0"/>
              <a:t> del </a:t>
            </a:r>
            <a:r>
              <a:rPr lang="en-AU" sz="5800" dirty="0" err="1"/>
              <a:t>delito</a:t>
            </a:r>
            <a:r>
              <a:rPr lang="en-AU" sz="5800" dirty="0"/>
              <a:t>?</a:t>
            </a:r>
          </a:p>
          <a:p>
            <a:pPr lvl="1"/>
            <a:r>
              <a:rPr lang="en-AU" sz="5000" dirty="0"/>
              <a:t> </a:t>
            </a:r>
          </a:p>
          <a:p>
            <a:pPr lvl="1"/>
            <a:r>
              <a:rPr lang="en-AU" sz="5000" dirty="0"/>
              <a:t> </a:t>
            </a:r>
          </a:p>
          <a:p>
            <a:pPr lvl="1"/>
            <a:r>
              <a:rPr lang="en-AU" sz="5000" dirty="0"/>
              <a:t> </a:t>
            </a:r>
            <a:r>
              <a:rPr lang="en-AU" sz="5800" dirty="0"/>
              <a:t> </a:t>
            </a:r>
          </a:p>
          <a:p>
            <a:pPr lvl="0"/>
            <a:endParaRPr lang="en-AU" sz="5800" dirty="0"/>
          </a:p>
          <a:p>
            <a:pPr lvl="0"/>
            <a:r>
              <a:rPr lang="en-AU" sz="5800" dirty="0"/>
              <a:t>¿</a:t>
            </a:r>
            <a:r>
              <a:rPr lang="en-AU" sz="5800" dirty="0" err="1"/>
              <a:t>Qué</a:t>
            </a:r>
            <a:r>
              <a:rPr lang="en-AU" sz="5800" dirty="0"/>
              <a:t> </a:t>
            </a:r>
            <a:r>
              <a:rPr lang="en-AU" sz="5800" dirty="0" err="1"/>
              <a:t>cambios</a:t>
            </a:r>
            <a:r>
              <a:rPr lang="en-AU" sz="5800" dirty="0"/>
              <a:t> en </a:t>
            </a:r>
            <a:r>
              <a:rPr lang="en-AU" sz="5800" dirty="0" err="1"/>
              <a:t>nuestras</a:t>
            </a:r>
            <a:r>
              <a:rPr lang="en-AU" sz="5800" dirty="0"/>
              <a:t> ”</a:t>
            </a:r>
            <a:r>
              <a:rPr lang="en-AU" sz="5800" dirty="0" err="1"/>
              <a:t>Actividades</a:t>
            </a:r>
            <a:r>
              <a:rPr lang="en-AU" sz="5800" dirty="0"/>
              <a:t> </a:t>
            </a:r>
            <a:r>
              <a:rPr lang="en-AU" sz="5800" dirty="0" err="1"/>
              <a:t>Ruinariost</a:t>
            </a:r>
            <a:r>
              <a:rPr lang="en-AU" sz="5800" dirty="0"/>
              <a:t>" </a:t>
            </a:r>
            <a:r>
              <a:rPr lang="en-AU" sz="5800" dirty="0" err="1"/>
              <a:t>aumentaron</a:t>
            </a:r>
            <a:r>
              <a:rPr lang="en-AU" sz="5800" dirty="0"/>
              <a:t> </a:t>
            </a:r>
            <a:r>
              <a:rPr lang="en-AU" sz="5800" dirty="0" err="1"/>
              <a:t>las</a:t>
            </a:r>
            <a:r>
              <a:rPr lang="en-AU" sz="5800" dirty="0"/>
              <a:t> </a:t>
            </a:r>
            <a:r>
              <a:rPr lang="en-AU" sz="5800" dirty="0" err="1"/>
              <a:t>oportunidades</a:t>
            </a:r>
            <a:r>
              <a:rPr lang="en-AU" sz="5800" dirty="0"/>
              <a:t> de </a:t>
            </a:r>
            <a:r>
              <a:rPr lang="en-AU" sz="5800" dirty="0" err="1"/>
              <a:t>delincuencia</a:t>
            </a:r>
            <a:r>
              <a:rPr lang="en-AU" sz="5800" dirty="0"/>
              <a:t> en la </a:t>
            </a:r>
            <a:r>
              <a:rPr lang="en-AU" sz="5800" dirty="0" err="1"/>
              <a:t>última</a:t>
            </a:r>
            <a:r>
              <a:rPr lang="en-AU" sz="5800" dirty="0"/>
              <a:t> parte del </a:t>
            </a:r>
            <a:r>
              <a:rPr lang="en-AU" sz="5800" dirty="0" err="1"/>
              <a:t>siglo</a:t>
            </a:r>
            <a:r>
              <a:rPr lang="en-AU" sz="5800" dirty="0"/>
              <a:t> </a:t>
            </a:r>
            <a:r>
              <a:rPr lang="en-AU" sz="5800" dirty="0" err="1"/>
              <a:t>pasado</a:t>
            </a:r>
            <a:r>
              <a:rPr lang="en-AU" sz="5800" dirty="0"/>
              <a:t>?</a:t>
            </a:r>
          </a:p>
          <a:p>
            <a:pPr lvl="0"/>
            <a:endParaRPr lang="en-AU" sz="5800" dirty="0"/>
          </a:p>
          <a:p>
            <a:pPr lvl="0"/>
            <a:r>
              <a:rPr lang="en-AU" sz="5800" dirty="0"/>
              <a:t>¿</a:t>
            </a:r>
            <a:r>
              <a:rPr lang="en-AU" sz="5800" dirty="0" err="1"/>
              <a:t>Qué</a:t>
            </a:r>
            <a:r>
              <a:rPr lang="en-AU" sz="5800" dirty="0"/>
              <a:t> </a:t>
            </a:r>
            <a:r>
              <a:rPr lang="en-AU" sz="5800" dirty="0" err="1"/>
              <a:t>es</a:t>
            </a:r>
            <a:r>
              <a:rPr lang="en-AU" sz="5800" dirty="0"/>
              <a:t> el control social informal y </a:t>
            </a:r>
            <a:r>
              <a:rPr lang="en-AU" sz="5800" dirty="0" err="1"/>
              <a:t>cuáles</a:t>
            </a:r>
            <a:r>
              <a:rPr lang="en-AU" sz="5800" dirty="0"/>
              <a:t> son </a:t>
            </a:r>
            <a:r>
              <a:rPr lang="en-AU" sz="5800" dirty="0" err="1"/>
              <a:t>algunos</a:t>
            </a:r>
            <a:r>
              <a:rPr lang="en-AU" sz="5800" dirty="0"/>
              <a:t> </a:t>
            </a:r>
            <a:r>
              <a:rPr lang="en-AU" sz="5800" dirty="0" err="1"/>
              <a:t>ejemplos</a:t>
            </a:r>
            <a:r>
              <a:rPr lang="en-AU" sz="5800" dirty="0"/>
              <a:t>?</a:t>
            </a:r>
          </a:p>
          <a:p>
            <a:pPr lvl="0"/>
            <a:endParaRPr lang="en-AU" sz="5800" dirty="0"/>
          </a:p>
          <a:p>
            <a:pPr lvl="0"/>
            <a:r>
              <a:rPr lang="en-AU" sz="5800" dirty="0"/>
              <a:t>¿</a:t>
            </a:r>
            <a:r>
              <a:rPr lang="en-AU" sz="5800" dirty="0" err="1"/>
              <a:t>Cuáles</a:t>
            </a:r>
            <a:r>
              <a:rPr lang="en-AU" sz="5800" dirty="0"/>
              <a:t> son los </a:t>
            </a:r>
            <a:r>
              <a:rPr lang="en-AU" sz="5800" dirty="0" err="1"/>
              <a:t>desafíos</a:t>
            </a:r>
            <a:r>
              <a:rPr lang="en-AU" sz="5800" dirty="0"/>
              <a:t> de </a:t>
            </a:r>
            <a:r>
              <a:rPr lang="en-AU" sz="5800" dirty="0" err="1"/>
              <a:t>implementar</a:t>
            </a:r>
            <a:r>
              <a:rPr lang="en-AU" sz="5800" dirty="0"/>
              <a:t> la </a:t>
            </a:r>
            <a:r>
              <a:rPr lang="en-AU" sz="5800" dirty="0" err="1"/>
              <a:t>prevención</a:t>
            </a:r>
            <a:r>
              <a:rPr lang="en-AU" sz="5800" dirty="0"/>
              <a:t> social del </a:t>
            </a:r>
            <a:r>
              <a:rPr lang="en-AU" sz="5800" dirty="0" err="1"/>
              <a:t>delito</a:t>
            </a:r>
            <a:r>
              <a:rPr lang="en-AU" sz="5800" dirty="0"/>
              <a:t>?</a:t>
            </a:r>
          </a:p>
          <a:p>
            <a:pPr lvl="0"/>
            <a:endParaRPr lang="en-AU" sz="5800" dirty="0"/>
          </a:p>
          <a:p>
            <a:pPr lvl="0"/>
            <a:r>
              <a:rPr lang="en-AU" sz="5800" dirty="0"/>
              <a:t>¿</a:t>
            </a:r>
            <a:r>
              <a:rPr lang="en-AU" sz="5800" dirty="0" err="1"/>
              <a:t>Cuáles</a:t>
            </a:r>
            <a:r>
              <a:rPr lang="en-AU" sz="5800" dirty="0"/>
              <a:t> son </a:t>
            </a:r>
            <a:r>
              <a:rPr lang="en-AU" sz="5800" dirty="0" err="1"/>
              <a:t>algunos</a:t>
            </a:r>
            <a:r>
              <a:rPr lang="en-AU" sz="5800" dirty="0"/>
              <a:t> </a:t>
            </a:r>
            <a:r>
              <a:rPr lang="en-AU" sz="5800" dirty="0" err="1"/>
              <a:t>programas</a:t>
            </a:r>
            <a:r>
              <a:rPr lang="en-AU" sz="5800" dirty="0"/>
              <a:t> de </a:t>
            </a:r>
            <a:r>
              <a:rPr lang="en-AU" sz="5800" dirty="0" err="1"/>
              <a:t>intervención</a:t>
            </a:r>
            <a:r>
              <a:rPr lang="en-AU" sz="5800" dirty="0"/>
              <a:t> </a:t>
            </a:r>
            <a:r>
              <a:rPr lang="en-AU" sz="5800" dirty="0" err="1"/>
              <a:t>temprana</a:t>
            </a:r>
            <a:r>
              <a:rPr lang="en-AU" sz="5800" dirty="0"/>
              <a:t>?</a:t>
            </a:r>
            <a:endParaRPr lang="en-AU" dirty="0"/>
          </a:p>
        </p:txBody>
      </p:sp>
    </p:spTree>
    <p:extLst>
      <p:ext uri="{BB962C8B-B14F-4D97-AF65-F5344CB8AC3E}">
        <p14:creationId xmlns:p14="http://schemas.microsoft.com/office/powerpoint/2010/main" val="268996440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160021"/>
            <a:ext cx="22872458" cy="1668780"/>
          </a:xfrm>
        </p:spPr>
        <p:txBody>
          <a:bodyPr>
            <a:normAutofit/>
          </a:bodyPr>
          <a:lstStyle/>
          <a:p>
            <a:r>
              <a:rPr lang="en-AU" dirty="0" err="1"/>
              <a:t>Algunas</a:t>
            </a:r>
            <a:r>
              <a:rPr lang="en-AU" dirty="0"/>
              <a:t> </a:t>
            </a:r>
            <a:r>
              <a:rPr lang="en-AU" dirty="0" err="1"/>
              <a:t>respuestas</a:t>
            </a:r>
            <a:endParaRPr lang="en-AU" sz="4900" dirty="0"/>
          </a:p>
        </p:txBody>
      </p:sp>
      <p:sp>
        <p:nvSpPr>
          <p:cNvPr id="3" name="Content Placeholder 2"/>
          <p:cNvSpPr>
            <a:spLocks noGrp="1"/>
          </p:cNvSpPr>
          <p:nvPr>
            <p:ph idx="1"/>
          </p:nvPr>
        </p:nvSpPr>
        <p:spPr>
          <a:xfrm>
            <a:off x="409865" y="1809030"/>
            <a:ext cx="23522940" cy="11982188"/>
          </a:xfrm>
        </p:spPr>
        <p:txBody>
          <a:bodyPr>
            <a:normAutofit fontScale="55000" lnSpcReduction="20000"/>
          </a:bodyPr>
          <a:lstStyle/>
          <a:p>
            <a:pPr lvl="0"/>
            <a:r>
              <a:rPr lang="en-AU" sz="5800" dirty="0"/>
              <a:t>¿</a:t>
            </a:r>
            <a:r>
              <a:rPr lang="en-AU" sz="5800" dirty="0" err="1"/>
              <a:t>Cuáles</a:t>
            </a:r>
            <a:r>
              <a:rPr lang="en-AU" sz="5800" dirty="0"/>
              <a:t> son los </a:t>
            </a:r>
            <a:r>
              <a:rPr lang="en-AU" sz="5800" dirty="0" err="1"/>
              <a:t>cuatro</a:t>
            </a:r>
            <a:r>
              <a:rPr lang="en-AU" sz="5800" dirty="0"/>
              <a:t> </a:t>
            </a:r>
            <a:r>
              <a:rPr lang="en-AU" sz="5800" dirty="0" err="1"/>
              <a:t>tipos</a:t>
            </a:r>
            <a:r>
              <a:rPr lang="en-AU" sz="5800" dirty="0"/>
              <a:t> de </a:t>
            </a:r>
            <a:r>
              <a:rPr lang="en-AU" sz="5800" dirty="0" err="1"/>
              <a:t>prevención</a:t>
            </a:r>
            <a:r>
              <a:rPr lang="en-AU" sz="5800" dirty="0"/>
              <a:t> del </a:t>
            </a:r>
            <a:r>
              <a:rPr lang="en-AU" sz="5800" dirty="0" err="1"/>
              <a:t>delito</a:t>
            </a:r>
            <a:r>
              <a:rPr lang="en-AU" sz="5800" dirty="0"/>
              <a:t> de </a:t>
            </a:r>
            <a:r>
              <a:rPr lang="en-AU" sz="5800" dirty="0" err="1"/>
              <a:t>acuerdo</a:t>
            </a:r>
            <a:r>
              <a:rPr lang="en-AU" sz="5800" dirty="0"/>
              <a:t> con los </a:t>
            </a:r>
            <a:r>
              <a:rPr lang="en-AU" sz="5800" dirty="0" err="1"/>
              <a:t>Estándares</a:t>
            </a:r>
            <a:r>
              <a:rPr lang="en-AU" sz="5800" dirty="0"/>
              <a:t> </a:t>
            </a:r>
            <a:r>
              <a:rPr lang="en-AU" sz="5800" dirty="0" err="1"/>
              <a:t>Internacionales</a:t>
            </a:r>
            <a:r>
              <a:rPr lang="en-AU" sz="5800" dirty="0"/>
              <a:t>.</a:t>
            </a:r>
            <a:endParaRPr lang="en-AU" sz="5000" dirty="0"/>
          </a:p>
          <a:p>
            <a:pPr marL="0" lvl="0" indent="0">
              <a:buNone/>
            </a:pPr>
            <a:r>
              <a:rPr lang="en-AU" sz="5000" dirty="0"/>
              <a:t> </a:t>
            </a:r>
          </a:p>
          <a:p>
            <a:pPr lvl="1"/>
            <a:r>
              <a:rPr lang="en-AU" sz="5500" dirty="0" err="1">
                <a:solidFill>
                  <a:srgbClr val="F9711C"/>
                </a:solidFill>
              </a:rPr>
              <a:t>Basada</a:t>
            </a:r>
            <a:r>
              <a:rPr lang="en-AU" sz="5500" dirty="0">
                <a:solidFill>
                  <a:srgbClr val="F9711C"/>
                </a:solidFill>
              </a:rPr>
              <a:t> en el </a:t>
            </a:r>
            <a:r>
              <a:rPr lang="en-AU" sz="5500" dirty="0" err="1">
                <a:solidFill>
                  <a:srgbClr val="F9711C"/>
                </a:solidFill>
              </a:rPr>
              <a:t>Desarrollo</a:t>
            </a:r>
            <a:r>
              <a:rPr lang="en-AU" sz="5500" dirty="0">
                <a:solidFill>
                  <a:srgbClr val="F9711C"/>
                </a:solidFill>
              </a:rPr>
              <a:t> o Social</a:t>
            </a:r>
          </a:p>
          <a:p>
            <a:pPr lvl="1"/>
            <a:r>
              <a:rPr lang="en-AU" sz="5500" dirty="0" err="1">
                <a:solidFill>
                  <a:srgbClr val="F9711C"/>
                </a:solidFill>
              </a:rPr>
              <a:t>Comunitaria</a:t>
            </a:r>
            <a:endParaRPr lang="en-AU" sz="5500" dirty="0">
              <a:solidFill>
                <a:srgbClr val="F9711C"/>
              </a:solidFill>
            </a:endParaRPr>
          </a:p>
          <a:p>
            <a:pPr lvl="1"/>
            <a:r>
              <a:rPr lang="en-AU" sz="5500" dirty="0" err="1">
                <a:solidFill>
                  <a:srgbClr val="F9711C"/>
                </a:solidFill>
              </a:rPr>
              <a:t>Situacional</a:t>
            </a:r>
            <a:endParaRPr lang="en-AU" sz="5500" dirty="0">
              <a:solidFill>
                <a:srgbClr val="F9711C"/>
              </a:solidFill>
            </a:endParaRPr>
          </a:p>
          <a:p>
            <a:pPr lvl="1"/>
            <a:r>
              <a:rPr lang="en-AU" sz="5500" dirty="0" err="1">
                <a:solidFill>
                  <a:srgbClr val="F9711C"/>
                </a:solidFill>
              </a:rPr>
              <a:t>Aplicación</a:t>
            </a:r>
            <a:r>
              <a:rPr lang="en-AU" sz="5500" dirty="0">
                <a:solidFill>
                  <a:srgbClr val="F9711C"/>
                </a:solidFill>
              </a:rPr>
              <a:t> de la Ley/</a:t>
            </a:r>
            <a:r>
              <a:rPr lang="en-AU" sz="5500" dirty="0" err="1">
                <a:solidFill>
                  <a:srgbClr val="F9711C"/>
                </a:solidFill>
              </a:rPr>
              <a:t>Sistema</a:t>
            </a:r>
            <a:r>
              <a:rPr lang="en-AU" sz="5500" dirty="0">
                <a:solidFill>
                  <a:srgbClr val="F9711C"/>
                </a:solidFill>
              </a:rPr>
              <a:t> Penal</a:t>
            </a:r>
          </a:p>
          <a:p>
            <a:pPr lvl="1"/>
            <a:endParaRPr lang="en-AU" sz="5000" dirty="0"/>
          </a:p>
          <a:p>
            <a:pPr lvl="0"/>
            <a:r>
              <a:rPr lang="en-AU" sz="5800" dirty="0"/>
              <a:t>¿</a:t>
            </a:r>
            <a:r>
              <a:rPr lang="en-AU" sz="5800" dirty="0" err="1"/>
              <a:t>Cómo</a:t>
            </a:r>
            <a:r>
              <a:rPr lang="en-AU" sz="5800" dirty="0"/>
              <a:t> </a:t>
            </a:r>
            <a:r>
              <a:rPr lang="en-AU" sz="5800" dirty="0" err="1"/>
              <a:t>podrían</a:t>
            </a:r>
            <a:r>
              <a:rPr lang="en-AU" sz="5800" dirty="0"/>
              <a:t> </a:t>
            </a:r>
            <a:r>
              <a:rPr lang="en-AU" sz="5800" dirty="0" err="1"/>
              <a:t>las</a:t>
            </a:r>
            <a:r>
              <a:rPr lang="en-AU" sz="5800" dirty="0"/>
              <a:t> </a:t>
            </a:r>
            <a:r>
              <a:rPr lang="en-AU" sz="5800" dirty="0" err="1"/>
              <a:t>agencias</a:t>
            </a:r>
            <a:r>
              <a:rPr lang="en-AU" sz="5800" dirty="0"/>
              <a:t> de </a:t>
            </a:r>
            <a:r>
              <a:rPr lang="en-AU" sz="5800" dirty="0" err="1"/>
              <a:t>justicia</a:t>
            </a:r>
            <a:r>
              <a:rPr lang="en-AU" sz="5800" dirty="0"/>
              <a:t> penal </a:t>
            </a:r>
            <a:r>
              <a:rPr lang="en-AU" sz="5800" dirty="0" err="1"/>
              <a:t>prevenir</a:t>
            </a:r>
            <a:r>
              <a:rPr lang="en-AU" sz="5800" dirty="0"/>
              <a:t> el </a:t>
            </a:r>
            <a:r>
              <a:rPr lang="en-AU" sz="5800" dirty="0" err="1"/>
              <a:t>delito</a:t>
            </a:r>
            <a:r>
              <a:rPr lang="en-AU" sz="5800" dirty="0"/>
              <a:t> y </a:t>
            </a:r>
            <a:r>
              <a:rPr lang="en-AU" sz="5800" dirty="0" err="1"/>
              <a:t>por</a:t>
            </a:r>
            <a:r>
              <a:rPr lang="en-AU" sz="5800" dirty="0"/>
              <a:t> </a:t>
            </a:r>
            <a:r>
              <a:rPr lang="en-AU" sz="5800" dirty="0" err="1"/>
              <a:t>qué</a:t>
            </a:r>
            <a:r>
              <a:rPr lang="en-AU" sz="5800" dirty="0"/>
              <a:t> </a:t>
            </a:r>
            <a:r>
              <a:rPr lang="en-AU" sz="5800" dirty="0" err="1"/>
              <a:t>estos</a:t>
            </a:r>
            <a:r>
              <a:rPr lang="en-AU" sz="5800" dirty="0"/>
              <a:t> </a:t>
            </a:r>
            <a:r>
              <a:rPr lang="en-AU" sz="5800" dirty="0" err="1"/>
              <a:t>enfoques</a:t>
            </a:r>
            <a:r>
              <a:rPr lang="en-AU" sz="5800" dirty="0"/>
              <a:t> </a:t>
            </a:r>
            <a:r>
              <a:rPr lang="en-AU" sz="5800" dirty="0" err="1"/>
              <a:t>podrían</a:t>
            </a:r>
            <a:r>
              <a:rPr lang="en-AU" sz="5800" dirty="0"/>
              <a:t> </a:t>
            </a:r>
            <a:r>
              <a:rPr lang="en-AU" sz="5800" dirty="0" err="1"/>
              <a:t>tener</a:t>
            </a:r>
            <a:r>
              <a:rPr lang="en-AU" sz="5800" dirty="0"/>
              <a:t> </a:t>
            </a:r>
            <a:r>
              <a:rPr lang="en-AU" sz="5800" dirty="0" err="1"/>
              <a:t>beneficios</a:t>
            </a:r>
            <a:r>
              <a:rPr lang="en-AU" sz="5800" dirty="0"/>
              <a:t> </a:t>
            </a:r>
            <a:r>
              <a:rPr lang="en-AU" sz="5800" dirty="0" err="1"/>
              <a:t>limitados</a:t>
            </a:r>
            <a:r>
              <a:rPr lang="en-AU" sz="5800" dirty="0"/>
              <a:t> </a:t>
            </a:r>
            <a:r>
              <a:rPr lang="en-AU" sz="5800" dirty="0" err="1"/>
              <a:t>para</a:t>
            </a:r>
            <a:r>
              <a:rPr lang="en-AU" sz="5800" dirty="0"/>
              <a:t> la </a:t>
            </a:r>
            <a:r>
              <a:rPr lang="en-AU" sz="5800" dirty="0" err="1"/>
              <a:t>prevención</a:t>
            </a:r>
            <a:r>
              <a:rPr lang="en-AU" sz="5800" dirty="0"/>
              <a:t> del </a:t>
            </a:r>
            <a:r>
              <a:rPr lang="en-AU" sz="5800" dirty="0" err="1"/>
              <a:t>delito</a:t>
            </a:r>
            <a:r>
              <a:rPr lang="en-AU" sz="5800" dirty="0"/>
              <a:t>?</a:t>
            </a:r>
          </a:p>
          <a:p>
            <a:pPr lvl="1"/>
            <a:r>
              <a:rPr lang="en-AU" sz="5000" dirty="0"/>
              <a:t> </a:t>
            </a:r>
            <a:r>
              <a:rPr lang="en-AU" sz="5400" dirty="0" err="1">
                <a:solidFill>
                  <a:schemeClr val="accent2"/>
                </a:solidFill>
              </a:rPr>
              <a:t>Incapacitación</a:t>
            </a:r>
            <a:r>
              <a:rPr lang="en-AU" sz="5400" dirty="0">
                <a:solidFill>
                  <a:schemeClr val="accent2"/>
                </a:solidFill>
              </a:rPr>
              <a:t>, </a:t>
            </a:r>
            <a:r>
              <a:rPr lang="en-AU" sz="5400" dirty="0" err="1">
                <a:solidFill>
                  <a:schemeClr val="accent2"/>
                </a:solidFill>
              </a:rPr>
              <a:t>disuación</a:t>
            </a:r>
            <a:r>
              <a:rPr lang="en-AU" sz="5400" dirty="0">
                <a:solidFill>
                  <a:schemeClr val="accent2"/>
                </a:solidFill>
              </a:rPr>
              <a:t>, </a:t>
            </a:r>
            <a:r>
              <a:rPr lang="en-AU" sz="5400" dirty="0" err="1">
                <a:solidFill>
                  <a:schemeClr val="accent2"/>
                </a:solidFill>
              </a:rPr>
              <a:t>rehabilitación</a:t>
            </a:r>
            <a:r>
              <a:rPr lang="en-AU" sz="5400" dirty="0">
                <a:solidFill>
                  <a:schemeClr val="accent2"/>
                </a:solidFill>
              </a:rPr>
              <a:t>. </a:t>
            </a:r>
            <a:r>
              <a:rPr lang="en-AU" sz="5400" dirty="0" err="1">
                <a:solidFill>
                  <a:schemeClr val="accent2"/>
                </a:solidFill>
              </a:rPr>
              <a:t>Siempre</a:t>
            </a:r>
            <a:r>
              <a:rPr lang="en-AU" sz="5400" dirty="0">
                <a:solidFill>
                  <a:schemeClr val="accent2"/>
                </a:solidFill>
              </a:rPr>
              <a:t> </a:t>
            </a:r>
            <a:r>
              <a:rPr lang="en-AU" sz="5400" dirty="0" err="1">
                <a:solidFill>
                  <a:schemeClr val="accent2"/>
                </a:solidFill>
              </a:rPr>
              <a:t>después</a:t>
            </a:r>
            <a:r>
              <a:rPr lang="en-AU" sz="5400" dirty="0">
                <a:solidFill>
                  <a:schemeClr val="accent2"/>
                </a:solidFill>
              </a:rPr>
              <a:t> de que el </a:t>
            </a:r>
            <a:r>
              <a:rPr lang="en-AU" sz="5400" dirty="0" err="1">
                <a:solidFill>
                  <a:schemeClr val="accent2"/>
                </a:solidFill>
              </a:rPr>
              <a:t>delito</a:t>
            </a:r>
            <a:r>
              <a:rPr lang="en-AU" sz="5400" dirty="0">
                <a:solidFill>
                  <a:schemeClr val="accent2"/>
                </a:solidFill>
              </a:rPr>
              <a:t> ha </a:t>
            </a:r>
            <a:r>
              <a:rPr lang="en-AU" sz="5400" dirty="0" err="1">
                <a:solidFill>
                  <a:schemeClr val="accent2"/>
                </a:solidFill>
              </a:rPr>
              <a:t>sido</a:t>
            </a:r>
            <a:r>
              <a:rPr lang="en-AU" sz="5400" dirty="0">
                <a:solidFill>
                  <a:schemeClr val="accent2"/>
                </a:solidFill>
              </a:rPr>
              <a:t> </a:t>
            </a:r>
            <a:r>
              <a:rPr lang="en-AU" sz="5400" dirty="0" err="1">
                <a:solidFill>
                  <a:schemeClr val="accent2"/>
                </a:solidFill>
              </a:rPr>
              <a:t>cometido</a:t>
            </a:r>
            <a:r>
              <a:rPr lang="en-AU" sz="5400" dirty="0">
                <a:solidFill>
                  <a:schemeClr val="accent2"/>
                </a:solidFill>
              </a:rPr>
              <a:t>.</a:t>
            </a:r>
          </a:p>
          <a:p>
            <a:pPr marL="914217" lvl="1" indent="0">
              <a:buNone/>
            </a:pPr>
            <a:endParaRPr lang="en-AU" sz="5000" dirty="0"/>
          </a:p>
          <a:p>
            <a:pPr lvl="0"/>
            <a:r>
              <a:rPr lang="en-AU" sz="5800" dirty="0"/>
              <a:t>¿</a:t>
            </a:r>
            <a:r>
              <a:rPr lang="en-AU" sz="5800" dirty="0" err="1"/>
              <a:t>Cuáles</a:t>
            </a:r>
            <a:r>
              <a:rPr lang="en-AU" sz="5800" dirty="0"/>
              <a:t> son los </a:t>
            </a:r>
            <a:r>
              <a:rPr lang="en-AU" sz="5800" dirty="0" err="1"/>
              <a:t>tres</a:t>
            </a:r>
            <a:r>
              <a:rPr lang="en-AU" sz="5800" dirty="0"/>
              <a:t> </a:t>
            </a:r>
            <a:r>
              <a:rPr lang="en-AU" sz="5800" dirty="0" err="1"/>
              <a:t>elementos</a:t>
            </a:r>
            <a:r>
              <a:rPr lang="en-AU" sz="5800" dirty="0"/>
              <a:t> del </a:t>
            </a:r>
            <a:r>
              <a:rPr lang="en-AU" sz="5800" dirty="0" err="1"/>
              <a:t>triángulo</a:t>
            </a:r>
            <a:r>
              <a:rPr lang="en-AU" sz="5800" dirty="0"/>
              <a:t> del </a:t>
            </a:r>
            <a:r>
              <a:rPr lang="en-AU" sz="5800" dirty="0" err="1"/>
              <a:t>delito</a:t>
            </a:r>
            <a:r>
              <a:rPr lang="en-AU" sz="5800" dirty="0"/>
              <a:t>?</a:t>
            </a:r>
            <a:endParaRPr lang="en-AU" sz="5000" dirty="0"/>
          </a:p>
          <a:p>
            <a:pPr lvl="1"/>
            <a:r>
              <a:rPr lang="en-AU" sz="5000" dirty="0"/>
              <a:t> </a:t>
            </a:r>
            <a:r>
              <a:rPr lang="en-AU" sz="5400" dirty="0" err="1">
                <a:solidFill>
                  <a:schemeClr val="accent2"/>
                </a:solidFill>
              </a:rPr>
              <a:t>Ofensor</a:t>
            </a:r>
            <a:r>
              <a:rPr lang="en-AU" sz="5400" dirty="0">
                <a:solidFill>
                  <a:schemeClr val="accent2"/>
                </a:solidFill>
              </a:rPr>
              <a:t> </a:t>
            </a:r>
            <a:r>
              <a:rPr lang="en-AU" sz="5400" dirty="0" err="1">
                <a:solidFill>
                  <a:schemeClr val="accent2"/>
                </a:solidFill>
              </a:rPr>
              <a:t>Motivado</a:t>
            </a:r>
            <a:endParaRPr lang="en-AU" sz="5400" dirty="0">
              <a:solidFill>
                <a:schemeClr val="accent2"/>
              </a:solidFill>
            </a:endParaRPr>
          </a:p>
          <a:p>
            <a:pPr lvl="1"/>
            <a:r>
              <a:rPr lang="en-AU" sz="5400" dirty="0" err="1">
                <a:solidFill>
                  <a:schemeClr val="accent2"/>
                </a:solidFill>
              </a:rPr>
              <a:t>Víctima</a:t>
            </a:r>
            <a:r>
              <a:rPr lang="en-AU" sz="5400" dirty="0">
                <a:solidFill>
                  <a:schemeClr val="accent2"/>
                </a:solidFill>
              </a:rPr>
              <a:t> y </a:t>
            </a:r>
            <a:r>
              <a:rPr lang="en-AU" sz="5400" dirty="0" err="1">
                <a:solidFill>
                  <a:schemeClr val="accent2"/>
                </a:solidFill>
              </a:rPr>
              <a:t>obhetivo</a:t>
            </a:r>
            <a:r>
              <a:rPr lang="en-AU" sz="5400" dirty="0">
                <a:solidFill>
                  <a:schemeClr val="accent2"/>
                </a:solidFill>
              </a:rPr>
              <a:t> </a:t>
            </a:r>
            <a:r>
              <a:rPr lang="en-AU" sz="5400" dirty="0" err="1">
                <a:solidFill>
                  <a:schemeClr val="accent2"/>
                </a:solidFill>
              </a:rPr>
              <a:t>adecuado</a:t>
            </a:r>
            <a:endParaRPr lang="en-AU" sz="5400" dirty="0">
              <a:solidFill>
                <a:schemeClr val="accent2"/>
              </a:solidFill>
            </a:endParaRPr>
          </a:p>
          <a:p>
            <a:pPr lvl="1"/>
            <a:r>
              <a:rPr lang="en-AU" sz="5400" dirty="0">
                <a:solidFill>
                  <a:schemeClr val="accent2"/>
                </a:solidFill>
              </a:rPr>
              <a:t> </a:t>
            </a:r>
            <a:r>
              <a:rPr lang="en-AU" sz="5400" dirty="0" err="1">
                <a:solidFill>
                  <a:schemeClr val="accent2"/>
                </a:solidFill>
              </a:rPr>
              <a:t>Ausencia</a:t>
            </a:r>
            <a:r>
              <a:rPr lang="en-AU" sz="5400" dirty="0">
                <a:solidFill>
                  <a:schemeClr val="accent2"/>
                </a:solidFill>
              </a:rPr>
              <a:t> de un guardian </a:t>
            </a:r>
            <a:r>
              <a:rPr lang="en-AU" sz="5400" dirty="0" err="1">
                <a:solidFill>
                  <a:schemeClr val="accent2"/>
                </a:solidFill>
              </a:rPr>
              <a:t>capaz</a:t>
            </a:r>
            <a:endParaRPr lang="en-AU" sz="5400" dirty="0">
              <a:solidFill>
                <a:schemeClr val="accent2"/>
              </a:solidFill>
            </a:endParaRPr>
          </a:p>
          <a:p>
            <a:pPr lvl="0"/>
            <a:endParaRPr lang="en-AU" sz="5800" dirty="0"/>
          </a:p>
          <a:p>
            <a:pPr lvl="0"/>
            <a:r>
              <a:rPr lang="en-AU" sz="5800" dirty="0"/>
              <a:t>¿</a:t>
            </a:r>
            <a:r>
              <a:rPr lang="en-AU" sz="5800" dirty="0" err="1"/>
              <a:t>Qué</a:t>
            </a:r>
            <a:r>
              <a:rPr lang="en-AU" sz="5800" dirty="0"/>
              <a:t> </a:t>
            </a:r>
            <a:r>
              <a:rPr lang="en-AU" sz="5800" dirty="0" err="1"/>
              <a:t>cambios</a:t>
            </a:r>
            <a:r>
              <a:rPr lang="en-AU" sz="5800" dirty="0"/>
              <a:t> en </a:t>
            </a:r>
            <a:r>
              <a:rPr lang="en-AU" sz="5800" dirty="0" err="1"/>
              <a:t>nuestras</a:t>
            </a:r>
            <a:r>
              <a:rPr lang="en-AU" sz="5800" dirty="0"/>
              <a:t> ”</a:t>
            </a:r>
            <a:r>
              <a:rPr lang="en-AU" sz="5800" dirty="0" err="1"/>
              <a:t>Actividades</a:t>
            </a:r>
            <a:r>
              <a:rPr lang="en-AU" sz="5800" dirty="0"/>
              <a:t> </a:t>
            </a:r>
            <a:r>
              <a:rPr lang="en-AU" sz="5800" dirty="0" err="1"/>
              <a:t>Rutinarias</a:t>
            </a:r>
            <a:r>
              <a:rPr lang="en-AU" sz="5800" dirty="0"/>
              <a:t>" </a:t>
            </a:r>
            <a:r>
              <a:rPr lang="en-AU" sz="5800" dirty="0" err="1"/>
              <a:t>aumentaron</a:t>
            </a:r>
            <a:r>
              <a:rPr lang="en-AU" sz="5800" dirty="0"/>
              <a:t> </a:t>
            </a:r>
            <a:r>
              <a:rPr lang="en-AU" sz="5800" dirty="0" err="1"/>
              <a:t>las</a:t>
            </a:r>
            <a:r>
              <a:rPr lang="en-AU" sz="5800" dirty="0"/>
              <a:t> </a:t>
            </a:r>
            <a:r>
              <a:rPr lang="en-AU" sz="5800" dirty="0" err="1"/>
              <a:t>oportunidades</a:t>
            </a:r>
            <a:r>
              <a:rPr lang="en-AU" sz="5800" dirty="0"/>
              <a:t> de </a:t>
            </a:r>
            <a:r>
              <a:rPr lang="en-AU" sz="5800" dirty="0" err="1"/>
              <a:t>delincuencia</a:t>
            </a:r>
            <a:r>
              <a:rPr lang="en-AU" sz="5800" dirty="0"/>
              <a:t> en la </a:t>
            </a:r>
            <a:r>
              <a:rPr lang="en-AU" sz="5800" dirty="0" err="1"/>
              <a:t>última</a:t>
            </a:r>
            <a:r>
              <a:rPr lang="en-AU" sz="5800" dirty="0"/>
              <a:t> parte del </a:t>
            </a:r>
            <a:r>
              <a:rPr lang="en-AU" sz="5800" dirty="0" err="1"/>
              <a:t>siglo</a:t>
            </a:r>
            <a:r>
              <a:rPr lang="en-AU" sz="5800" dirty="0"/>
              <a:t> </a:t>
            </a:r>
            <a:r>
              <a:rPr lang="en-AU" sz="5800" dirty="0" err="1"/>
              <a:t>pasado</a:t>
            </a:r>
            <a:r>
              <a:rPr lang="en-AU" sz="5800" dirty="0"/>
              <a:t>?</a:t>
            </a:r>
          </a:p>
          <a:p>
            <a:pPr lvl="1"/>
            <a:r>
              <a:rPr lang="en-AU" sz="5000" dirty="0" err="1">
                <a:solidFill>
                  <a:schemeClr val="accent2"/>
                </a:solidFill>
              </a:rPr>
              <a:t>Rápida</a:t>
            </a:r>
            <a:r>
              <a:rPr lang="en-AU" sz="5000" dirty="0">
                <a:solidFill>
                  <a:schemeClr val="accent2"/>
                </a:solidFill>
              </a:rPr>
              <a:t> </a:t>
            </a:r>
            <a:r>
              <a:rPr lang="en-AU" sz="5000" dirty="0" err="1">
                <a:solidFill>
                  <a:schemeClr val="accent2"/>
                </a:solidFill>
              </a:rPr>
              <a:t>urbanización</a:t>
            </a:r>
            <a:r>
              <a:rPr lang="en-AU" sz="5000" dirty="0">
                <a:solidFill>
                  <a:schemeClr val="accent2"/>
                </a:solidFill>
              </a:rPr>
              <a:t> </a:t>
            </a:r>
            <a:r>
              <a:rPr lang="en-AU" sz="5000" dirty="0" err="1">
                <a:solidFill>
                  <a:schemeClr val="accent2"/>
                </a:solidFill>
              </a:rPr>
              <a:t>desordenada</a:t>
            </a:r>
            <a:r>
              <a:rPr lang="en-AU" sz="5000" dirty="0">
                <a:solidFill>
                  <a:schemeClr val="accent2"/>
                </a:solidFill>
              </a:rPr>
              <a:t>, </a:t>
            </a:r>
            <a:r>
              <a:rPr lang="en-AU" sz="5000" dirty="0" err="1">
                <a:solidFill>
                  <a:schemeClr val="accent2"/>
                </a:solidFill>
              </a:rPr>
              <a:t>dobles</a:t>
            </a:r>
            <a:r>
              <a:rPr lang="en-AU" sz="5000" dirty="0">
                <a:solidFill>
                  <a:schemeClr val="accent2"/>
                </a:solidFill>
              </a:rPr>
              <a:t> </a:t>
            </a:r>
            <a:r>
              <a:rPr lang="en-AU" sz="5000" dirty="0" err="1">
                <a:solidFill>
                  <a:schemeClr val="accent2"/>
                </a:solidFill>
              </a:rPr>
              <a:t>ingresos</a:t>
            </a:r>
            <a:r>
              <a:rPr lang="en-AU" sz="5000" dirty="0">
                <a:solidFill>
                  <a:schemeClr val="accent2"/>
                </a:solidFill>
              </a:rPr>
              <a:t> en </a:t>
            </a:r>
            <a:r>
              <a:rPr lang="en-AU" sz="5000" dirty="0" err="1">
                <a:solidFill>
                  <a:schemeClr val="accent2"/>
                </a:solidFill>
              </a:rPr>
              <a:t>las</a:t>
            </a:r>
            <a:r>
              <a:rPr lang="en-AU" sz="5000" dirty="0">
                <a:solidFill>
                  <a:schemeClr val="accent2"/>
                </a:solidFill>
              </a:rPr>
              <a:t> </a:t>
            </a:r>
            <a:r>
              <a:rPr lang="en-AU" sz="5000" dirty="0" err="1">
                <a:solidFill>
                  <a:schemeClr val="accent2"/>
                </a:solidFill>
              </a:rPr>
              <a:t>familias</a:t>
            </a:r>
            <a:r>
              <a:rPr lang="en-AU" sz="5000" dirty="0">
                <a:solidFill>
                  <a:schemeClr val="accent2"/>
                </a:solidFill>
              </a:rPr>
              <a:t>, </a:t>
            </a:r>
            <a:r>
              <a:rPr lang="en-AU" sz="5000" dirty="0" err="1">
                <a:solidFill>
                  <a:schemeClr val="accent2"/>
                </a:solidFill>
              </a:rPr>
              <a:t>incremento</a:t>
            </a:r>
            <a:r>
              <a:rPr lang="en-AU" sz="5000" dirty="0">
                <a:solidFill>
                  <a:schemeClr val="accent2"/>
                </a:solidFill>
              </a:rPr>
              <a:t> de la </a:t>
            </a:r>
            <a:r>
              <a:rPr lang="en-AU" sz="5000" dirty="0" err="1">
                <a:solidFill>
                  <a:schemeClr val="accent2"/>
                </a:solidFill>
              </a:rPr>
              <a:t>riqueza</a:t>
            </a:r>
            <a:r>
              <a:rPr lang="en-AU" sz="5000" dirty="0">
                <a:solidFill>
                  <a:schemeClr val="accent2"/>
                </a:solidFill>
              </a:rPr>
              <a:t>, peso de los </a:t>
            </a:r>
            <a:r>
              <a:rPr lang="en-AU" sz="5000" dirty="0" err="1">
                <a:solidFill>
                  <a:schemeClr val="accent2"/>
                </a:solidFill>
              </a:rPr>
              <a:t>objetos</a:t>
            </a:r>
            <a:r>
              <a:rPr lang="en-AU" sz="5000" dirty="0">
                <a:solidFill>
                  <a:schemeClr val="accent2"/>
                </a:solidFill>
              </a:rPr>
              <a:t> de </a:t>
            </a:r>
            <a:r>
              <a:rPr lang="en-AU" sz="5000" dirty="0" err="1">
                <a:solidFill>
                  <a:schemeClr val="accent2"/>
                </a:solidFill>
              </a:rPr>
              <a:t>comsumo</a:t>
            </a:r>
            <a:endParaRPr lang="en-AU" sz="5000" dirty="0"/>
          </a:p>
          <a:p>
            <a:pPr lvl="0"/>
            <a:r>
              <a:rPr lang="en-AU" sz="5800" dirty="0"/>
              <a:t>¿</a:t>
            </a:r>
            <a:r>
              <a:rPr lang="en-AU" sz="5800" dirty="0" err="1"/>
              <a:t>Qué</a:t>
            </a:r>
            <a:r>
              <a:rPr lang="en-AU" sz="5800" dirty="0"/>
              <a:t> </a:t>
            </a:r>
            <a:r>
              <a:rPr lang="en-AU" sz="5800" dirty="0" err="1"/>
              <a:t>es</a:t>
            </a:r>
            <a:r>
              <a:rPr lang="en-AU" sz="5800" dirty="0"/>
              <a:t> el control social informal y </a:t>
            </a:r>
            <a:r>
              <a:rPr lang="en-AU" sz="5800" dirty="0" err="1"/>
              <a:t>cuáles</a:t>
            </a:r>
            <a:r>
              <a:rPr lang="en-AU" sz="5800" dirty="0"/>
              <a:t> son </a:t>
            </a:r>
            <a:r>
              <a:rPr lang="en-AU" sz="5800" dirty="0" err="1"/>
              <a:t>algunos</a:t>
            </a:r>
            <a:r>
              <a:rPr lang="en-AU" sz="5800" dirty="0"/>
              <a:t> </a:t>
            </a:r>
            <a:r>
              <a:rPr lang="en-AU" sz="5800" dirty="0" err="1"/>
              <a:t>ejemplos</a:t>
            </a:r>
            <a:r>
              <a:rPr lang="en-AU" sz="5800" dirty="0"/>
              <a:t>?</a:t>
            </a:r>
          </a:p>
          <a:p>
            <a:pPr lvl="1"/>
            <a:r>
              <a:rPr lang="en-AU" sz="5000" dirty="0" err="1">
                <a:solidFill>
                  <a:schemeClr val="accent2"/>
                </a:solidFill>
              </a:rPr>
              <a:t>Medidas</a:t>
            </a:r>
            <a:r>
              <a:rPr lang="en-AU" sz="5000" dirty="0">
                <a:solidFill>
                  <a:schemeClr val="accent2"/>
                </a:solidFill>
              </a:rPr>
              <a:t> </a:t>
            </a:r>
            <a:r>
              <a:rPr lang="en-AU" sz="5000" dirty="0" err="1">
                <a:solidFill>
                  <a:schemeClr val="accent2"/>
                </a:solidFill>
              </a:rPr>
              <a:t>tomadas</a:t>
            </a:r>
            <a:r>
              <a:rPr lang="en-AU" sz="5000" dirty="0">
                <a:solidFill>
                  <a:schemeClr val="accent2"/>
                </a:solidFill>
              </a:rPr>
              <a:t> </a:t>
            </a:r>
            <a:r>
              <a:rPr lang="en-AU" sz="5000" dirty="0" err="1">
                <a:solidFill>
                  <a:schemeClr val="accent2"/>
                </a:solidFill>
              </a:rPr>
              <a:t>por</a:t>
            </a:r>
            <a:r>
              <a:rPr lang="en-AU" sz="5000" dirty="0">
                <a:solidFill>
                  <a:schemeClr val="accent2"/>
                </a:solidFill>
              </a:rPr>
              <a:t> los </a:t>
            </a:r>
            <a:r>
              <a:rPr lang="en-AU" sz="5000" dirty="0" err="1">
                <a:solidFill>
                  <a:schemeClr val="accent2"/>
                </a:solidFill>
              </a:rPr>
              <a:t>residentes</a:t>
            </a:r>
            <a:r>
              <a:rPr lang="en-AU" sz="5000" dirty="0">
                <a:solidFill>
                  <a:schemeClr val="accent2"/>
                </a:solidFill>
              </a:rPr>
              <a:t> en </a:t>
            </a:r>
            <a:r>
              <a:rPr lang="en-AU" sz="5000" dirty="0" err="1">
                <a:solidFill>
                  <a:schemeClr val="accent2"/>
                </a:solidFill>
              </a:rPr>
              <a:t>respuesta</a:t>
            </a:r>
            <a:r>
              <a:rPr lang="en-AU" sz="5000" dirty="0">
                <a:solidFill>
                  <a:schemeClr val="accent2"/>
                </a:solidFill>
              </a:rPr>
              <a:t> al </a:t>
            </a:r>
            <a:r>
              <a:rPr lang="en-AU" sz="5000" dirty="0" err="1">
                <a:solidFill>
                  <a:schemeClr val="accent2"/>
                </a:solidFill>
              </a:rPr>
              <a:t>comportamiento</a:t>
            </a:r>
            <a:r>
              <a:rPr lang="en-AU" sz="5000" dirty="0">
                <a:solidFill>
                  <a:schemeClr val="accent2"/>
                </a:solidFill>
              </a:rPr>
              <a:t> antisocial. </a:t>
            </a:r>
            <a:r>
              <a:rPr lang="en-AU" sz="5000" dirty="0" err="1">
                <a:solidFill>
                  <a:schemeClr val="accent2"/>
                </a:solidFill>
              </a:rPr>
              <a:t>Eliminación</a:t>
            </a:r>
            <a:r>
              <a:rPr lang="en-AU" sz="5000" dirty="0">
                <a:solidFill>
                  <a:schemeClr val="accent2"/>
                </a:solidFill>
              </a:rPr>
              <a:t> de graffiti y </a:t>
            </a:r>
            <a:r>
              <a:rPr lang="en-AU" sz="5000" dirty="0" err="1">
                <a:solidFill>
                  <a:schemeClr val="accent2"/>
                </a:solidFill>
              </a:rPr>
              <a:t>detener</a:t>
            </a:r>
            <a:r>
              <a:rPr lang="en-AU" sz="5000" dirty="0">
                <a:solidFill>
                  <a:schemeClr val="accent2"/>
                </a:solidFill>
              </a:rPr>
              <a:t> el </a:t>
            </a:r>
            <a:r>
              <a:rPr lang="en-AU" sz="5000" dirty="0" err="1">
                <a:solidFill>
                  <a:schemeClr val="accent2"/>
                </a:solidFill>
              </a:rPr>
              <a:t>comportamiento</a:t>
            </a:r>
            <a:r>
              <a:rPr lang="en-AU" sz="5000" dirty="0">
                <a:solidFill>
                  <a:schemeClr val="accent2"/>
                </a:solidFill>
              </a:rPr>
              <a:t> antisocial. </a:t>
            </a:r>
          </a:p>
          <a:p>
            <a:pPr marL="914217" lvl="1" indent="0">
              <a:buNone/>
            </a:pPr>
            <a:endParaRPr lang="en-AU" sz="5000" dirty="0">
              <a:solidFill>
                <a:schemeClr val="accent2"/>
              </a:solidFill>
            </a:endParaRPr>
          </a:p>
          <a:p>
            <a:pPr lvl="0"/>
            <a:r>
              <a:rPr lang="en-AU" sz="5800" dirty="0"/>
              <a:t>¿</a:t>
            </a:r>
            <a:r>
              <a:rPr lang="en-AU" sz="5800" dirty="0" err="1"/>
              <a:t>Cuáles</a:t>
            </a:r>
            <a:r>
              <a:rPr lang="en-AU" sz="5800" dirty="0"/>
              <a:t> son los </a:t>
            </a:r>
            <a:r>
              <a:rPr lang="en-AU" sz="5800" dirty="0" err="1"/>
              <a:t>desafíos</a:t>
            </a:r>
            <a:r>
              <a:rPr lang="en-AU" sz="5800" dirty="0"/>
              <a:t> de </a:t>
            </a:r>
            <a:r>
              <a:rPr lang="en-AU" sz="5800" dirty="0" err="1"/>
              <a:t>implementar</a:t>
            </a:r>
            <a:r>
              <a:rPr lang="en-AU" sz="5800" dirty="0"/>
              <a:t> la </a:t>
            </a:r>
            <a:r>
              <a:rPr lang="en-AU" sz="5800" dirty="0" err="1"/>
              <a:t>prevención</a:t>
            </a:r>
            <a:r>
              <a:rPr lang="en-AU" sz="5800" dirty="0"/>
              <a:t> social del </a:t>
            </a:r>
            <a:r>
              <a:rPr lang="en-AU" sz="5800" dirty="0" err="1"/>
              <a:t>delito</a:t>
            </a:r>
            <a:r>
              <a:rPr lang="en-AU" sz="5800" dirty="0"/>
              <a:t>?</a:t>
            </a:r>
          </a:p>
          <a:p>
            <a:pPr lvl="0"/>
            <a:r>
              <a:rPr lang="en-AU" sz="5800" dirty="0"/>
              <a:t>¿</a:t>
            </a:r>
            <a:r>
              <a:rPr lang="en-AU" sz="5800" dirty="0" err="1"/>
              <a:t>Cuáles</a:t>
            </a:r>
            <a:r>
              <a:rPr lang="en-AU" sz="5800" dirty="0"/>
              <a:t> son </a:t>
            </a:r>
            <a:r>
              <a:rPr lang="en-AU" sz="5800" dirty="0" err="1"/>
              <a:t>algunos</a:t>
            </a:r>
            <a:r>
              <a:rPr lang="en-AU" sz="5800" dirty="0"/>
              <a:t> </a:t>
            </a:r>
            <a:r>
              <a:rPr lang="en-AU" sz="5800" dirty="0" err="1"/>
              <a:t>programas</a:t>
            </a:r>
            <a:r>
              <a:rPr lang="en-AU" sz="5800" dirty="0"/>
              <a:t> de </a:t>
            </a:r>
            <a:r>
              <a:rPr lang="en-AU" sz="5800" dirty="0" err="1"/>
              <a:t>intervención</a:t>
            </a:r>
            <a:r>
              <a:rPr lang="en-AU" sz="5800" dirty="0"/>
              <a:t> </a:t>
            </a:r>
            <a:r>
              <a:rPr lang="en-AU" sz="5800" dirty="0" err="1"/>
              <a:t>temprana</a:t>
            </a:r>
            <a:r>
              <a:rPr lang="en-AU" sz="5800" dirty="0"/>
              <a:t>?</a:t>
            </a:r>
            <a:endParaRPr lang="en-AU" dirty="0"/>
          </a:p>
        </p:txBody>
      </p:sp>
    </p:spTree>
    <p:extLst>
      <p:ext uri="{BB962C8B-B14F-4D97-AF65-F5344CB8AC3E}">
        <p14:creationId xmlns:p14="http://schemas.microsoft.com/office/powerpoint/2010/main" val="337985762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Twitt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1495" y="4775200"/>
            <a:ext cx="1375410" cy="1680210"/>
          </a:xfrm>
          <a:prstGeom prst="rect">
            <a:avLst/>
          </a:prstGeom>
        </p:spPr>
      </p:pic>
      <p:sp>
        <p:nvSpPr>
          <p:cNvPr id="6" name="Textfeld 5"/>
          <p:cNvSpPr txBox="1"/>
          <p:nvPr/>
        </p:nvSpPr>
        <p:spPr>
          <a:xfrm>
            <a:off x="5894705" y="5149165"/>
            <a:ext cx="4211528" cy="646331"/>
          </a:xfrm>
          <a:prstGeom prst="rect">
            <a:avLst/>
          </a:prstGeom>
          <a:noFill/>
        </p:spPr>
        <p:txBody>
          <a:bodyPr wrap="square" rtlCol="0">
            <a:spAutoFit/>
          </a:bodyPr>
          <a:lstStyle/>
          <a:p>
            <a:r>
              <a:rPr lang="de-DE">
                <a:solidFill>
                  <a:srgbClr val="800000"/>
                </a:solidFill>
              </a:rPr>
              <a:t>@</a:t>
            </a:r>
            <a:r>
              <a:rPr lang="de-DE" err="1">
                <a:solidFill>
                  <a:srgbClr val="800000"/>
                </a:solidFill>
              </a:rPr>
              <a:t>DohaDeclaration</a:t>
            </a:r>
            <a:endParaRPr lang="de-DE">
              <a:solidFill>
                <a:srgbClr val="800000"/>
              </a:solidFill>
            </a:endParaRPr>
          </a:p>
        </p:txBody>
      </p:sp>
      <p:sp>
        <p:nvSpPr>
          <p:cNvPr id="8" name="Freeform 79"/>
          <p:cNvSpPr>
            <a:spLocks noChangeArrowheads="1"/>
          </p:cNvSpPr>
          <p:nvPr/>
        </p:nvSpPr>
        <p:spPr bwMode="auto">
          <a:xfrm>
            <a:off x="4606564" y="6465346"/>
            <a:ext cx="752836" cy="752836"/>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9D042F"/>
          </a:solidFill>
          <a:ln>
            <a:noFill/>
          </a:ln>
          <a:effectLst/>
        </p:spPr>
        <p:txBody>
          <a:bodyPr wrap="none" anchor="ctr"/>
          <a:lstStyle/>
          <a:p>
            <a:endParaRPr lang="en-US"/>
          </a:p>
        </p:txBody>
      </p:sp>
      <p:sp>
        <p:nvSpPr>
          <p:cNvPr id="9" name="Textfeld 8"/>
          <p:cNvSpPr txBox="1"/>
          <p:nvPr/>
        </p:nvSpPr>
        <p:spPr>
          <a:xfrm>
            <a:off x="5894705" y="6489837"/>
            <a:ext cx="6228392" cy="646331"/>
          </a:xfrm>
          <a:prstGeom prst="rect">
            <a:avLst/>
          </a:prstGeom>
          <a:noFill/>
        </p:spPr>
        <p:txBody>
          <a:bodyPr wrap="square" rtlCol="0">
            <a:spAutoFit/>
          </a:bodyPr>
          <a:lstStyle/>
          <a:p>
            <a:r>
              <a:rPr lang="de-DE" err="1">
                <a:solidFill>
                  <a:srgbClr val="800000"/>
                </a:solidFill>
              </a:rPr>
              <a:t>unodc.org</a:t>
            </a:r>
            <a:r>
              <a:rPr lang="de-DE">
                <a:solidFill>
                  <a:srgbClr val="800000"/>
                </a:solidFill>
              </a:rPr>
              <a:t>/</a:t>
            </a:r>
            <a:r>
              <a:rPr lang="de-DE" err="1">
                <a:solidFill>
                  <a:srgbClr val="800000"/>
                </a:solidFill>
              </a:rPr>
              <a:t>dohadeclaration</a:t>
            </a:r>
            <a:endParaRPr lang="de-DE">
              <a:solidFill>
                <a:srgbClr val="800000"/>
              </a:solidFill>
            </a:endParaRPr>
          </a:p>
        </p:txBody>
      </p:sp>
      <p:sp>
        <p:nvSpPr>
          <p:cNvPr id="10" name="Text Placeholder 1"/>
          <p:cNvSpPr txBox="1">
            <a:spLocks/>
          </p:cNvSpPr>
          <p:nvPr/>
        </p:nvSpPr>
        <p:spPr>
          <a:xfrm>
            <a:off x="8514924" y="2093580"/>
            <a:ext cx="7216346" cy="1463502"/>
          </a:xfrm>
          <a:prstGeom prst="ellipse">
            <a:avLst/>
          </a:prstGeom>
        </p:spPr>
        <p:txBody>
          <a:bodyPr vert="horz" lIns="182843" tIns="91422" rIns="182843" bIns="9142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5400" dirty="0" err="1">
                <a:latin typeface="Calibri" panose="020F0502020204030204" pitchFamily="34" charset="0"/>
                <a:cs typeface="Calibri" panose="020F0502020204030204" pitchFamily="34" charset="0"/>
              </a:rPr>
              <a:t>Más</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información</a:t>
            </a:r>
            <a:r>
              <a:rPr lang="en-US" sz="5400" dirty="0">
                <a:latin typeface="Calibri" panose="020F0502020204030204" pitchFamily="34" charset="0"/>
                <a:cs typeface="Calibri" panose="020F0502020204030204" pitchFamily="34" charset="0"/>
              </a:rPr>
              <a:t>						</a:t>
            </a:r>
          </a:p>
        </p:txBody>
      </p:sp>
      <p:sp>
        <p:nvSpPr>
          <p:cNvPr id="13" name="Textfeld 12"/>
          <p:cNvSpPr txBox="1"/>
          <p:nvPr/>
        </p:nvSpPr>
        <p:spPr>
          <a:xfrm>
            <a:off x="14971852" y="6508888"/>
            <a:ext cx="7841533" cy="646331"/>
          </a:xfrm>
          <a:prstGeom prst="rect">
            <a:avLst/>
          </a:prstGeom>
          <a:noFill/>
        </p:spPr>
        <p:txBody>
          <a:bodyPr wrap="square" rtlCol="0">
            <a:spAutoFit/>
          </a:bodyPr>
          <a:lstStyle/>
          <a:p>
            <a:r>
              <a:rPr lang="de-DE" dirty="0">
                <a:solidFill>
                  <a:srgbClr val="800000"/>
                </a:solidFill>
              </a:rPr>
              <a:t>unodc.org/e4J</a:t>
            </a:r>
          </a:p>
        </p:txBody>
      </p:sp>
      <p:sp>
        <p:nvSpPr>
          <p:cNvPr id="14" name="Freeform 51"/>
          <p:cNvSpPr>
            <a:spLocks noChangeArrowheads="1"/>
          </p:cNvSpPr>
          <p:nvPr/>
        </p:nvSpPr>
        <p:spPr bwMode="auto">
          <a:xfrm>
            <a:off x="13583838" y="5280670"/>
            <a:ext cx="995761" cy="616426"/>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9D042F"/>
          </a:solidFill>
          <a:ln>
            <a:noFill/>
          </a:ln>
          <a:effectLst/>
        </p:spPr>
        <p:txBody>
          <a:bodyPr wrap="none" anchor="ctr"/>
          <a:lstStyle/>
          <a:p>
            <a:endParaRPr lang="en-US"/>
          </a:p>
        </p:txBody>
      </p:sp>
      <p:sp>
        <p:nvSpPr>
          <p:cNvPr id="15" name="Textfeld 14"/>
          <p:cNvSpPr txBox="1"/>
          <p:nvPr/>
        </p:nvSpPr>
        <p:spPr>
          <a:xfrm>
            <a:off x="14860904" y="5248235"/>
            <a:ext cx="6475095" cy="646331"/>
          </a:xfrm>
          <a:prstGeom prst="rect">
            <a:avLst/>
          </a:prstGeom>
          <a:noFill/>
        </p:spPr>
        <p:txBody>
          <a:bodyPr wrap="square" rtlCol="0">
            <a:spAutoFit/>
          </a:bodyPr>
          <a:lstStyle/>
          <a:p>
            <a:r>
              <a:rPr lang="de-DE" dirty="0">
                <a:solidFill>
                  <a:srgbClr val="800000"/>
                </a:solidFill>
              </a:rPr>
              <a:t>e4j@unodc.org</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206849" y="6110012"/>
            <a:ext cx="1463503" cy="1463503"/>
          </a:xfrm>
          <a:prstGeom prst="rect">
            <a:avLst/>
          </a:prstGeom>
        </p:spPr>
      </p:pic>
    </p:spTree>
    <p:extLst>
      <p:ext uri="{BB962C8B-B14F-4D97-AF65-F5344CB8AC3E}">
        <p14:creationId xmlns:p14="http://schemas.microsoft.com/office/powerpoint/2010/main" val="126204784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Definición</a:t>
            </a:r>
            <a:endParaRPr lang="en-AU" dirty="0"/>
          </a:p>
        </p:txBody>
      </p:sp>
      <p:sp>
        <p:nvSpPr>
          <p:cNvPr id="3" name="Content Placeholder 2"/>
          <p:cNvSpPr>
            <a:spLocks noGrp="1"/>
          </p:cNvSpPr>
          <p:nvPr>
            <p:ph idx="1"/>
          </p:nvPr>
        </p:nvSpPr>
        <p:spPr/>
        <p:txBody>
          <a:bodyPr>
            <a:normAutofit/>
          </a:bodyPr>
          <a:lstStyle/>
          <a:p>
            <a:pPr marL="0" indent="0">
              <a:buNone/>
            </a:pPr>
            <a:r>
              <a:rPr lang="es-ES" dirty="0"/>
              <a:t>La prevención del delito comprende:</a:t>
            </a:r>
          </a:p>
          <a:p>
            <a:endParaRPr lang="es-ES" dirty="0"/>
          </a:p>
          <a:p>
            <a:r>
              <a:rPr lang="es-ES" dirty="0"/>
              <a:t>"</a:t>
            </a:r>
            <a:r>
              <a:rPr lang="es-ES_tradnl" sz="4000" dirty="0"/>
              <a:t>las estrategias y medidas encaminadas a reducir el riesgo de que se produzcan delitos y sus posibles efectos perjudiciales para las personas y la sociedad, incluido el temor a la delincuencia, y a intervenir para influir en sus múltiples causas”-</a:t>
            </a:r>
          </a:p>
          <a:p>
            <a:endParaRPr lang="es-ES_tradnl" sz="4000" dirty="0"/>
          </a:p>
          <a:p>
            <a:pPr algn="r"/>
            <a:r>
              <a:rPr lang="es-MX" sz="4000" dirty="0">
                <a:hlinkClick r:id="rId3"/>
              </a:rPr>
              <a:t>https://www.unodc.org/pdf/criminal_justice/Compendium_UN_Standards_and_Norms_CP_and_CJ_Spanish.pdf</a:t>
            </a:r>
            <a:endParaRPr lang="es-MX" sz="4000" dirty="0"/>
          </a:p>
          <a:p>
            <a:endParaRPr lang="en-AU" sz="4000" dirty="0"/>
          </a:p>
        </p:txBody>
      </p:sp>
    </p:spTree>
    <p:extLst>
      <p:ext uri="{BB962C8B-B14F-4D97-AF65-F5344CB8AC3E}">
        <p14:creationId xmlns:p14="http://schemas.microsoft.com/office/powerpoint/2010/main" val="267073672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18884" y="549276"/>
            <a:ext cx="19916879" cy="2286000"/>
          </a:xfrm>
        </p:spPr>
        <p:txBody>
          <a:bodyPr/>
          <a:lstStyle/>
          <a:p>
            <a:r>
              <a:rPr lang="en-AU" altLang="en-US" dirty="0" err="1"/>
              <a:t>Terminología</a:t>
            </a:r>
            <a:endParaRPr lang="en-AU" altLang="en-US" dirty="0"/>
          </a:p>
        </p:txBody>
      </p:sp>
      <p:sp>
        <p:nvSpPr>
          <p:cNvPr id="27651" name="TextBox 3"/>
          <p:cNvSpPr txBox="1">
            <a:spLocks noChangeArrowheads="1"/>
          </p:cNvSpPr>
          <p:nvPr/>
        </p:nvSpPr>
        <p:spPr bwMode="auto">
          <a:xfrm rot="-599972">
            <a:off x="1388795" y="3852770"/>
            <a:ext cx="10867132" cy="15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17673" tIns="108836" rIns="217673" bIns="108836">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ct val="0"/>
              </a:spcBef>
              <a:buClrTx/>
              <a:buSzTx/>
              <a:buFontTx/>
              <a:buNone/>
            </a:pPr>
            <a:r>
              <a:rPr lang="en-AU" altLang="en-US" sz="8600" dirty="0" err="1"/>
              <a:t>Prevención</a:t>
            </a:r>
            <a:r>
              <a:rPr lang="en-AU" altLang="en-US" sz="8600" dirty="0"/>
              <a:t> del </a:t>
            </a:r>
            <a:r>
              <a:rPr lang="en-AU" altLang="en-US" sz="8600" dirty="0" err="1"/>
              <a:t>Delito</a:t>
            </a:r>
            <a:endParaRPr lang="en-AU" altLang="en-US" sz="8600" dirty="0"/>
          </a:p>
        </p:txBody>
      </p:sp>
      <p:sp>
        <p:nvSpPr>
          <p:cNvPr id="27652" name="TextBox 4"/>
          <p:cNvSpPr txBox="1">
            <a:spLocks noChangeArrowheads="1"/>
          </p:cNvSpPr>
          <p:nvPr/>
        </p:nvSpPr>
        <p:spPr bwMode="auto">
          <a:xfrm rot="20642040">
            <a:off x="13328867" y="8717973"/>
            <a:ext cx="9209627" cy="15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17673" tIns="108836" rIns="217673" bIns="108836">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ct val="0"/>
              </a:spcBef>
              <a:buClrTx/>
              <a:buSzTx/>
              <a:buFontTx/>
              <a:buNone/>
            </a:pPr>
            <a:r>
              <a:rPr lang="en-AU" altLang="en-US" sz="8600" dirty="0"/>
              <a:t>Control del </a:t>
            </a:r>
            <a:r>
              <a:rPr lang="en-AU" altLang="en-US" sz="8600" dirty="0" err="1"/>
              <a:t>Delito</a:t>
            </a:r>
            <a:r>
              <a:rPr lang="en-AU" altLang="en-US" sz="8600" dirty="0"/>
              <a:t> </a:t>
            </a:r>
          </a:p>
        </p:txBody>
      </p:sp>
      <p:sp>
        <p:nvSpPr>
          <p:cNvPr id="27653" name="TextBox 5"/>
          <p:cNvSpPr txBox="1">
            <a:spLocks noChangeArrowheads="1"/>
          </p:cNvSpPr>
          <p:nvPr/>
        </p:nvSpPr>
        <p:spPr bwMode="auto">
          <a:xfrm rot="20953402">
            <a:off x="8127970" y="5950004"/>
            <a:ext cx="11117200" cy="15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17673" tIns="108836" rIns="217673" bIns="108836">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ct val="0"/>
              </a:spcBef>
              <a:buClrTx/>
              <a:buSzTx/>
              <a:buFontTx/>
              <a:buNone/>
            </a:pPr>
            <a:r>
              <a:rPr lang="en-AU" altLang="en-US" sz="8600" dirty="0" err="1"/>
              <a:t>Seguridad</a:t>
            </a:r>
            <a:r>
              <a:rPr lang="en-AU" altLang="en-US" sz="8600" dirty="0"/>
              <a:t> </a:t>
            </a:r>
            <a:r>
              <a:rPr lang="en-AU" altLang="en-US" sz="8600" dirty="0" err="1"/>
              <a:t>Ciudadana</a:t>
            </a:r>
            <a:endParaRPr lang="en-AU" altLang="en-US" sz="8600" dirty="0"/>
          </a:p>
        </p:txBody>
      </p:sp>
      <p:sp>
        <p:nvSpPr>
          <p:cNvPr id="27654" name="TextBox 7"/>
          <p:cNvSpPr txBox="1">
            <a:spLocks noChangeArrowheads="1"/>
          </p:cNvSpPr>
          <p:nvPr/>
        </p:nvSpPr>
        <p:spPr bwMode="auto">
          <a:xfrm rot="583883">
            <a:off x="1391797" y="9400437"/>
            <a:ext cx="10560958" cy="15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17673" tIns="108836" rIns="217673" bIns="108836">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ct val="0"/>
              </a:spcBef>
              <a:buClrTx/>
              <a:buSzTx/>
              <a:buFontTx/>
              <a:buNone/>
            </a:pPr>
            <a:r>
              <a:rPr lang="en-AU" altLang="en-US" sz="8600" dirty="0" err="1"/>
              <a:t>Reducción</a:t>
            </a:r>
            <a:r>
              <a:rPr lang="en-AU" altLang="en-US" sz="8600" dirty="0"/>
              <a:t> del </a:t>
            </a:r>
            <a:r>
              <a:rPr lang="en-AU" altLang="en-US" sz="8600" dirty="0" err="1"/>
              <a:t>Delito</a:t>
            </a:r>
            <a:endParaRPr lang="en-AU" altLang="en-US" sz="8600" dirty="0"/>
          </a:p>
        </p:txBody>
      </p:sp>
      <p:sp>
        <p:nvSpPr>
          <p:cNvPr id="8" name="TextBox 7"/>
          <p:cNvSpPr txBox="1">
            <a:spLocks noChangeArrowheads="1"/>
          </p:cNvSpPr>
          <p:nvPr/>
        </p:nvSpPr>
        <p:spPr bwMode="auto">
          <a:xfrm rot="583883">
            <a:off x="16588706" y="1940382"/>
            <a:ext cx="4908043" cy="15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17673" tIns="108836" rIns="217673" bIns="108836">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ct val="0"/>
              </a:spcBef>
              <a:buClrTx/>
              <a:buSzTx/>
              <a:buFontTx/>
              <a:buNone/>
            </a:pPr>
            <a:r>
              <a:rPr lang="en-AU" altLang="en-US" sz="8600" dirty="0" err="1"/>
              <a:t>Violencia</a:t>
            </a:r>
            <a:endParaRPr lang="en-AU" altLang="en-US" sz="8600" dirty="0"/>
          </a:p>
        </p:txBody>
      </p:sp>
    </p:spTree>
    <p:extLst>
      <p:ext uri="{BB962C8B-B14F-4D97-AF65-F5344CB8AC3E}">
        <p14:creationId xmlns:p14="http://schemas.microsoft.com/office/powerpoint/2010/main" val="221706830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5106" y="-182880"/>
            <a:ext cx="22872458" cy="1623060"/>
          </a:xfrm>
        </p:spPr>
        <p:txBody>
          <a:bodyPr/>
          <a:lstStyle/>
          <a:p>
            <a:r>
              <a:rPr lang="en-AU" dirty="0" err="1"/>
              <a:t>Terminología</a:t>
            </a:r>
            <a:endParaRPr lang="en-AU" dirty="0"/>
          </a:p>
        </p:txBody>
      </p:sp>
      <p:sp>
        <p:nvSpPr>
          <p:cNvPr id="8" name="TextBox 7"/>
          <p:cNvSpPr txBox="1"/>
          <p:nvPr/>
        </p:nvSpPr>
        <p:spPr>
          <a:xfrm>
            <a:off x="0" y="11917986"/>
            <a:ext cx="16802100" cy="1604792"/>
          </a:xfrm>
          <a:prstGeom prst="rect">
            <a:avLst/>
          </a:prstGeom>
          <a:noFill/>
        </p:spPr>
        <p:txBody>
          <a:bodyPr wrap="square" lIns="217673" tIns="108836" rIns="217673" bIns="108836" rtlCol="0">
            <a:spAutoFit/>
          </a:bodyPr>
          <a:lstStyle/>
          <a:p>
            <a:r>
              <a:rPr lang="en-AU" sz="1800" dirty="0"/>
              <a:t>Source: </a:t>
            </a:r>
            <a:r>
              <a:rPr lang="en-AU" sz="1800" dirty="0" err="1"/>
              <a:t>Chainey</a:t>
            </a:r>
            <a:r>
              <a:rPr lang="en-AU" sz="1800" dirty="0"/>
              <a:t>, S. and </a:t>
            </a:r>
            <a:r>
              <a:rPr lang="en-AU" sz="1800" dirty="0" err="1"/>
              <a:t>Ratcliffe</a:t>
            </a:r>
            <a:r>
              <a:rPr lang="en-AU" sz="1800" dirty="0"/>
              <a:t>, J. (2005) </a:t>
            </a:r>
            <a:r>
              <a:rPr lang="en-AU" sz="1800" i="1" dirty="0"/>
              <a:t>GIS and crime mapping, </a:t>
            </a:r>
            <a:r>
              <a:rPr lang="en-AU" sz="1800" dirty="0"/>
              <a:t>Wiley and Sons, Chester.</a:t>
            </a:r>
          </a:p>
          <a:p>
            <a:r>
              <a:rPr lang="es-ES_tradnl" sz="1800" dirty="0"/>
              <a:t>Programa de Naciones Unidas para el Desarrollo (PNUD) (2014). Sinopsis: Seguridad Ciudadana. Visible en </a:t>
            </a:r>
            <a:r>
              <a:rPr lang="es-ES_tradnl" sz="1800" dirty="0" err="1"/>
              <a:t>https</a:t>
            </a:r>
            <a:r>
              <a:rPr lang="es-ES_tradnl" sz="1800" dirty="0"/>
              <a:t>://</a:t>
            </a:r>
            <a:r>
              <a:rPr lang="es-ES_tradnl" sz="1800" dirty="0" err="1"/>
              <a:t>www.undp.org</a:t>
            </a:r>
            <a:r>
              <a:rPr lang="es-ES_tradnl" sz="1800" dirty="0"/>
              <a:t>/</a:t>
            </a:r>
            <a:r>
              <a:rPr lang="es-ES_tradnl" sz="1800" dirty="0" err="1"/>
              <a:t>content</a:t>
            </a:r>
            <a:r>
              <a:rPr lang="es-ES_tradnl" sz="1800" dirty="0"/>
              <a:t>/</a:t>
            </a:r>
            <a:r>
              <a:rPr lang="es-ES_tradnl" sz="1800" dirty="0" err="1"/>
              <a:t>undp</a:t>
            </a:r>
            <a:r>
              <a:rPr lang="es-ES_tradnl" sz="1800" dirty="0"/>
              <a:t>/es/home/</a:t>
            </a:r>
            <a:r>
              <a:rPr lang="es-ES_tradnl" sz="1800" dirty="0" err="1"/>
              <a:t>librarypage</a:t>
            </a:r>
            <a:r>
              <a:rPr lang="es-ES_tradnl" sz="1800" dirty="0"/>
              <a:t>/crisis-</a:t>
            </a:r>
            <a:r>
              <a:rPr lang="es-ES_tradnl" sz="1800" dirty="0" err="1"/>
              <a:t>prevention</a:t>
            </a:r>
            <a:r>
              <a:rPr lang="es-ES_tradnl" sz="1800" dirty="0"/>
              <a:t>-and-</a:t>
            </a:r>
            <a:r>
              <a:rPr lang="es-ES_tradnl" sz="1800" dirty="0" err="1"/>
              <a:t>recovery</a:t>
            </a:r>
            <a:r>
              <a:rPr lang="es-ES_tradnl" sz="1800" dirty="0"/>
              <a:t>/</a:t>
            </a:r>
            <a:r>
              <a:rPr lang="es-ES_tradnl" sz="1800" dirty="0" err="1"/>
              <a:t>IssueBriefCitizenSecurity.html</a:t>
            </a:r>
            <a:endParaRPr lang="es-MX" sz="1800" dirty="0"/>
          </a:p>
          <a:p>
            <a:r>
              <a:rPr lang="en-AU" sz="1800" i="1" dirty="0"/>
              <a:t> </a:t>
            </a:r>
          </a:p>
          <a:p>
            <a:endParaRPr lang="en-AU"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5393461"/>
              </p:ext>
            </p:extLst>
          </p:nvPr>
        </p:nvGraphicFramePr>
        <p:xfrm>
          <a:off x="0" y="1188720"/>
          <a:ext cx="24377650" cy="8656320"/>
        </p:xfrm>
        <a:graphic>
          <a:graphicData uri="http://schemas.openxmlformats.org/drawingml/2006/table">
            <a:tbl>
              <a:tblPr firstRow="1" bandRow="1">
                <a:tableStyleId>{5940675A-B579-460E-94D1-54222C63F5DA}</a:tableStyleId>
              </a:tblPr>
              <a:tblGrid>
                <a:gridCol w="2697480">
                  <a:extLst>
                    <a:ext uri="{9D8B030D-6E8A-4147-A177-3AD203B41FA5}">
                      <a16:colId xmlns:a16="http://schemas.microsoft.com/office/drawing/2014/main" val="20000"/>
                    </a:ext>
                  </a:extLst>
                </a:gridCol>
                <a:gridCol w="21680170">
                  <a:extLst>
                    <a:ext uri="{9D8B030D-6E8A-4147-A177-3AD203B41FA5}">
                      <a16:colId xmlns:a16="http://schemas.microsoft.com/office/drawing/2014/main" val="20001"/>
                    </a:ext>
                  </a:extLst>
                </a:gridCol>
              </a:tblGrid>
              <a:tr h="370840">
                <a:tc>
                  <a:txBody>
                    <a:bodyPr/>
                    <a:lstStyle/>
                    <a:p>
                      <a:r>
                        <a:rPr lang="en-AU" sz="3400" b="1" dirty="0" err="1"/>
                        <a:t>Término</a:t>
                      </a:r>
                      <a:endParaRPr lang="en-AU" sz="3400" b="1" dirty="0"/>
                    </a:p>
                  </a:txBody>
                  <a:tcPr/>
                </a:tc>
                <a:tc>
                  <a:txBody>
                    <a:bodyPr/>
                    <a:lstStyle/>
                    <a:p>
                      <a:r>
                        <a:rPr lang="en-AU" sz="3400" b="1" dirty="0" err="1"/>
                        <a:t>Definición</a:t>
                      </a:r>
                      <a:endParaRPr lang="en-AU" sz="3400" b="1" dirty="0"/>
                    </a:p>
                  </a:txBody>
                  <a:tcPr/>
                </a:tc>
                <a:extLst>
                  <a:ext uri="{0D108BD9-81ED-4DB2-BD59-A6C34878D82A}">
                    <a16:rowId xmlns:a16="http://schemas.microsoft.com/office/drawing/2014/main" val="10000"/>
                  </a:ext>
                </a:extLst>
              </a:tr>
              <a:tr h="370840">
                <a:tc>
                  <a:txBody>
                    <a:bodyPr/>
                    <a:lstStyle/>
                    <a:p>
                      <a:r>
                        <a:rPr lang="en-AU" sz="3400" b="1" dirty="0" err="1"/>
                        <a:t>Seguridad</a:t>
                      </a:r>
                      <a:r>
                        <a:rPr lang="en-AU" sz="3400" b="1" dirty="0"/>
                        <a:t> </a:t>
                      </a:r>
                      <a:r>
                        <a:rPr lang="en-AU" sz="3400" b="1" dirty="0" err="1"/>
                        <a:t>Ciudadana</a:t>
                      </a:r>
                      <a:endParaRPr lang="en-AU" sz="3400" b="1" dirty="0"/>
                    </a:p>
                  </a:txBody>
                  <a:tcPr/>
                </a:tc>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AU" sz="2800" dirty="0"/>
                        <a:t>“La </a:t>
                      </a:r>
                      <a:r>
                        <a:rPr lang="en-AU" sz="2800" dirty="0" err="1"/>
                        <a:t>seguridad</a:t>
                      </a:r>
                      <a:r>
                        <a:rPr lang="en-AU" sz="2800" dirty="0"/>
                        <a:t> </a:t>
                      </a:r>
                      <a:r>
                        <a:rPr lang="en-AU" sz="2800" dirty="0" err="1"/>
                        <a:t>ciudadana</a:t>
                      </a:r>
                      <a:r>
                        <a:rPr lang="en-AU" sz="2800" dirty="0"/>
                        <a:t> </a:t>
                      </a:r>
                      <a:r>
                        <a:rPr lang="en-AU" sz="2800" dirty="0" err="1"/>
                        <a:t>es</a:t>
                      </a:r>
                      <a:r>
                        <a:rPr lang="en-AU" sz="2800" dirty="0"/>
                        <a:t> el </a:t>
                      </a:r>
                      <a:r>
                        <a:rPr lang="en-AU" sz="2800" dirty="0" err="1"/>
                        <a:t>proceso</a:t>
                      </a:r>
                      <a:r>
                        <a:rPr lang="en-AU" sz="2800" dirty="0"/>
                        <a:t> de </a:t>
                      </a:r>
                      <a:r>
                        <a:rPr lang="en-AU" sz="2800" dirty="0" err="1"/>
                        <a:t>establecer</a:t>
                      </a:r>
                      <a:r>
                        <a:rPr lang="en-AU" sz="2800" dirty="0"/>
                        <a:t>, </a:t>
                      </a:r>
                      <a:r>
                        <a:rPr lang="en-AU" sz="2800" dirty="0" err="1"/>
                        <a:t>fortalecer</a:t>
                      </a:r>
                      <a:r>
                        <a:rPr lang="en-AU" sz="2800" dirty="0"/>
                        <a:t> y </a:t>
                      </a:r>
                      <a:r>
                        <a:rPr lang="en-AU" sz="2800" dirty="0" err="1"/>
                        <a:t>proteger</a:t>
                      </a:r>
                      <a:r>
                        <a:rPr lang="en-AU" sz="2800" dirty="0"/>
                        <a:t> el </a:t>
                      </a:r>
                      <a:r>
                        <a:rPr lang="en-AU" sz="2800" dirty="0" err="1"/>
                        <a:t>orden</a:t>
                      </a:r>
                      <a:r>
                        <a:rPr lang="en-AU" sz="2800" dirty="0"/>
                        <a:t> civil </a:t>
                      </a:r>
                      <a:r>
                        <a:rPr lang="en-AU" sz="2800" dirty="0" err="1"/>
                        <a:t>democrático</a:t>
                      </a:r>
                      <a:r>
                        <a:rPr lang="en-AU" sz="2800" dirty="0"/>
                        <a:t>, </a:t>
                      </a:r>
                      <a:r>
                        <a:rPr lang="en-AU" sz="2800" dirty="0" err="1"/>
                        <a:t>eliminando</a:t>
                      </a:r>
                      <a:r>
                        <a:rPr lang="en-AU" sz="2800" dirty="0"/>
                        <a:t> </a:t>
                      </a:r>
                      <a:r>
                        <a:rPr lang="en-AU" sz="2800" dirty="0" err="1"/>
                        <a:t>las</a:t>
                      </a:r>
                      <a:r>
                        <a:rPr lang="en-AU" sz="2800" dirty="0"/>
                        <a:t> </a:t>
                      </a:r>
                      <a:r>
                        <a:rPr lang="en-AU" sz="2800" dirty="0" err="1"/>
                        <a:t>amenazas</a:t>
                      </a:r>
                      <a:r>
                        <a:rPr lang="en-AU" sz="2800" dirty="0"/>
                        <a:t> de </a:t>
                      </a:r>
                      <a:r>
                        <a:rPr lang="en-AU" sz="2800" dirty="0" err="1"/>
                        <a:t>violencia</a:t>
                      </a:r>
                      <a:r>
                        <a:rPr lang="en-AU" sz="2800" dirty="0"/>
                        <a:t> en la </a:t>
                      </a:r>
                      <a:r>
                        <a:rPr lang="en-AU" sz="2800" dirty="0" err="1"/>
                        <a:t>población</a:t>
                      </a:r>
                      <a:r>
                        <a:rPr lang="en-AU" sz="2800" dirty="0"/>
                        <a:t> y </a:t>
                      </a:r>
                      <a:r>
                        <a:rPr lang="en-AU" sz="2800" dirty="0" err="1"/>
                        <a:t>permitiendo</a:t>
                      </a:r>
                      <a:r>
                        <a:rPr lang="en-AU" sz="2800" dirty="0"/>
                        <a:t> </a:t>
                      </a:r>
                      <a:r>
                        <a:rPr lang="en-AU" sz="2800" dirty="0" err="1"/>
                        <a:t>una</a:t>
                      </a:r>
                      <a:r>
                        <a:rPr lang="en-AU" sz="2800" dirty="0"/>
                        <a:t> </a:t>
                      </a:r>
                      <a:r>
                        <a:rPr lang="en-AU" sz="2800" dirty="0" err="1"/>
                        <a:t>coexistencia</a:t>
                      </a:r>
                      <a:r>
                        <a:rPr lang="en-AU" sz="2800" dirty="0"/>
                        <a:t> </a:t>
                      </a:r>
                      <a:r>
                        <a:rPr lang="en-AU" sz="2800" dirty="0" err="1"/>
                        <a:t>segura</a:t>
                      </a:r>
                      <a:r>
                        <a:rPr lang="en-AU" sz="2800" dirty="0"/>
                        <a:t> y </a:t>
                      </a:r>
                      <a:r>
                        <a:rPr lang="en-AU" sz="2800" dirty="0" err="1"/>
                        <a:t>pacífica</a:t>
                      </a:r>
                      <a:r>
                        <a:rPr lang="en-AU" sz="2800" dirty="0"/>
                        <a:t>. Se le </a:t>
                      </a:r>
                      <a:r>
                        <a:rPr lang="en-AU" sz="2800" dirty="0" err="1"/>
                        <a:t>considera</a:t>
                      </a:r>
                      <a:r>
                        <a:rPr lang="en-AU" sz="2800" dirty="0"/>
                        <a:t> un </a:t>
                      </a:r>
                      <a:r>
                        <a:rPr lang="en-AU" sz="2800" dirty="0" err="1"/>
                        <a:t>bien</a:t>
                      </a:r>
                      <a:r>
                        <a:rPr lang="en-AU" sz="2800" dirty="0"/>
                        <a:t> </a:t>
                      </a:r>
                      <a:r>
                        <a:rPr lang="en-AU" sz="2800" dirty="0" err="1"/>
                        <a:t>público</a:t>
                      </a:r>
                      <a:r>
                        <a:rPr lang="en-AU" sz="2800" dirty="0"/>
                        <a:t> e </a:t>
                      </a:r>
                      <a:r>
                        <a:rPr lang="en-AU" sz="2800" dirty="0" err="1"/>
                        <a:t>implica</a:t>
                      </a:r>
                      <a:r>
                        <a:rPr lang="en-AU" sz="2800" dirty="0"/>
                        <a:t> la </a:t>
                      </a:r>
                      <a:r>
                        <a:rPr lang="en-AU" sz="2800" dirty="0" err="1"/>
                        <a:t>salvaguarda</a:t>
                      </a:r>
                      <a:r>
                        <a:rPr lang="en-AU" sz="2800" dirty="0"/>
                        <a:t> </a:t>
                      </a:r>
                      <a:r>
                        <a:rPr lang="en-AU" sz="2800" dirty="0" err="1"/>
                        <a:t>eficaz</a:t>
                      </a:r>
                      <a:r>
                        <a:rPr lang="en-AU" sz="2800" dirty="0"/>
                        <a:t> de los </a:t>
                      </a:r>
                      <a:r>
                        <a:rPr lang="en-AU" sz="2800" dirty="0" err="1"/>
                        <a:t>derechos</a:t>
                      </a:r>
                      <a:r>
                        <a:rPr lang="en-AU" sz="2800" dirty="0"/>
                        <a:t> </a:t>
                      </a:r>
                      <a:r>
                        <a:rPr lang="en-AU" sz="2800" dirty="0" err="1"/>
                        <a:t>humanos</a:t>
                      </a:r>
                      <a:r>
                        <a:rPr lang="en-AU" sz="2800" dirty="0"/>
                        <a:t> </a:t>
                      </a:r>
                      <a:r>
                        <a:rPr lang="en-AU" sz="2800" dirty="0" err="1"/>
                        <a:t>inherentes</a:t>
                      </a:r>
                      <a:r>
                        <a:rPr lang="en-AU" sz="2800" dirty="0"/>
                        <a:t> a la persona, </a:t>
                      </a:r>
                      <a:r>
                        <a:rPr lang="en-AU" sz="2800" dirty="0" err="1"/>
                        <a:t>especialmente</a:t>
                      </a:r>
                      <a:r>
                        <a:rPr lang="en-AU" sz="2800" dirty="0"/>
                        <a:t> el </a:t>
                      </a:r>
                      <a:r>
                        <a:rPr lang="en-AU" sz="2800" dirty="0" err="1"/>
                        <a:t>derecho</a:t>
                      </a:r>
                      <a:r>
                        <a:rPr lang="en-AU" sz="2800" dirty="0"/>
                        <a:t> a la </a:t>
                      </a:r>
                      <a:r>
                        <a:rPr lang="en-AU" sz="2800" dirty="0" err="1"/>
                        <a:t>vida</a:t>
                      </a:r>
                      <a:r>
                        <a:rPr lang="en-AU" sz="2800" dirty="0"/>
                        <a:t>, la </a:t>
                      </a:r>
                      <a:r>
                        <a:rPr lang="en-AU" sz="2800" dirty="0" err="1"/>
                        <a:t>integridad</a:t>
                      </a:r>
                      <a:r>
                        <a:rPr lang="en-AU" sz="2800" dirty="0"/>
                        <a:t> personal, la </a:t>
                      </a:r>
                      <a:r>
                        <a:rPr lang="en-AU" sz="2800" dirty="0" err="1"/>
                        <a:t>inviolabilidad</a:t>
                      </a:r>
                      <a:r>
                        <a:rPr lang="en-AU" sz="2800" dirty="0"/>
                        <a:t> del </a:t>
                      </a:r>
                      <a:r>
                        <a:rPr lang="en-AU" sz="2800" dirty="0" err="1"/>
                        <a:t>domicilio</a:t>
                      </a:r>
                      <a:r>
                        <a:rPr lang="en-AU" sz="2800" dirty="0"/>
                        <a:t> y la </a:t>
                      </a:r>
                      <a:r>
                        <a:rPr lang="en-AU" sz="2800" dirty="0" err="1"/>
                        <a:t>libertad</a:t>
                      </a:r>
                      <a:r>
                        <a:rPr lang="en-AU" sz="2800" dirty="0"/>
                        <a:t> de </a:t>
                      </a:r>
                      <a:r>
                        <a:rPr lang="en-AU" sz="2800" dirty="0" err="1"/>
                        <a:t>movimiento</a:t>
                      </a:r>
                      <a:r>
                        <a:rPr lang="en-AU" sz="2800" dirty="0"/>
                        <a:t>. La </a:t>
                      </a:r>
                      <a:r>
                        <a:rPr lang="en-AU" sz="2800" dirty="0" err="1"/>
                        <a:t>seguridad</a:t>
                      </a:r>
                      <a:r>
                        <a:rPr lang="en-AU" sz="2800" dirty="0"/>
                        <a:t> </a:t>
                      </a:r>
                      <a:r>
                        <a:rPr lang="en-AU" sz="2800" dirty="0" err="1"/>
                        <a:t>ciudadana</a:t>
                      </a:r>
                      <a:r>
                        <a:rPr lang="en-AU" sz="2800" dirty="0"/>
                        <a:t> no </a:t>
                      </a:r>
                      <a:r>
                        <a:rPr lang="en-AU" sz="2800" dirty="0" err="1"/>
                        <a:t>trata</a:t>
                      </a:r>
                      <a:r>
                        <a:rPr lang="en-AU" sz="2800" dirty="0"/>
                        <a:t> </a:t>
                      </a:r>
                      <a:r>
                        <a:rPr lang="en-AU" sz="2800" dirty="0" err="1"/>
                        <a:t>simplemente</a:t>
                      </a:r>
                      <a:r>
                        <a:rPr lang="en-AU" sz="2800" dirty="0"/>
                        <a:t> de la </a:t>
                      </a:r>
                      <a:r>
                        <a:rPr lang="en-AU" sz="2800" dirty="0" err="1"/>
                        <a:t>reducción</a:t>
                      </a:r>
                      <a:r>
                        <a:rPr lang="en-AU" sz="2800" dirty="0"/>
                        <a:t> de los </a:t>
                      </a:r>
                      <a:r>
                        <a:rPr lang="en-AU" sz="2800" dirty="0" err="1"/>
                        <a:t>delitos</a:t>
                      </a:r>
                      <a:r>
                        <a:rPr lang="en-AU" sz="2800" dirty="0"/>
                        <a:t> </a:t>
                      </a:r>
                      <a:r>
                        <a:rPr lang="en-AU" sz="2800" dirty="0" err="1"/>
                        <a:t>sino</a:t>
                      </a:r>
                      <a:r>
                        <a:rPr lang="en-AU" sz="2800" dirty="0"/>
                        <a:t> de </a:t>
                      </a:r>
                      <a:r>
                        <a:rPr lang="en-AU" sz="2800" dirty="0" err="1"/>
                        <a:t>una</a:t>
                      </a:r>
                      <a:r>
                        <a:rPr lang="en-AU" sz="2800" dirty="0"/>
                        <a:t> </a:t>
                      </a:r>
                      <a:r>
                        <a:rPr lang="en-AU" sz="2800" dirty="0" err="1"/>
                        <a:t>estrategia</a:t>
                      </a:r>
                      <a:r>
                        <a:rPr lang="en-AU" sz="2800" dirty="0"/>
                        <a:t> </a:t>
                      </a:r>
                      <a:r>
                        <a:rPr lang="en-AU" sz="2800" dirty="0" err="1"/>
                        <a:t>exhaustiva</a:t>
                      </a:r>
                      <a:r>
                        <a:rPr lang="en-AU" sz="2800" dirty="0"/>
                        <a:t> y </a:t>
                      </a:r>
                      <a:r>
                        <a:rPr lang="en-AU" sz="2800" dirty="0" err="1"/>
                        <a:t>multifacética</a:t>
                      </a:r>
                      <a:r>
                        <a:rPr lang="en-AU" sz="2800" dirty="0"/>
                        <a:t> </a:t>
                      </a:r>
                      <a:r>
                        <a:rPr lang="en-AU" sz="2800" dirty="0" err="1"/>
                        <a:t>para</a:t>
                      </a:r>
                      <a:r>
                        <a:rPr lang="en-AU" sz="2800" dirty="0"/>
                        <a:t> </a:t>
                      </a:r>
                      <a:r>
                        <a:rPr lang="en-AU" sz="2800" dirty="0" err="1"/>
                        <a:t>mejorar</a:t>
                      </a:r>
                      <a:r>
                        <a:rPr lang="en-AU" sz="2800" dirty="0"/>
                        <a:t> la </a:t>
                      </a:r>
                      <a:r>
                        <a:rPr lang="en-AU" sz="2800" dirty="0" err="1"/>
                        <a:t>calidad</a:t>
                      </a:r>
                      <a:r>
                        <a:rPr lang="en-AU" sz="2800" dirty="0"/>
                        <a:t> de </a:t>
                      </a:r>
                      <a:r>
                        <a:rPr lang="en-AU" sz="2800" dirty="0" err="1"/>
                        <a:t>vida</a:t>
                      </a:r>
                      <a:r>
                        <a:rPr lang="en-AU" sz="2800" dirty="0"/>
                        <a:t> de la </a:t>
                      </a:r>
                      <a:r>
                        <a:rPr lang="en-AU" sz="2800" dirty="0" err="1"/>
                        <a:t>población</a:t>
                      </a:r>
                      <a:r>
                        <a:rPr lang="en-AU" sz="2800" dirty="0"/>
                        <a:t>, de </a:t>
                      </a:r>
                      <a:r>
                        <a:rPr lang="en-AU" sz="2800" dirty="0" err="1"/>
                        <a:t>una</a:t>
                      </a:r>
                      <a:r>
                        <a:rPr lang="en-AU" sz="2800" dirty="0"/>
                        <a:t> </a:t>
                      </a:r>
                      <a:r>
                        <a:rPr lang="en-AU" sz="2800" dirty="0" err="1"/>
                        <a:t>acción</a:t>
                      </a:r>
                      <a:r>
                        <a:rPr lang="en-AU" sz="2800" dirty="0"/>
                        <a:t> </a:t>
                      </a:r>
                      <a:r>
                        <a:rPr lang="en-AU" sz="2800" dirty="0" err="1"/>
                        <a:t>comunitaria</a:t>
                      </a:r>
                      <a:r>
                        <a:rPr lang="en-AU" sz="2800" dirty="0"/>
                        <a:t> </a:t>
                      </a:r>
                      <a:r>
                        <a:rPr lang="en-AU" sz="2800" dirty="0" err="1"/>
                        <a:t>para</a:t>
                      </a:r>
                      <a:r>
                        <a:rPr lang="en-AU" sz="2800" dirty="0"/>
                        <a:t> </a:t>
                      </a:r>
                      <a:r>
                        <a:rPr lang="en-AU" sz="2800" dirty="0" err="1"/>
                        <a:t>prevenir</a:t>
                      </a:r>
                      <a:r>
                        <a:rPr lang="en-AU" sz="2800" dirty="0"/>
                        <a:t> la </a:t>
                      </a:r>
                      <a:r>
                        <a:rPr lang="en-AU" sz="2800" dirty="0" err="1"/>
                        <a:t>criminalidad</a:t>
                      </a:r>
                      <a:r>
                        <a:rPr lang="en-AU" sz="2800" dirty="0"/>
                        <a:t>, del </a:t>
                      </a:r>
                      <a:r>
                        <a:rPr lang="en-AU" sz="2800" dirty="0" err="1"/>
                        <a:t>acceso</a:t>
                      </a:r>
                      <a:r>
                        <a:rPr lang="en-AU" sz="2800" dirty="0"/>
                        <a:t> a un </a:t>
                      </a:r>
                      <a:r>
                        <a:rPr lang="en-AU" sz="2800" dirty="0" err="1"/>
                        <a:t>sistema</a:t>
                      </a:r>
                      <a:r>
                        <a:rPr lang="en-AU" sz="2800" dirty="0"/>
                        <a:t> de </a:t>
                      </a:r>
                      <a:r>
                        <a:rPr lang="en-AU" sz="2800" dirty="0" err="1"/>
                        <a:t>justicia</a:t>
                      </a:r>
                      <a:r>
                        <a:rPr lang="en-AU" sz="2800" dirty="0"/>
                        <a:t> </a:t>
                      </a:r>
                      <a:r>
                        <a:rPr lang="en-AU" sz="2800" dirty="0" err="1"/>
                        <a:t>eficaz</a:t>
                      </a:r>
                      <a:r>
                        <a:rPr lang="en-AU" sz="2800" dirty="0"/>
                        <a:t>, y de </a:t>
                      </a:r>
                      <a:r>
                        <a:rPr lang="en-AU" sz="2800" dirty="0" err="1"/>
                        <a:t>una</a:t>
                      </a:r>
                      <a:r>
                        <a:rPr lang="en-AU" sz="2800" dirty="0"/>
                        <a:t> </a:t>
                      </a:r>
                      <a:r>
                        <a:rPr lang="en-AU" sz="2800" dirty="0" err="1"/>
                        <a:t>educación</a:t>
                      </a:r>
                      <a:r>
                        <a:rPr lang="en-AU" sz="2800" dirty="0"/>
                        <a:t> </a:t>
                      </a:r>
                      <a:r>
                        <a:rPr lang="en-AU" sz="2800" dirty="0" err="1"/>
                        <a:t>que</a:t>
                      </a:r>
                      <a:r>
                        <a:rPr lang="en-AU" sz="2800" dirty="0"/>
                        <a:t> </a:t>
                      </a:r>
                      <a:r>
                        <a:rPr lang="en-AU" sz="2800" dirty="0" err="1"/>
                        <a:t>esté</a:t>
                      </a:r>
                      <a:r>
                        <a:rPr lang="en-AU" sz="2800" dirty="0"/>
                        <a:t> </a:t>
                      </a:r>
                      <a:r>
                        <a:rPr lang="en-AU" sz="2800" dirty="0" err="1"/>
                        <a:t>basada</a:t>
                      </a:r>
                      <a:r>
                        <a:rPr lang="en-AU" sz="2800" dirty="0"/>
                        <a:t> en los </a:t>
                      </a:r>
                      <a:r>
                        <a:rPr lang="en-AU" sz="2800" dirty="0" err="1"/>
                        <a:t>valores</a:t>
                      </a:r>
                      <a:r>
                        <a:rPr lang="en-AU" sz="2800" dirty="0"/>
                        <a:t>, el </a:t>
                      </a:r>
                      <a:r>
                        <a:rPr lang="en-AU" sz="2800" dirty="0" err="1"/>
                        <a:t>respeto</a:t>
                      </a:r>
                      <a:r>
                        <a:rPr lang="en-AU" sz="2800" dirty="0"/>
                        <a:t> </a:t>
                      </a:r>
                      <a:r>
                        <a:rPr lang="en-AU" sz="2800" dirty="0" err="1"/>
                        <a:t>por</a:t>
                      </a:r>
                      <a:r>
                        <a:rPr lang="en-AU" sz="2800" dirty="0"/>
                        <a:t> la ley y la </a:t>
                      </a:r>
                      <a:r>
                        <a:rPr lang="en-AU" sz="2800" dirty="0" err="1"/>
                        <a:t>tolerancia</a:t>
                      </a:r>
                      <a:r>
                        <a:rPr lang="en-AU" sz="2800" dirty="0"/>
                        <a:t>” (PNUD, 2014). </a:t>
                      </a:r>
                    </a:p>
                  </a:txBody>
                  <a:tcPr/>
                </a:tc>
                <a:extLst>
                  <a:ext uri="{0D108BD9-81ED-4DB2-BD59-A6C34878D82A}">
                    <a16:rowId xmlns:a16="http://schemas.microsoft.com/office/drawing/2014/main" val="10001"/>
                  </a:ext>
                </a:extLst>
              </a:tr>
              <a:tr h="370840">
                <a:tc>
                  <a:txBody>
                    <a:bodyPr/>
                    <a:lstStyle/>
                    <a:p>
                      <a:r>
                        <a:rPr lang="en-AU" sz="3400" b="1" dirty="0" err="1"/>
                        <a:t>Prevención</a:t>
                      </a:r>
                      <a:r>
                        <a:rPr lang="en-AU" sz="3400" b="1" dirty="0"/>
                        <a:t> del </a:t>
                      </a:r>
                      <a:r>
                        <a:rPr lang="en-AU" sz="3400" b="1" dirty="0" err="1"/>
                        <a:t>Delito</a:t>
                      </a:r>
                      <a:endParaRPr lang="en-AU" sz="3400" b="1" dirty="0"/>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s-ES" sz="2800" dirty="0"/>
                        <a:t>La prevención del delito incluye cualquier actividad realizada por un individuo o grupo, público o privado, que intenta eliminar la delincuencia antes de que ésta ocurra o antes de que se presente cualquier actividad adicional. Basándose en el modelo de salud pública, algunos teóricos han distinguido entre prevención primaria del delito (universal), prevención secundaria (en riesgo) y prevención terciaria (delincuentes dentro del sistema de seguridad y justicia penal y sus víctimas). </a:t>
                      </a:r>
                    </a:p>
                  </a:txBody>
                  <a:tcPr/>
                </a:tc>
                <a:extLst>
                  <a:ext uri="{0D108BD9-81ED-4DB2-BD59-A6C34878D82A}">
                    <a16:rowId xmlns:a16="http://schemas.microsoft.com/office/drawing/2014/main" val="10002"/>
                  </a:ext>
                </a:extLst>
              </a:tr>
              <a:tr h="370840">
                <a:tc>
                  <a:txBody>
                    <a:bodyPr/>
                    <a:lstStyle/>
                    <a:p>
                      <a:r>
                        <a:rPr lang="en-AU" sz="3400" b="1" dirty="0" err="1"/>
                        <a:t>Reducción</a:t>
                      </a:r>
                      <a:r>
                        <a:rPr lang="en-AU" sz="3400" b="1" dirty="0"/>
                        <a:t> del </a:t>
                      </a:r>
                      <a:r>
                        <a:rPr lang="en-AU" sz="3400" b="1" dirty="0" err="1"/>
                        <a:t>Delito</a:t>
                      </a:r>
                      <a:endParaRPr lang="en-AU" sz="3400" b="1" dirty="0"/>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s-ES" sz="2800" dirty="0"/>
                        <a:t>«La reducción de la delincuencia tiene que ver con la reducción del número de actos delictivos y sus consecuencias. Se aplica dentro del margen de los aportes de los recursos disponibles (p. ej., recursos financieros) y debe analizarse como una acción que genera beneficios netos, miedo a la delincuencia y el impacto de otros programas que puedan haber contribuido a cualquier actividad específica de reducción de delitos. La reducción de la delincuencia fomenta un espíritu de optimismo de que las acciones para solucionar un problema reducirán los delitos o la gravedad de los actos delictivos... Tiene por objetivo intervenir directamente en los actos y sus causas» (</a:t>
                      </a:r>
                      <a:r>
                        <a:rPr lang="es-ES" sz="2800" dirty="0" err="1"/>
                        <a:t>Chainey</a:t>
                      </a:r>
                      <a:r>
                        <a:rPr lang="es-ES" sz="2800" dirty="0"/>
                        <a:t> y </a:t>
                      </a:r>
                      <a:r>
                        <a:rPr lang="es-ES" sz="2800" dirty="0" err="1"/>
                        <a:t>Ratcliffe</a:t>
                      </a:r>
                      <a:r>
                        <a:rPr lang="es-ES" sz="2800" dirty="0"/>
                        <a:t>, 2005, p. 19). </a:t>
                      </a:r>
                    </a:p>
                  </a:txBody>
                  <a:tcPr/>
                </a:tc>
                <a:extLst>
                  <a:ext uri="{0D108BD9-81ED-4DB2-BD59-A6C34878D82A}">
                    <a16:rowId xmlns:a16="http://schemas.microsoft.com/office/drawing/2014/main" val="10003"/>
                  </a:ext>
                </a:extLst>
              </a:tr>
              <a:tr h="0">
                <a:tc>
                  <a:txBody>
                    <a:bodyPr/>
                    <a:lstStyle/>
                    <a:p>
                      <a:r>
                        <a:rPr lang="en-AU" sz="3400" b="1" dirty="0"/>
                        <a:t>Control del </a:t>
                      </a:r>
                      <a:r>
                        <a:rPr lang="en-AU" sz="3400" b="1" dirty="0" err="1"/>
                        <a:t>Delito</a:t>
                      </a:r>
                      <a:r>
                        <a:rPr lang="en-AU" sz="3400" b="1" dirty="0"/>
                        <a:t> </a:t>
                      </a:r>
                    </a:p>
                  </a:txBody>
                  <a:tcPr/>
                </a:tc>
                <a:tc>
                  <a:txBody>
                    <a:bodyPr/>
                    <a:lstStyle/>
                    <a:p>
                      <a:r>
                        <a:rPr lang="es-ES" sz="2800" dirty="0"/>
                        <a:t>«El control del delito considera que éste ya ha sucedido y es necesario algún tipo de control de las actividades delictivas para asegurar que no se vuelvan incontrolables. Apunta a la necesidad de conservación de un problema, donde la delincuencia se mantiene en un nivel tolerable, y no a una situación en la que sea prevenible» (</a:t>
                      </a:r>
                      <a:r>
                        <a:rPr lang="es-ES" sz="2800" dirty="0" err="1"/>
                        <a:t>Chainey</a:t>
                      </a:r>
                      <a:r>
                        <a:rPr lang="es-ES" sz="2800" dirty="0"/>
                        <a:t> y </a:t>
                      </a:r>
                      <a:r>
                        <a:rPr lang="es-ES" sz="2800" dirty="0" err="1"/>
                        <a:t>Ratcliffe</a:t>
                      </a:r>
                      <a:r>
                        <a:rPr lang="es-ES" sz="2800" dirty="0"/>
                        <a:t>, 2005, p. 18-19).</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449352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Violencia</a:t>
            </a:r>
          </a:p>
        </p:txBody>
      </p:sp>
      <p:sp>
        <p:nvSpPr>
          <p:cNvPr id="3" name="Marcador de contenido 2"/>
          <p:cNvSpPr>
            <a:spLocks noGrp="1"/>
          </p:cNvSpPr>
          <p:nvPr>
            <p:ph idx="1"/>
          </p:nvPr>
        </p:nvSpPr>
        <p:spPr/>
        <p:txBody>
          <a:bodyPr/>
          <a:lstStyle/>
          <a:p>
            <a:r>
              <a:rPr lang="es-ES_tradnl" dirty="0"/>
              <a:t>El uso deliberado de la fuerza física o el poder, ya sea en grado de amenaza o efectivo, contra uno mismo, otra persona o un grupo o comunidad, que cause o tenga muchas probabilidades de causar lesiones, muerte, daños psicológicos, trastornos del desarrollo o privaciones.</a:t>
            </a:r>
            <a:endParaRPr lang="es-MX" dirty="0"/>
          </a:p>
          <a:p>
            <a:r>
              <a:rPr lang="es-ES_tradnl" dirty="0"/>
              <a:t> </a:t>
            </a:r>
            <a:endParaRPr lang="es-MX" dirty="0"/>
          </a:p>
          <a:p>
            <a:r>
              <a:rPr lang="es-MX" dirty="0">
                <a:hlinkClick r:id="rId3"/>
              </a:rPr>
              <a:t>https://www.who.int/violence_injury_prevention/violence/world_report/en/abstract_es.pdf</a:t>
            </a:r>
            <a:endParaRPr lang="es-MX" dirty="0"/>
          </a:p>
          <a:p>
            <a:endParaRPr lang="es-ES" dirty="0"/>
          </a:p>
        </p:txBody>
      </p:sp>
    </p:spTree>
    <p:extLst>
      <p:ext uri="{BB962C8B-B14F-4D97-AF65-F5344CB8AC3E}">
        <p14:creationId xmlns:p14="http://schemas.microsoft.com/office/powerpoint/2010/main" val="61672518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Clasificaciones, tipologías y modelos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41714301"/>
              </p:ext>
            </p:extLst>
          </p:nvPr>
        </p:nvGraphicFramePr>
        <p:xfrm>
          <a:off x="734865" y="2493467"/>
          <a:ext cx="22872699" cy="9509760"/>
        </p:xfrm>
        <a:graphic>
          <a:graphicData uri="http://schemas.openxmlformats.org/drawingml/2006/table">
            <a:tbl>
              <a:tblPr firstRow="1" bandRow="1">
                <a:tableStyleId>{5C22544A-7EE6-4342-B048-85BDC9FD1C3A}</a:tableStyleId>
              </a:tblPr>
              <a:tblGrid>
                <a:gridCol w="7624233">
                  <a:extLst>
                    <a:ext uri="{9D8B030D-6E8A-4147-A177-3AD203B41FA5}">
                      <a16:colId xmlns:a16="http://schemas.microsoft.com/office/drawing/2014/main" val="20000"/>
                    </a:ext>
                  </a:extLst>
                </a:gridCol>
                <a:gridCol w="7624233">
                  <a:extLst>
                    <a:ext uri="{9D8B030D-6E8A-4147-A177-3AD203B41FA5}">
                      <a16:colId xmlns:a16="http://schemas.microsoft.com/office/drawing/2014/main" val="20001"/>
                    </a:ext>
                  </a:extLst>
                </a:gridCol>
                <a:gridCol w="7624233">
                  <a:extLst>
                    <a:ext uri="{9D8B030D-6E8A-4147-A177-3AD203B41FA5}">
                      <a16:colId xmlns:a16="http://schemas.microsoft.com/office/drawing/2014/main" val="20002"/>
                    </a:ext>
                  </a:extLst>
                </a:gridCol>
              </a:tblGrid>
              <a:tr h="370840">
                <a:tc>
                  <a:txBody>
                    <a:bodyPr/>
                    <a:lstStyle/>
                    <a:p>
                      <a:r>
                        <a:rPr lang="es-ES" sz="4000" dirty="0"/>
                        <a:t>Clasificaciones</a:t>
                      </a:r>
                    </a:p>
                  </a:txBody>
                  <a:tcPr/>
                </a:tc>
                <a:tc>
                  <a:txBody>
                    <a:bodyPr/>
                    <a:lstStyle/>
                    <a:p>
                      <a:r>
                        <a:rPr lang="es-ES" sz="4000" dirty="0"/>
                        <a:t>Aportaciones</a:t>
                      </a:r>
                    </a:p>
                  </a:txBody>
                  <a:tcPr/>
                </a:tc>
                <a:tc>
                  <a:txBody>
                    <a:bodyPr/>
                    <a:lstStyle/>
                    <a:p>
                      <a:r>
                        <a:rPr lang="es-ES" sz="4000" dirty="0"/>
                        <a:t>Tipología</a:t>
                      </a:r>
                    </a:p>
                  </a:txBody>
                  <a:tcPr/>
                </a:tc>
                <a:extLst>
                  <a:ext uri="{0D108BD9-81ED-4DB2-BD59-A6C34878D82A}">
                    <a16:rowId xmlns:a16="http://schemas.microsoft.com/office/drawing/2014/main" val="10000"/>
                  </a:ext>
                </a:extLst>
              </a:tr>
              <a:tr h="370840">
                <a:tc>
                  <a:txBody>
                    <a:bodyPr/>
                    <a:lstStyle/>
                    <a:p>
                      <a:r>
                        <a:rPr lang="es-ES" sz="4000" dirty="0"/>
                        <a:t>Modelo</a:t>
                      </a:r>
                      <a:r>
                        <a:rPr lang="es-ES" sz="4000" baseline="0" dirty="0"/>
                        <a:t> de Salud Pública y los Niveles de prevención</a:t>
                      </a:r>
                      <a:endParaRPr lang="es-ES" sz="4000" dirty="0"/>
                    </a:p>
                  </a:txBody>
                  <a:tcPr/>
                </a:tc>
                <a:tc>
                  <a:txBody>
                    <a:bodyPr/>
                    <a:lstStyle/>
                    <a:p>
                      <a:r>
                        <a:rPr lang="es-ES" sz="4000" dirty="0"/>
                        <a:t>Niveles de prevención</a:t>
                      </a:r>
                    </a:p>
                    <a:p>
                      <a:r>
                        <a:rPr lang="es-ES" sz="4000" dirty="0"/>
                        <a:t>Modelo Ecológico</a:t>
                      </a:r>
                    </a:p>
                    <a:p>
                      <a:r>
                        <a:rPr lang="es-ES" sz="4000" dirty="0"/>
                        <a:t>Factores de riesgo/factores de prevención</a:t>
                      </a:r>
                    </a:p>
                  </a:txBody>
                  <a:tcPr/>
                </a:tc>
                <a:tc>
                  <a:txBody>
                    <a:bodyPr/>
                    <a:lstStyle/>
                    <a:p>
                      <a:r>
                        <a:rPr lang="es-ES" sz="4000" dirty="0"/>
                        <a:t>Prevención Primaria</a:t>
                      </a:r>
                    </a:p>
                    <a:p>
                      <a:r>
                        <a:rPr lang="es-ES" sz="4000" dirty="0"/>
                        <a:t>Prevención Secundaria</a:t>
                      </a:r>
                    </a:p>
                    <a:p>
                      <a:r>
                        <a:rPr lang="es-ES" sz="4000" dirty="0"/>
                        <a:t>Prevención terciaria</a:t>
                      </a:r>
                    </a:p>
                  </a:txBody>
                  <a:tcPr/>
                </a:tc>
                <a:extLst>
                  <a:ext uri="{0D108BD9-81ED-4DB2-BD59-A6C34878D82A}">
                    <a16:rowId xmlns:a16="http://schemas.microsoft.com/office/drawing/2014/main" val="10001"/>
                  </a:ext>
                </a:extLst>
              </a:tr>
              <a:tr h="370840">
                <a:tc>
                  <a:txBody>
                    <a:bodyPr/>
                    <a:lstStyle/>
                    <a:p>
                      <a:r>
                        <a:rPr lang="es-ES" sz="4000" dirty="0"/>
                        <a:t>Los Estándares Internacionales</a:t>
                      </a:r>
                    </a:p>
                  </a:txBody>
                  <a:tcPr/>
                </a:tc>
                <a:tc>
                  <a:txBody>
                    <a:bodyPr/>
                    <a:lstStyle/>
                    <a:p>
                      <a:r>
                        <a:rPr lang="es-ES" sz="4000" dirty="0"/>
                        <a:t>Tipos de prevención</a:t>
                      </a:r>
                    </a:p>
                  </a:txBody>
                  <a:tcPr/>
                </a:tc>
                <a:tc>
                  <a:txBody>
                    <a:bodyPr/>
                    <a:lstStyle/>
                    <a:p>
                      <a:r>
                        <a:rPr lang="es-ES" sz="4000" dirty="0"/>
                        <a:t>Prevención social</a:t>
                      </a:r>
                    </a:p>
                    <a:p>
                      <a:r>
                        <a:rPr lang="es-ES" sz="4000" dirty="0"/>
                        <a:t>Prevención comunitaria</a:t>
                      </a:r>
                    </a:p>
                    <a:p>
                      <a:r>
                        <a:rPr lang="es-ES" sz="4000" dirty="0"/>
                        <a:t>Prevención situacional</a:t>
                      </a:r>
                    </a:p>
                    <a:p>
                      <a:r>
                        <a:rPr lang="es-ES" sz="4000" dirty="0"/>
                        <a:t>Reinserción</a:t>
                      </a:r>
                    </a:p>
                    <a:p>
                      <a:endParaRPr lang="es-ES" sz="4000" dirty="0"/>
                    </a:p>
                  </a:txBody>
                  <a:tcPr/>
                </a:tc>
                <a:extLst>
                  <a:ext uri="{0D108BD9-81ED-4DB2-BD59-A6C34878D82A}">
                    <a16:rowId xmlns:a16="http://schemas.microsoft.com/office/drawing/2014/main" val="10002"/>
                  </a:ext>
                </a:extLst>
              </a:tr>
              <a:tr h="370840">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s-ES_tradnl" sz="4000" kern="1200" dirty="0">
                          <a:solidFill>
                            <a:schemeClr val="dk1"/>
                          </a:solidFill>
                          <a:effectLst/>
                          <a:latin typeface="+mn-lt"/>
                          <a:ea typeface="+mn-ea"/>
                          <a:cs typeface="+mn-cs"/>
                        </a:rPr>
                        <a:t>La aproximación teórica de </a:t>
                      </a:r>
                      <a:r>
                        <a:rPr lang="es-ES_tradnl" sz="4000" kern="1200" dirty="0" err="1">
                          <a:solidFill>
                            <a:schemeClr val="dk1"/>
                          </a:solidFill>
                          <a:effectLst/>
                          <a:latin typeface="+mn-lt"/>
                          <a:ea typeface="+mn-ea"/>
                          <a:cs typeface="+mn-cs"/>
                        </a:rPr>
                        <a:t>Tonry</a:t>
                      </a:r>
                      <a:r>
                        <a:rPr lang="es-ES_tradnl" sz="4000" kern="1200" dirty="0">
                          <a:solidFill>
                            <a:schemeClr val="dk1"/>
                          </a:solidFill>
                          <a:effectLst/>
                          <a:latin typeface="+mn-lt"/>
                          <a:ea typeface="+mn-ea"/>
                          <a:cs typeface="+mn-cs"/>
                        </a:rPr>
                        <a:t> y </a:t>
                      </a:r>
                      <a:r>
                        <a:rPr lang="es-ES_tradnl" sz="4000" kern="1200" dirty="0" err="1">
                          <a:solidFill>
                            <a:schemeClr val="dk1"/>
                          </a:solidFill>
                          <a:effectLst/>
                          <a:latin typeface="+mn-lt"/>
                          <a:ea typeface="+mn-ea"/>
                          <a:cs typeface="+mn-cs"/>
                        </a:rPr>
                        <a:t>Farringto</a:t>
                      </a:r>
                      <a:r>
                        <a:rPr lang="es-MX" sz="4000" kern="1200" dirty="0">
                          <a:solidFill>
                            <a:schemeClr val="dk1"/>
                          </a:solidFill>
                          <a:effectLst/>
                          <a:latin typeface="+mn-lt"/>
                          <a:ea typeface="+mn-ea"/>
                          <a:cs typeface="+mn-cs"/>
                        </a:rPr>
                        <a:t>n</a:t>
                      </a:r>
                      <a:endParaRPr lang="es-ES" sz="4000" dirty="0"/>
                    </a:p>
                  </a:txBody>
                  <a:tcPr/>
                </a:tc>
                <a:tc>
                  <a:txBody>
                    <a:bodyPr/>
                    <a:lstStyle/>
                    <a:p>
                      <a:r>
                        <a:rPr lang="es-ES" sz="4000" dirty="0"/>
                        <a:t>Explicaciones sobre la prevención</a:t>
                      </a:r>
                    </a:p>
                  </a:txBody>
                  <a:tcPr/>
                </a:tc>
                <a:tc>
                  <a:txBody>
                    <a:bodyPr/>
                    <a:lstStyle/>
                    <a:p>
                      <a:r>
                        <a:rPr lang="es-ES" sz="4000" dirty="0"/>
                        <a:t>Prevención basada en el desarrollo temprano</a:t>
                      </a:r>
                    </a:p>
                    <a:p>
                      <a:r>
                        <a:rPr lang="es-ES" sz="4000" dirty="0"/>
                        <a:t>Prevención comunitaria</a:t>
                      </a:r>
                    </a:p>
                    <a:p>
                      <a:r>
                        <a:rPr lang="es-ES" sz="4000" dirty="0"/>
                        <a:t>Prevención situacional</a:t>
                      </a:r>
                    </a:p>
                    <a:p>
                      <a:r>
                        <a:rPr lang="es-ES" sz="4000" dirty="0"/>
                        <a:t>Aplicación de la ley / Justicia penal</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32929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315680155"/>
              </p:ext>
            </p:extLst>
          </p:nvPr>
        </p:nvGraphicFramePr>
        <p:xfrm>
          <a:off x="2" y="0"/>
          <a:ext cx="24377650" cy="13716001"/>
        </p:xfrm>
        <a:graphic>
          <a:graphicData uri="http://schemas.openxmlformats.org/drawingml/2006/table">
            <a:tbl>
              <a:tblPr firstRow="1" bandRow="1">
                <a:tableStyleId>{5C22544A-7EE6-4342-B048-85BDC9FD1C3A}</a:tableStyleId>
              </a:tblPr>
              <a:tblGrid>
                <a:gridCol w="2878748">
                  <a:extLst>
                    <a:ext uri="{9D8B030D-6E8A-4147-A177-3AD203B41FA5}">
                      <a16:colId xmlns:a16="http://schemas.microsoft.com/office/drawing/2014/main" val="20000"/>
                    </a:ext>
                  </a:extLst>
                </a:gridCol>
                <a:gridCol w="4515686">
                  <a:extLst>
                    <a:ext uri="{9D8B030D-6E8A-4147-A177-3AD203B41FA5}">
                      <a16:colId xmlns:a16="http://schemas.microsoft.com/office/drawing/2014/main" val="20001"/>
                    </a:ext>
                  </a:extLst>
                </a:gridCol>
                <a:gridCol w="7232156">
                  <a:extLst>
                    <a:ext uri="{9D8B030D-6E8A-4147-A177-3AD203B41FA5}">
                      <a16:colId xmlns:a16="http://schemas.microsoft.com/office/drawing/2014/main" val="20002"/>
                    </a:ext>
                  </a:extLst>
                </a:gridCol>
                <a:gridCol w="4875530">
                  <a:extLst>
                    <a:ext uri="{9D8B030D-6E8A-4147-A177-3AD203B41FA5}">
                      <a16:colId xmlns:a16="http://schemas.microsoft.com/office/drawing/2014/main" val="20003"/>
                    </a:ext>
                  </a:extLst>
                </a:gridCol>
                <a:gridCol w="4875530">
                  <a:extLst>
                    <a:ext uri="{9D8B030D-6E8A-4147-A177-3AD203B41FA5}">
                      <a16:colId xmlns:a16="http://schemas.microsoft.com/office/drawing/2014/main" val="20004"/>
                    </a:ext>
                  </a:extLst>
                </a:gridCol>
              </a:tblGrid>
              <a:tr h="1459574">
                <a:tc>
                  <a:txBody>
                    <a:bodyPr/>
                    <a:lstStyle/>
                    <a:p>
                      <a:pPr algn="just">
                        <a:spcAft>
                          <a:spcPts val="0"/>
                        </a:spcAft>
                      </a:pPr>
                      <a:r>
                        <a:rPr lang="es-ES_tradnl" sz="3200" b="1" dirty="0">
                          <a:effectLst/>
                          <a:latin typeface="Calibri"/>
                          <a:ea typeface="Calibri"/>
                          <a:cs typeface="Arial"/>
                        </a:rPr>
                        <a:t>Nivel/Tipo</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3200" b="1" dirty="0">
                          <a:effectLst/>
                          <a:latin typeface="Calibri"/>
                          <a:ea typeface="Calibri"/>
                          <a:cs typeface="Arial"/>
                        </a:rPr>
                        <a:t>Prevención social</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3200" b="1" dirty="0">
                          <a:effectLst/>
                          <a:latin typeface="Calibri"/>
                          <a:ea typeface="Calibri"/>
                          <a:cs typeface="Arial"/>
                        </a:rPr>
                        <a:t>Prevención comunitaria</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3200" b="1" dirty="0">
                          <a:effectLst/>
                          <a:latin typeface="Calibri"/>
                          <a:ea typeface="Calibri"/>
                          <a:cs typeface="Arial"/>
                        </a:rPr>
                        <a:t>Prevención situacional</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3200" b="1" dirty="0">
                          <a:effectLst/>
                          <a:latin typeface="Calibri"/>
                          <a:ea typeface="Calibri"/>
                          <a:cs typeface="Arial"/>
                        </a:rPr>
                        <a:t>Aplicación de la Ley/Justicia Penal</a:t>
                      </a:r>
                      <a:endParaRPr lang="es-MX" sz="3200" b="1" dirty="0">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1459574">
                <a:tc>
                  <a:txBody>
                    <a:bodyPr/>
                    <a:lstStyle/>
                    <a:p>
                      <a:pPr algn="just">
                        <a:spcAft>
                          <a:spcPts val="0"/>
                        </a:spcAft>
                      </a:pPr>
                      <a:r>
                        <a:rPr lang="es-ES_tradnl" sz="2400">
                          <a:effectLst/>
                          <a:latin typeface="Calibri"/>
                          <a:ea typeface="Calibri"/>
                          <a:cs typeface="Arial"/>
                        </a:rPr>
                        <a:t> </a:t>
                      </a:r>
                      <a:endParaRPr lang="es-MX" sz="240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Sub-tipo: prevención basada en el desarrollo temprano</a:t>
                      </a:r>
                      <a:endParaRPr lang="es-MX" sz="2800" dirty="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 </a:t>
                      </a:r>
                      <a:endParaRPr lang="es-MX" sz="280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Subtipo:</a:t>
                      </a:r>
                      <a:endParaRPr lang="es-MX" sz="2800">
                        <a:effectLst/>
                        <a:latin typeface="Cambria"/>
                        <a:ea typeface="MS Mincho"/>
                        <a:cs typeface="Times New Roman"/>
                      </a:endParaRPr>
                    </a:p>
                    <a:p>
                      <a:pPr algn="just">
                        <a:spcAft>
                          <a:spcPts val="0"/>
                        </a:spcAft>
                      </a:pPr>
                      <a:r>
                        <a:rPr lang="es-ES_tradnl" sz="2800">
                          <a:effectLst/>
                          <a:latin typeface="Calibri"/>
                          <a:ea typeface="Calibri"/>
                          <a:cs typeface="Arial"/>
                        </a:rPr>
                        <a:t>CPTED</a:t>
                      </a:r>
                      <a:endParaRPr lang="es-MX" sz="280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Subtipo: reinserción social</a:t>
                      </a:r>
                      <a:endParaRPr lang="es-MX" sz="2800">
                        <a:effectLst/>
                        <a:latin typeface="Cambria"/>
                        <a:ea typeface="MS Mincho"/>
                        <a:cs typeface="Times New Roman"/>
                      </a:endParaRPr>
                    </a:p>
                  </a:txBody>
                  <a:tcPr marL="68580" marR="68580" marT="0" marB="0"/>
                </a:tc>
                <a:extLst>
                  <a:ext uri="{0D108BD9-81ED-4DB2-BD59-A6C34878D82A}">
                    <a16:rowId xmlns:a16="http://schemas.microsoft.com/office/drawing/2014/main" val="10001"/>
                  </a:ext>
                </a:extLst>
              </a:tr>
              <a:tr h="3598951">
                <a:tc>
                  <a:txBody>
                    <a:bodyPr/>
                    <a:lstStyle/>
                    <a:p>
                      <a:pPr algn="just">
                        <a:spcAft>
                          <a:spcPts val="0"/>
                        </a:spcAft>
                      </a:pPr>
                      <a:r>
                        <a:rPr lang="es-ES_tradnl" sz="3200" b="1" dirty="0">
                          <a:effectLst/>
                          <a:latin typeface="Calibri"/>
                          <a:ea typeface="Calibri"/>
                          <a:cs typeface="Arial"/>
                        </a:rPr>
                        <a:t>Primaria</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Programas de crianza y primera infancia; de estilos de vida saludables o mediante la cultura y el deporte; de esparcimiento.</a:t>
                      </a:r>
                      <a:endParaRPr lang="es-MX" sz="2800" dirty="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Creación y consolidación de asociaciones locales para coordinar y liderar las iniciativas municipales de prevención del delito (mesas de seguridad y consejos locales, municipales o consultivos); mejoras en el transporte público.</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 </a:t>
                      </a:r>
                      <a:endParaRPr lang="es-MX" sz="2800" dirty="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Marcar productos para que puedan ser identificados; uso de circuitos cerrados de televisión; creación de vías peatonales, jardines y asientos en áreas públicas para fomentar un mayor uso público con más vigilancia de ese mismo espacio.</a:t>
                      </a:r>
                      <a:endParaRPr lang="es-MX" sz="2800" dirty="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Policía comunitaria.</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Disuasión o prevención general positiva y negativa.</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 </a:t>
                      </a:r>
                      <a:endParaRPr lang="es-MX" sz="2800" dirty="0">
                        <a:effectLst/>
                        <a:latin typeface="Cambria"/>
                        <a:ea typeface="MS Mincho"/>
                        <a:cs typeface="Times New Roman"/>
                      </a:endParaRPr>
                    </a:p>
                  </a:txBody>
                  <a:tcPr marL="68580" marR="68580" marT="0" marB="0"/>
                </a:tc>
                <a:extLst>
                  <a:ext uri="{0D108BD9-81ED-4DB2-BD59-A6C34878D82A}">
                    <a16:rowId xmlns:a16="http://schemas.microsoft.com/office/drawing/2014/main" val="10002"/>
                  </a:ext>
                </a:extLst>
              </a:tr>
              <a:tr h="3598951">
                <a:tc>
                  <a:txBody>
                    <a:bodyPr/>
                    <a:lstStyle/>
                    <a:p>
                      <a:pPr algn="just">
                        <a:spcAft>
                          <a:spcPts val="0"/>
                        </a:spcAft>
                      </a:pPr>
                      <a:r>
                        <a:rPr lang="es-ES_tradnl" sz="3200" b="1" dirty="0">
                          <a:effectLst/>
                          <a:latin typeface="Calibri"/>
                          <a:ea typeface="Calibri"/>
                          <a:cs typeface="Arial"/>
                        </a:rPr>
                        <a:t>Secundaria</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Programas de niñas, niños y jóvenes en situación de calle o áreas desfavorecidas.</a:t>
                      </a:r>
                      <a:endParaRPr lang="es-MX" sz="280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Programas de mediación comunitaria de conflictos.</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Programas as reconstrucción social, cambio social, eficacia colectiva y modificación de los sistemas sociales existentes.</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Programas sobre masculinidades positivas, de deserción escolar o de empleo para jóvenes que no estudian o trabajan.</a:t>
                      </a:r>
                      <a:endParaRPr lang="es-MX" sz="2800" dirty="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Recuperación de espacios públicos en comunidades de alto riesgo.</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Reducción de oportunidades focalizadas.</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Programas de mejoramiento urbano.</a:t>
                      </a:r>
                      <a:endParaRPr lang="es-MX" sz="2800" dirty="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Policía comunitaria.</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Focalización por puntos de conflicto (Hot Spots).</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Trabajo con grupos de alto riesgo.</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Policía orientada a la solución de problemas.</a:t>
                      </a:r>
                      <a:endParaRPr lang="es-MX" sz="2800" dirty="0">
                        <a:effectLst/>
                        <a:latin typeface="Cambria"/>
                        <a:ea typeface="MS Mincho"/>
                        <a:cs typeface="Times New Roman"/>
                      </a:endParaRPr>
                    </a:p>
                  </a:txBody>
                  <a:tcPr marL="68580" marR="68580" marT="0" marB="0"/>
                </a:tc>
                <a:extLst>
                  <a:ext uri="{0D108BD9-81ED-4DB2-BD59-A6C34878D82A}">
                    <a16:rowId xmlns:a16="http://schemas.microsoft.com/office/drawing/2014/main" val="10003"/>
                  </a:ext>
                </a:extLst>
              </a:tr>
              <a:tr h="3598951">
                <a:tc>
                  <a:txBody>
                    <a:bodyPr/>
                    <a:lstStyle/>
                    <a:p>
                      <a:pPr algn="just">
                        <a:spcAft>
                          <a:spcPts val="0"/>
                        </a:spcAft>
                      </a:pPr>
                      <a:r>
                        <a:rPr lang="es-ES_tradnl" sz="3200" b="1" dirty="0">
                          <a:effectLst/>
                          <a:latin typeface="Calibri"/>
                          <a:ea typeface="Calibri"/>
                          <a:cs typeface="Arial"/>
                        </a:rPr>
                        <a:t>Terciaria</a:t>
                      </a:r>
                      <a:endParaRPr lang="es-MX" sz="3200" b="1" dirty="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Programas de capacitación para el empleo y de educación para víctimas o agresores; de reparación del daño. Programas integrales y sociales de atención a víctimas. Terapia cognitiva. Disuasión focalizada.</a:t>
                      </a:r>
                      <a:endParaRPr lang="es-MX" sz="280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Terapia cognitiva.</a:t>
                      </a:r>
                      <a:endParaRPr lang="es-MX" sz="2800">
                        <a:effectLst/>
                        <a:latin typeface="Cambria"/>
                        <a:ea typeface="MS Mincho"/>
                        <a:cs typeface="Times New Roman"/>
                      </a:endParaRPr>
                    </a:p>
                    <a:p>
                      <a:pPr algn="just">
                        <a:spcAft>
                          <a:spcPts val="0"/>
                        </a:spcAft>
                      </a:pPr>
                      <a:r>
                        <a:rPr lang="es-ES_tradnl" sz="2800">
                          <a:effectLst/>
                          <a:latin typeface="Calibri"/>
                          <a:ea typeface="Calibri"/>
                          <a:cs typeface="Arial"/>
                        </a:rPr>
                        <a:t>Programas de aptitudes de solución de conflictos, con enfoques de justicia restaurativa como la mediación entre familias de víctimas y delincuentes; de apoyo en trabajo y vivienda para ex reclusos; de tratamiento para adicciones. Disuasión focalizada.</a:t>
                      </a:r>
                      <a:endParaRPr lang="es-MX" sz="2800">
                        <a:effectLst/>
                        <a:latin typeface="Cambria"/>
                        <a:ea typeface="MS Mincho"/>
                        <a:cs typeface="Times New Roman"/>
                      </a:endParaRPr>
                    </a:p>
                  </a:txBody>
                  <a:tcPr marL="68580" marR="68580" marT="0" marB="0"/>
                </a:tc>
                <a:tc>
                  <a:txBody>
                    <a:bodyPr/>
                    <a:lstStyle/>
                    <a:p>
                      <a:pPr algn="just">
                        <a:spcAft>
                          <a:spcPts val="0"/>
                        </a:spcAft>
                      </a:pPr>
                      <a:r>
                        <a:rPr lang="es-ES_tradnl" sz="2800">
                          <a:effectLst/>
                          <a:latin typeface="Calibri"/>
                          <a:ea typeface="Calibri"/>
                          <a:cs typeface="Arial"/>
                        </a:rPr>
                        <a:t>Incapacitación.</a:t>
                      </a:r>
                      <a:endParaRPr lang="es-MX" sz="2800">
                        <a:effectLst/>
                        <a:latin typeface="Cambria"/>
                        <a:ea typeface="MS Mincho"/>
                        <a:cs typeface="Times New Roman"/>
                      </a:endParaRPr>
                    </a:p>
                    <a:p>
                      <a:pPr algn="just">
                        <a:spcAft>
                          <a:spcPts val="0"/>
                        </a:spcAft>
                      </a:pPr>
                      <a:r>
                        <a:rPr lang="es-ES_tradnl" sz="2800">
                          <a:effectLst/>
                          <a:latin typeface="Calibri"/>
                          <a:ea typeface="Calibri"/>
                          <a:cs typeface="Arial"/>
                        </a:rPr>
                        <a:t>Programas de disuasión focalizada.</a:t>
                      </a:r>
                      <a:endParaRPr lang="es-MX" sz="2800">
                        <a:effectLst/>
                        <a:latin typeface="Cambria"/>
                        <a:ea typeface="MS Mincho"/>
                        <a:cs typeface="Times New Roman"/>
                      </a:endParaRPr>
                    </a:p>
                    <a:p>
                      <a:pPr algn="just">
                        <a:spcAft>
                          <a:spcPts val="0"/>
                        </a:spcAft>
                      </a:pPr>
                      <a:r>
                        <a:rPr lang="es-ES_tradnl" sz="2800">
                          <a:effectLst/>
                          <a:latin typeface="Calibri"/>
                          <a:ea typeface="Calibri"/>
                          <a:cs typeface="Arial"/>
                        </a:rPr>
                        <a:t> </a:t>
                      </a:r>
                      <a:endParaRPr lang="es-MX" sz="2800">
                        <a:effectLst/>
                        <a:latin typeface="Cambria"/>
                        <a:ea typeface="MS Mincho"/>
                        <a:cs typeface="Times New Roman"/>
                      </a:endParaRPr>
                    </a:p>
                    <a:p>
                      <a:pPr algn="just">
                        <a:spcAft>
                          <a:spcPts val="0"/>
                        </a:spcAft>
                      </a:pPr>
                      <a:r>
                        <a:rPr lang="es-ES_tradnl" sz="2800">
                          <a:effectLst/>
                          <a:latin typeface="Calibri"/>
                          <a:ea typeface="Calibri"/>
                          <a:cs typeface="Arial"/>
                        </a:rPr>
                        <a:t> </a:t>
                      </a:r>
                      <a:endParaRPr lang="es-MX" sz="2800">
                        <a:effectLst/>
                        <a:latin typeface="Cambria"/>
                        <a:ea typeface="MS Mincho"/>
                        <a:cs typeface="Times New Roman"/>
                      </a:endParaRPr>
                    </a:p>
                  </a:txBody>
                  <a:tcPr marL="68580" marR="68580" marT="0" marB="0"/>
                </a:tc>
                <a:tc>
                  <a:txBody>
                    <a:bodyPr/>
                    <a:lstStyle/>
                    <a:p>
                      <a:pPr algn="just">
                        <a:spcAft>
                          <a:spcPts val="0"/>
                        </a:spcAft>
                      </a:pPr>
                      <a:r>
                        <a:rPr lang="es-ES_tradnl" sz="2800" dirty="0">
                          <a:effectLst/>
                          <a:latin typeface="Calibri"/>
                          <a:ea typeface="Calibri"/>
                          <a:cs typeface="Arial"/>
                        </a:rPr>
                        <a:t>Disuasión focalizada. Valoración de peligrosidad y riesgo.</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Atención a víctimas.</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Programas de reinserción social o comunitaria o de justicia restaurativa víctima-victimario.</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Terapia cognitiva.</a:t>
                      </a:r>
                      <a:endParaRPr lang="es-MX" sz="2800" dirty="0">
                        <a:effectLst/>
                        <a:latin typeface="Cambria"/>
                        <a:ea typeface="MS Mincho"/>
                        <a:cs typeface="Times New Roman"/>
                      </a:endParaRPr>
                    </a:p>
                    <a:p>
                      <a:pPr algn="just">
                        <a:spcAft>
                          <a:spcPts val="0"/>
                        </a:spcAft>
                      </a:pPr>
                      <a:r>
                        <a:rPr lang="es-ES_tradnl" sz="2800" dirty="0">
                          <a:effectLst/>
                          <a:latin typeface="Calibri"/>
                          <a:ea typeface="Calibri"/>
                          <a:cs typeface="Arial"/>
                        </a:rPr>
                        <a:t> </a:t>
                      </a:r>
                      <a:endParaRPr lang="es-MX" sz="2800" dirty="0">
                        <a:effectLst/>
                        <a:latin typeface="Cambria"/>
                        <a:ea typeface="MS Mincho"/>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3484951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theme/theme1.xml><?xml version="1.0" encoding="utf-8"?>
<a:theme xmlns:a="http://schemas.openxmlformats.org/drawingml/2006/main" name="Default Theme">
  <a:themeElements>
    <a:clrScheme name="Ruby - Coloured 3 Light 1">
      <a:dk1>
        <a:srgbClr val="7E7E7E"/>
      </a:dk1>
      <a:lt1>
        <a:srgbClr val="FFFFFF"/>
      </a:lt1>
      <a:dk2>
        <a:srgbClr val="888888"/>
      </a:dk2>
      <a:lt2>
        <a:srgbClr val="FFFFFF"/>
      </a:lt2>
      <a:accent1>
        <a:srgbClr val="C42A13"/>
      </a:accent1>
      <a:accent2>
        <a:srgbClr val="F9711C"/>
      </a:accent2>
      <a:accent3>
        <a:srgbClr val="92AF27"/>
      </a:accent3>
      <a:accent4>
        <a:srgbClr val="38B28A"/>
      </a:accent4>
      <a:accent5>
        <a:srgbClr val="16749F"/>
      </a:accent5>
      <a:accent6>
        <a:srgbClr val="041B31"/>
      </a:accent6>
      <a:hlink>
        <a:srgbClr val="F33B48"/>
      </a:hlink>
      <a:folHlink>
        <a:srgbClr val="FFC000"/>
      </a:folHlink>
    </a:clrScheme>
    <a:fontScheme name="Custom 1">
      <a:majorFont>
        <a:latin typeface="Eurostile"/>
        <a:ea typeface=""/>
        <a:cs typeface=""/>
      </a:majorFont>
      <a:minorFont>
        <a:latin typeface="Apex Ne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4AB6C774D81B4C9F28B9C2D1FB134D" ma:contentTypeVersion="10" ma:contentTypeDescription="Create a new document." ma:contentTypeScope="" ma:versionID="34d9057cfdb9ea3d252cb783c8092132">
  <xsd:schema xmlns:xsd="http://www.w3.org/2001/XMLSchema" xmlns:xs="http://www.w3.org/2001/XMLSchema" xmlns:p="http://schemas.microsoft.com/office/2006/metadata/properties" xmlns:ns3="e0491a66-bebc-4f4a-a5c4-df7bf482129b" xmlns:ns4="ab48dd6b-8cae-423e-8029-5ea34a240ff1" targetNamespace="http://schemas.microsoft.com/office/2006/metadata/properties" ma:root="true" ma:fieldsID="22d424fffd85986f5c65d758d44a2581" ns3:_="" ns4:_="">
    <xsd:import namespace="e0491a66-bebc-4f4a-a5c4-df7bf482129b"/>
    <xsd:import namespace="ab48dd6b-8cae-423e-8029-5ea34a240f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91a66-bebc-4f4a-a5c4-df7bf48212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8dd6b-8cae-423e-8029-5ea34a240f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CA57F9-815D-411D-BABB-AA12A82477E5}">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e0491a66-bebc-4f4a-a5c4-df7bf482129b"/>
    <ds:schemaRef ds:uri="http://purl.org/dc/terms/"/>
    <ds:schemaRef ds:uri="http://schemas.openxmlformats.org/package/2006/metadata/core-properties"/>
    <ds:schemaRef ds:uri="ab48dd6b-8cae-423e-8029-5ea34a240ff1"/>
    <ds:schemaRef ds:uri="http://www.w3.org/XML/1998/namespace"/>
    <ds:schemaRef ds:uri="http://purl.org/dc/elements/1.1/"/>
  </ds:schemaRefs>
</ds:datastoreItem>
</file>

<file path=customXml/itemProps2.xml><?xml version="1.0" encoding="utf-8"?>
<ds:datastoreItem xmlns:ds="http://schemas.openxmlformats.org/officeDocument/2006/customXml" ds:itemID="{DEADD56A-0C61-47E7-A492-AC8C550FF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91a66-bebc-4f4a-a5c4-df7bf482129b"/>
    <ds:schemaRef ds:uri="ab48dd6b-8cae-423e-8029-5ea34a240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61922-0313-4169-9E7D-4B65E837DE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Grid.thmx</Template>
  <TotalTime>4669</TotalTime>
  <Words>8656</Words>
  <Application>Microsoft Office PowerPoint</Application>
  <PresentationFormat>Custom</PresentationFormat>
  <Paragraphs>652</Paragraphs>
  <Slides>34</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Apex New Book</vt:lpstr>
      <vt:lpstr>Avenir Black</vt:lpstr>
      <vt:lpstr>Century Gothic </vt:lpstr>
      <vt:lpstr>Eurostile</vt:lpstr>
      <vt:lpstr>Raleway Light</vt:lpstr>
      <vt:lpstr>Arial</vt:lpstr>
      <vt:lpstr>Calibri</vt:lpstr>
      <vt:lpstr>Cambria</vt:lpstr>
      <vt:lpstr>Raleway</vt:lpstr>
      <vt:lpstr>Symbol</vt:lpstr>
      <vt:lpstr>Wingdings</vt:lpstr>
      <vt:lpstr>Default Theme</vt:lpstr>
      <vt:lpstr>Prevención del Delito</vt:lpstr>
      <vt:lpstr>Resultados del curso</vt:lpstr>
      <vt:lpstr>Ejercicio: ¿Qué es la prevención del delito?</vt:lpstr>
      <vt:lpstr>Definición</vt:lpstr>
      <vt:lpstr>Terminología</vt:lpstr>
      <vt:lpstr>Terminología</vt:lpstr>
      <vt:lpstr>Violencia</vt:lpstr>
      <vt:lpstr>Clasificaciones, tipologías y modelos</vt:lpstr>
      <vt:lpstr>PowerPoint Presentation</vt:lpstr>
      <vt:lpstr>Niveles de Prevención</vt:lpstr>
      <vt:lpstr>Tipología de Prevención</vt:lpstr>
      <vt:lpstr>Teorías subyacentes a las tipologías o clasificaciones </vt:lpstr>
      <vt:lpstr>Prevención del Delito basada en el Desarrollo </vt:lpstr>
      <vt:lpstr>Factores de Riesgo</vt:lpstr>
      <vt:lpstr>Un estudio de caso: “Getaway Youth Center ”</vt:lpstr>
      <vt:lpstr>Estudio de Caso: “Communities that Care”</vt:lpstr>
      <vt:lpstr>Definición – Prevención Situacional del Delito</vt:lpstr>
      <vt:lpstr>Elementos de un hecho criminal – El Triángulo del Delito</vt:lpstr>
      <vt:lpstr>25 Técnicas de Oportunidad-Reducción</vt:lpstr>
      <vt:lpstr>Ejemplos de Prevención Situacional</vt:lpstr>
      <vt:lpstr>Prevención del Delito a Través del Diseño Ambiental (CPTED)</vt:lpstr>
      <vt:lpstr>Prevención a través de la Aplicación de la Ley / Justicia Penal</vt:lpstr>
      <vt:lpstr>Policía para la Prevención</vt:lpstr>
      <vt:lpstr>Reformas policiales en América Latina</vt:lpstr>
      <vt:lpstr>Enfoques de resolución de problemas</vt:lpstr>
      <vt:lpstr>PowerPoint Presentation</vt:lpstr>
      <vt:lpstr>PowerPoint Presentation</vt:lpstr>
      <vt:lpstr>PowerPoint Presentation</vt:lpstr>
      <vt:lpstr>Fuentes de evidencia</vt:lpstr>
      <vt:lpstr>EMMIE</vt:lpstr>
      <vt:lpstr>América Latina y El Caribe</vt:lpstr>
      <vt:lpstr>Resumen</vt:lpstr>
      <vt:lpstr>Algunas respuestas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Katharina Kiener-Manu</cp:lastModifiedBy>
  <cp:revision>2033</cp:revision>
  <cp:lastPrinted>2018-11-25T22:19:31Z</cp:lastPrinted>
  <dcterms:created xsi:type="dcterms:W3CDTF">2014-11-12T21:47:38Z</dcterms:created>
  <dcterms:modified xsi:type="dcterms:W3CDTF">2020-07-07T12:24:37Z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0x010100F54AB6C774D81B4C9F28B9C2D1FB134D</vt:lpwstr>
  </property>
</Properties>
</file>