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748" r:id="rId2"/>
    <p:sldId id="751" r:id="rId3"/>
    <p:sldId id="754" r:id="rId4"/>
    <p:sldId id="770" r:id="rId5"/>
    <p:sldId id="788" r:id="rId6"/>
    <p:sldId id="789" r:id="rId7"/>
    <p:sldId id="771" r:id="rId8"/>
    <p:sldId id="790" r:id="rId9"/>
    <p:sldId id="791" r:id="rId10"/>
    <p:sldId id="783" r:id="rId11"/>
    <p:sldId id="784" r:id="rId12"/>
    <p:sldId id="787" r:id="rId13"/>
    <p:sldId id="653" r:id="rId14"/>
    <p:sldId id="746" r:id="rId15"/>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10">
          <p15:clr>
            <a:srgbClr val="A4A3A4"/>
          </p15:clr>
        </p15:guide>
        <p15:guide id="2" orient="horz" pos="8014">
          <p15:clr>
            <a:srgbClr val="A4A3A4"/>
          </p15:clr>
        </p15:guide>
        <p15:guide id="3" orient="horz" pos="2471">
          <p15:clr>
            <a:srgbClr val="A4A3A4"/>
          </p15:clr>
        </p15:guide>
        <p15:guide id="4" orient="horz" pos="626">
          <p15:clr>
            <a:srgbClr val="A4A3A4"/>
          </p15:clr>
        </p15:guide>
        <p15:guide id="5" pos="14271">
          <p15:clr>
            <a:srgbClr val="A4A3A4"/>
          </p15:clr>
        </p15:guide>
        <p15:guide id="6" pos="1082">
          <p15:clr>
            <a:srgbClr val="A4A3A4"/>
          </p15:clr>
        </p15:guide>
        <p15:guide id="7" pos="767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on Clain" initials="MC" lastIdx="1" clrIdx="0">
    <p:extLst>
      <p:ext uri="{19B8F6BF-5375-455C-9EA6-DF929625EA0E}">
        <p15:presenceInfo xmlns:p15="http://schemas.microsoft.com/office/powerpoint/2012/main" userId="S-1-5-21-1062260091-2062442074-4155186622-139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8078"/>
    <a:srgbClr val="A40D33"/>
    <a:srgbClr val="9D4237"/>
    <a:srgbClr val="5378BD"/>
    <a:srgbClr val="5598D7"/>
    <a:srgbClr val="2F516A"/>
    <a:srgbClr val="9D042F"/>
    <a:srgbClr val="4072AA"/>
    <a:srgbClr val="AC4263"/>
    <a:srgbClr val="B948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E60C81-4A4A-45B6-9EF8-ED4FE52B760D}" v="893" dt="2020-09-21T14:14:46.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3" autoAdjust="0"/>
    <p:restoredTop sz="80350" autoAdjust="0"/>
  </p:normalViewPr>
  <p:slideViewPr>
    <p:cSldViewPr snapToGrid="0" snapToObjects="1">
      <p:cViewPr varScale="1">
        <p:scale>
          <a:sx n="27" d="100"/>
          <a:sy n="27" d="100"/>
        </p:scale>
        <p:origin x="1356" y="52"/>
      </p:cViewPr>
      <p:guideLst>
        <p:guide orient="horz" pos="7010"/>
        <p:guide orient="horz" pos="8014"/>
        <p:guide orient="horz" pos="2471"/>
        <p:guide orient="horz" pos="626"/>
        <p:guide pos="14271"/>
        <p:guide pos="1082"/>
        <p:guide pos="7677"/>
      </p:guideLst>
    </p:cSldViewPr>
  </p:slideViewPr>
  <p:notesTextViewPr>
    <p:cViewPr>
      <p:scale>
        <a:sx n="100" d="100"/>
        <a:sy n="100" d="100"/>
      </p:scale>
      <p:origin x="0" y="0"/>
    </p:cViewPr>
  </p:notesTextViewPr>
  <p:sorterViewPr>
    <p:cViewPr>
      <p:scale>
        <a:sx n="66" d="100"/>
        <a:sy n="66" d="100"/>
      </p:scale>
      <p:origin x="0" y="6144"/>
    </p:cViewPr>
  </p:sorterViewPr>
  <p:notesViewPr>
    <p:cSldViewPr snapToGrid="0">
      <p:cViewPr varScale="1">
        <p:scale>
          <a:sx n="68" d="100"/>
          <a:sy n="68" d="100"/>
        </p:scale>
        <p:origin x="199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appel" userId="42529a4c69c5f20f" providerId="LiveId" clId="{33E60C81-4A4A-45B6-9EF8-ED4FE52B760D}"/>
    <pc:docChg chg="undo custSel modSld">
      <pc:chgData name="carolina appel" userId="42529a4c69c5f20f" providerId="LiveId" clId="{33E60C81-4A4A-45B6-9EF8-ED4FE52B760D}" dt="2020-09-21T14:15:07.961" v="3915" actId="123"/>
      <pc:docMkLst>
        <pc:docMk/>
      </pc:docMkLst>
      <pc:sldChg chg="modSp">
        <pc:chgData name="carolina appel" userId="42529a4c69c5f20f" providerId="LiveId" clId="{33E60C81-4A4A-45B6-9EF8-ED4FE52B760D}" dt="2020-09-21T13:10:18.631" v="850" actId="20577"/>
        <pc:sldMkLst>
          <pc:docMk/>
          <pc:sldMk cId="2523908784" sldId="770"/>
        </pc:sldMkLst>
        <pc:spChg chg="mod">
          <ac:chgData name="carolina appel" userId="42529a4c69c5f20f" providerId="LiveId" clId="{33E60C81-4A4A-45B6-9EF8-ED4FE52B760D}" dt="2020-09-21T13:10:18.631" v="850" actId="20577"/>
          <ac:spMkLst>
            <pc:docMk/>
            <pc:sldMk cId="2523908784" sldId="770"/>
            <ac:spMk id="4" creationId="{A7EB0628-14BC-40E1-9BB2-85B3EB339DCF}"/>
          </ac:spMkLst>
        </pc:spChg>
      </pc:sldChg>
      <pc:sldChg chg="modSp">
        <pc:chgData name="carolina appel" userId="42529a4c69c5f20f" providerId="LiveId" clId="{33E60C81-4A4A-45B6-9EF8-ED4FE52B760D}" dt="2020-09-21T13:27:47.323" v="2296" actId="20577"/>
        <pc:sldMkLst>
          <pc:docMk/>
          <pc:sldMk cId="279997740" sldId="771"/>
        </pc:sldMkLst>
        <pc:graphicFrameChg chg="mod">
          <ac:chgData name="carolina appel" userId="42529a4c69c5f20f" providerId="LiveId" clId="{33E60C81-4A4A-45B6-9EF8-ED4FE52B760D}" dt="2020-09-21T13:27:47.323" v="2296" actId="20577"/>
          <ac:graphicFrameMkLst>
            <pc:docMk/>
            <pc:sldMk cId="279997740" sldId="771"/>
            <ac:graphicFrameMk id="4" creationId="{0B909901-48D9-4249-B9B8-C4C6058D7778}"/>
          </ac:graphicFrameMkLst>
        </pc:graphicFrameChg>
      </pc:sldChg>
      <pc:sldChg chg="modSp">
        <pc:chgData name="carolina appel" userId="42529a4c69c5f20f" providerId="LiveId" clId="{33E60C81-4A4A-45B6-9EF8-ED4FE52B760D}" dt="2020-09-21T14:01:44.534" v="3237" actId="6549"/>
        <pc:sldMkLst>
          <pc:docMk/>
          <pc:sldMk cId="235955297" sldId="783"/>
        </pc:sldMkLst>
        <pc:spChg chg="mod">
          <ac:chgData name="carolina appel" userId="42529a4c69c5f20f" providerId="LiveId" clId="{33E60C81-4A4A-45B6-9EF8-ED4FE52B760D}" dt="2020-09-21T14:01:44.534" v="3237" actId="6549"/>
          <ac:spMkLst>
            <pc:docMk/>
            <pc:sldMk cId="235955297" sldId="783"/>
            <ac:spMk id="8" creationId="{13441985-EE37-4351-BE31-B748D8CB0AFC}"/>
          </ac:spMkLst>
        </pc:spChg>
      </pc:sldChg>
      <pc:sldChg chg="modSp">
        <pc:chgData name="carolina appel" userId="42529a4c69c5f20f" providerId="LiveId" clId="{33E60C81-4A4A-45B6-9EF8-ED4FE52B760D}" dt="2020-09-21T14:15:07.961" v="3915" actId="123"/>
        <pc:sldMkLst>
          <pc:docMk/>
          <pc:sldMk cId="780713249" sldId="784"/>
        </pc:sldMkLst>
        <pc:spChg chg="mod">
          <ac:chgData name="carolina appel" userId="42529a4c69c5f20f" providerId="LiveId" clId="{33E60C81-4A4A-45B6-9EF8-ED4FE52B760D}" dt="2020-09-21T14:09:37.204" v="3814"/>
          <ac:spMkLst>
            <pc:docMk/>
            <pc:sldMk cId="780713249" sldId="784"/>
            <ac:spMk id="7" creationId="{88715396-B34E-4D16-A9A2-89E033B5DD3B}"/>
          </ac:spMkLst>
        </pc:spChg>
        <pc:spChg chg="mod">
          <ac:chgData name="carolina appel" userId="42529a4c69c5f20f" providerId="LiveId" clId="{33E60C81-4A4A-45B6-9EF8-ED4FE52B760D}" dt="2020-09-21T14:12:27.887" v="3910" actId="123"/>
          <ac:spMkLst>
            <pc:docMk/>
            <pc:sldMk cId="780713249" sldId="784"/>
            <ac:spMk id="11" creationId="{63E93DE4-5F97-4750-898B-7890E25AF176}"/>
          </ac:spMkLst>
        </pc:spChg>
        <pc:spChg chg="mod">
          <ac:chgData name="carolina appel" userId="42529a4c69c5f20f" providerId="LiveId" clId="{33E60C81-4A4A-45B6-9EF8-ED4FE52B760D}" dt="2020-09-21T14:15:07.961" v="3915" actId="123"/>
          <ac:spMkLst>
            <pc:docMk/>
            <pc:sldMk cId="780713249" sldId="784"/>
            <ac:spMk id="12" creationId="{CE948E5B-1DB6-483F-AB07-A10BCA12FB65}"/>
          </ac:spMkLst>
        </pc:spChg>
      </pc:sldChg>
      <pc:sldChg chg="modSp">
        <pc:chgData name="carolina appel" userId="42529a4c69c5f20f" providerId="LiveId" clId="{33E60C81-4A4A-45B6-9EF8-ED4FE52B760D}" dt="2020-09-21T13:17:55.473" v="1578" actId="123"/>
        <pc:sldMkLst>
          <pc:docMk/>
          <pc:sldMk cId="361064131" sldId="788"/>
        </pc:sldMkLst>
        <pc:spChg chg="mod">
          <ac:chgData name="carolina appel" userId="42529a4c69c5f20f" providerId="LiveId" clId="{33E60C81-4A4A-45B6-9EF8-ED4FE52B760D}" dt="2020-09-21T13:17:55.473" v="1578" actId="123"/>
          <ac:spMkLst>
            <pc:docMk/>
            <pc:sldMk cId="361064131" sldId="788"/>
            <ac:spMk id="4" creationId="{A7EB0628-14BC-40E1-9BB2-85B3EB339DCF}"/>
          </ac:spMkLst>
        </pc:spChg>
      </pc:sldChg>
      <pc:sldChg chg="modSp">
        <pc:chgData name="carolina appel" userId="42529a4c69c5f20f" providerId="LiveId" clId="{33E60C81-4A4A-45B6-9EF8-ED4FE52B760D}" dt="2020-09-21T13:22:01.522" v="1714" actId="123"/>
        <pc:sldMkLst>
          <pc:docMk/>
          <pc:sldMk cId="3387659257" sldId="789"/>
        </pc:sldMkLst>
        <pc:spChg chg="mod">
          <ac:chgData name="carolina appel" userId="42529a4c69c5f20f" providerId="LiveId" clId="{33E60C81-4A4A-45B6-9EF8-ED4FE52B760D}" dt="2020-09-21T13:20:50.837" v="1701"/>
          <ac:spMkLst>
            <pc:docMk/>
            <pc:sldMk cId="3387659257" sldId="789"/>
            <ac:spMk id="3" creationId="{00000000-0000-0000-0000-000000000000}"/>
          </ac:spMkLst>
        </pc:spChg>
        <pc:spChg chg="mod">
          <ac:chgData name="carolina appel" userId="42529a4c69c5f20f" providerId="LiveId" clId="{33E60C81-4A4A-45B6-9EF8-ED4FE52B760D}" dt="2020-09-21T13:22:01.522" v="1714" actId="123"/>
          <ac:spMkLst>
            <pc:docMk/>
            <pc:sldMk cId="3387659257" sldId="789"/>
            <ac:spMk id="4" creationId="{A7EB0628-14BC-40E1-9BB2-85B3EB339DCF}"/>
          </ac:spMkLst>
        </pc:spChg>
      </pc:sldChg>
      <pc:sldChg chg="modSp">
        <pc:chgData name="carolina appel" userId="42529a4c69c5f20f" providerId="LiveId" clId="{33E60C81-4A4A-45B6-9EF8-ED4FE52B760D}" dt="2020-09-21T13:39:48.154" v="3066" actId="20577"/>
        <pc:sldMkLst>
          <pc:docMk/>
          <pc:sldMk cId="99489204" sldId="790"/>
        </pc:sldMkLst>
        <pc:spChg chg="mod">
          <ac:chgData name="carolina appel" userId="42529a4c69c5f20f" providerId="LiveId" clId="{33E60C81-4A4A-45B6-9EF8-ED4FE52B760D}" dt="2020-09-21T13:29:21.955" v="2438" actId="123"/>
          <ac:spMkLst>
            <pc:docMk/>
            <pc:sldMk cId="99489204" sldId="790"/>
            <ac:spMk id="5" creationId="{F01D39C1-4D55-4641-BA5A-F3BAFBD8DB4B}"/>
          </ac:spMkLst>
        </pc:spChg>
        <pc:spChg chg="mod">
          <ac:chgData name="carolina appel" userId="42529a4c69c5f20f" providerId="LiveId" clId="{33E60C81-4A4A-45B6-9EF8-ED4FE52B760D}" dt="2020-09-21T13:34:54.057" v="2821" actId="123"/>
          <ac:spMkLst>
            <pc:docMk/>
            <pc:sldMk cId="99489204" sldId="790"/>
            <ac:spMk id="9" creationId="{7521CD10-237A-4FBB-BF10-DA934F62969B}"/>
          </ac:spMkLst>
        </pc:spChg>
        <pc:graphicFrameChg chg="mod">
          <ac:chgData name="carolina appel" userId="42529a4c69c5f20f" providerId="LiveId" clId="{33E60C81-4A4A-45B6-9EF8-ED4FE52B760D}" dt="2020-09-21T13:39:48.154" v="3066" actId="20577"/>
          <ac:graphicFrameMkLst>
            <pc:docMk/>
            <pc:sldMk cId="99489204" sldId="790"/>
            <ac:graphicFrameMk id="10" creationId="{3FEA5453-DCEA-4597-A9A7-F472FCF67C73}"/>
          </ac:graphicFrameMkLst>
        </pc:graphicFrameChg>
      </pc:sldChg>
      <pc:sldChg chg="modSp">
        <pc:chgData name="carolina appel" userId="42529a4c69c5f20f" providerId="LiveId" clId="{33E60C81-4A4A-45B6-9EF8-ED4FE52B760D}" dt="2020-09-21T13:54:58.486" v="3083" actId="20577"/>
        <pc:sldMkLst>
          <pc:docMk/>
          <pc:sldMk cId="4060510906" sldId="791"/>
        </pc:sldMkLst>
        <pc:spChg chg="mod">
          <ac:chgData name="carolina appel" userId="42529a4c69c5f20f" providerId="LiveId" clId="{33E60C81-4A4A-45B6-9EF8-ED4FE52B760D}" dt="2020-09-21T13:54:58.486" v="3083" actId="20577"/>
          <ac:spMkLst>
            <pc:docMk/>
            <pc:sldMk cId="4060510906" sldId="791"/>
            <ac:spMk id="5" creationId="{F01D39C1-4D55-4641-BA5A-F3BAFBD8DB4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21C6DB-82D3-429E-B0B7-CF8C1871DF9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D6C16BBA-9117-48F1-8E08-8E43CE5C3A50}">
      <dgm:prSet phldrT="[Text]" custT="1"/>
      <dgm:spPr/>
      <dgm:t>
        <a:bodyPr/>
        <a:lstStyle/>
        <a:p>
          <a:r>
            <a:rPr lang="en-GB" sz="4500" dirty="0"/>
            <a:t>Protocolo contra tráfico ilícito de migrantes</a:t>
          </a:r>
        </a:p>
      </dgm:t>
    </dgm:pt>
    <dgm:pt modelId="{CD1EAC62-A41F-4118-99D7-3D24A1F052F7}" type="parTrans" cxnId="{277CBC4B-D8D8-4606-B52C-8EF3278875E2}">
      <dgm:prSet/>
      <dgm:spPr/>
      <dgm:t>
        <a:bodyPr/>
        <a:lstStyle/>
        <a:p>
          <a:endParaRPr lang="en-GB"/>
        </a:p>
      </dgm:t>
    </dgm:pt>
    <dgm:pt modelId="{8086E07C-A2B8-45EE-9D7D-F24B9F8BE9A6}" type="sibTrans" cxnId="{277CBC4B-D8D8-4606-B52C-8EF3278875E2}">
      <dgm:prSet/>
      <dgm:spPr/>
      <dgm:t>
        <a:bodyPr/>
        <a:lstStyle/>
        <a:p>
          <a:endParaRPr lang="en-GB"/>
        </a:p>
      </dgm:t>
    </dgm:pt>
    <dgm:pt modelId="{3B489938-0CBC-4EC0-8ABF-049715EE79ED}">
      <dgm:prSet phldrT="[Text]"/>
      <dgm:spPr/>
      <dgm:t>
        <a:bodyPr/>
        <a:lstStyle/>
        <a:p>
          <a:r>
            <a:rPr lang="en-GB" dirty="0"/>
            <a:t>Articulo 16(4) </a:t>
          </a:r>
          <a:r>
            <a:rPr lang="es-ES" dirty="0"/>
            <a:t>exige que los Estados tengan en cuenta las "necesidades especiales" de los niños al aplicar el Protocolo</a:t>
          </a:r>
          <a:endParaRPr lang="en-US" dirty="0"/>
        </a:p>
        <a:p>
          <a:endParaRPr lang="en-GB" dirty="0"/>
        </a:p>
      </dgm:t>
    </dgm:pt>
    <dgm:pt modelId="{9D87B806-641E-4FDF-AFFB-88958C3F924D}" type="parTrans" cxnId="{73D21105-3987-4E2E-B60F-3DF541DA0430}">
      <dgm:prSet/>
      <dgm:spPr/>
      <dgm:t>
        <a:bodyPr/>
        <a:lstStyle/>
        <a:p>
          <a:endParaRPr lang="en-GB"/>
        </a:p>
      </dgm:t>
    </dgm:pt>
    <dgm:pt modelId="{65D2E0EB-DB1C-480B-92A7-347B7C34A07D}" type="sibTrans" cxnId="{73D21105-3987-4E2E-B60F-3DF541DA0430}">
      <dgm:prSet/>
      <dgm:spPr/>
      <dgm:t>
        <a:bodyPr/>
        <a:lstStyle/>
        <a:p>
          <a:endParaRPr lang="en-GB"/>
        </a:p>
      </dgm:t>
    </dgm:pt>
    <dgm:pt modelId="{B5F3C66F-30E8-42C8-90A9-CE43C7DE7D68}">
      <dgm:prSet phldrT="[Text]" custT="1"/>
      <dgm:spPr/>
      <dgm:t>
        <a:bodyPr/>
        <a:lstStyle/>
        <a:p>
          <a:r>
            <a:rPr lang="en-GB" sz="4500" dirty="0"/>
            <a:t>Protocolo contra la Trata de Personas</a:t>
          </a:r>
        </a:p>
      </dgm:t>
    </dgm:pt>
    <dgm:pt modelId="{2910D9C0-562A-4F4F-BE53-7230EEDF5113}" type="parTrans" cxnId="{E9BFB383-440B-48C9-A4AB-5ACD77B83B9F}">
      <dgm:prSet/>
      <dgm:spPr/>
      <dgm:t>
        <a:bodyPr/>
        <a:lstStyle/>
        <a:p>
          <a:endParaRPr lang="en-GB"/>
        </a:p>
      </dgm:t>
    </dgm:pt>
    <dgm:pt modelId="{23CAB042-C750-4400-8D99-118A8B7F8AD0}" type="sibTrans" cxnId="{E9BFB383-440B-48C9-A4AB-5ACD77B83B9F}">
      <dgm:prSet/>
      <dgm:spPr/>
      <dgm:t>
        <a:bodyPr/>
        <a:lstStyle/>
        <a:p>
          <a:endParaRPr lang="en-GB"/>
        </a:p>
      </dgm:t>
    </dgm:pt>
    <dgm:pt modelId="{1D881478-C607-4BEE-BE91-E7764E00925C}">
      <dgm:prSet phldrT="[Text]"/>
      <dgm:spPr/>
      <dgm:t>
        <a:bodyPr/>
        <a:lstStyle/>
        <a:p>
          <a:r>
            <a:rPr lang="es-ES" dirty="0"/>
            <a:t>El Protocolo exige prevenir, reprimir y sancionar la trata de personas, especialmente de niños</a:t>
          </a:r>
          <a:endParaRPr lang="en-GB" dirty="0"/>
        </a:p>
      </dgm:t>
    </dgm:pt>
    <dgm:pt modelId="{C3108CDA-E4A2-43A8-B1F6-0D00BDB1AFB6}" type="parTrans" cxnId="{2E4B4A7B-E8AA-47A8-B4A8-853F2F8F40A0}">
      <dgm:prSet/>
      <dgm:spPr/>
      <dgm:t>
        <a:bodyPr/>
        <a:lstStyle/>
        <a:p>
          <a:endParaRPr lang="en-GB"/>
        </a:p>
      </dgm:t>
    </dgm:pt>
    <dgm:pt modelId="{2504ECE5-B3F5-4984-86C0-1589A9C469B4}" type="sibTrans" cxnId="{2E4B4A7B-E8AA-47A8-B4A8-853F2F8F40A0}">
      <dgm:prSet/>
      <dgm:spPr/>
      <dgm:t>
        <a:bodyPr/>
        <a:lstStyle/>
        <a:p>
          <a:endParaRPr lang="en-GB"/>
        </a:p>
      </dgm:t>
    </dgm:pt>
    <dgm:pt modelId="{703308A8-1679-42FE-B028-7C9935A79889}">
      <dgm:prSet phldrT="[Text]"/>
      <dgm:spPr/>
      <dgm:t>
        <a:bodyPr/>
        <a:lstStyle/>
        <a:p>
          <a:r>
            <a:rPr lang="es-ES" dirty="0"/>
            <a:t>La definición de trata de personas en sí misma difiere cuando un niño es víctima: los "medios" son irrelevantes en los casos de trata de niños </a:t>
          </a:r>
          <a:r>
            <a:rPr lang="en-GB" dirty="0"/>
            <a:t> (articulo 3(c)).</a:t>
          </a:r>
        </a:p>
      </dgm:t>
    </dgm:pt>
    <dgm:pt modelId="{B27B5FB3-67BD-4873-90E8-6A7F8E53CD69}" type="parTrans" cxnId="{DA8A821D-7FD3-4681-8E7C-F152B95CF762}">
      <dgm:prSet/>
      <dgm:spPr/>
      <dgm:t>
        <a:bodyPr/>
        <a:lstStyle/>
        <a:p>
          <a:endParaRPr lang="en-GB"/>
        </a:p>
      </dgm:t>
    </dgm:pt>
    <dgm:pt modelId="{CB2EC21E-62F7-40F2-A2F2-F02A79813D9E}" type="sibTrans" cxnId="{DA8A821D-7FD3-4681-8E7C-F152B95CF762}">
      <dgm:prSet/>
      <dgm:spPr/>
      <dgm:t>
        <a:bodyPr/>
        <a:lstStyle/>
        <a:p>
          <a:endParaRPr lang="en-GB"/>
        </a:p>
      </dgm:t>
    </dgm:pt>
    <dgm:pt modelId="{9B7EAB60-C1C1-4BC4-B412-36A9EF144259}">
      <dgm:prSet/>
      <dgm:spPr/>
      <dgm:t>
        <a:bodyPr/>
        <a:lstStyle/>
        <a:p>
          <a:r>
            <a:rPr lang="en-GB" dirty="0"/>
            <a:t>Articulo 6(4) </a:t>
          </a:r>
          <a:r>
            <a:rPr lang="es-ES" dirty="0"/>
            <a:t>exige que los Estados tengan en cuenta las "necesidades especiales" de los niños al aplicar el Protocolo</a:t>
          </a:r>
          <a:endParaRPr lang="en-GB" dirty="0"/>
        </a:p>
      </dgm:t>
    </dgm:pt>
    <dgm:pt modelId="{0EAA50E0-9B21-497B-87BA-73AF88FAFB5B}" type="parTrans" cxnId="{658142C7-C7F6-4ACF-8400-E04E2AC8C0DB}">
      <dgm:prSet/>
      <dgm:spPr/>
      <dgm:t>
        <a:bodyPr/>
        <a:lstStyle/>
        <a:p>
          <a:endParaRPr lang="en-GB"/>
        </a:p>
      </dgm:t>
    </dgm:pt>
    <dgm:pt modelId="{93D032DE-BB65-4848-B1AA-05C1265A4E40}" type="sibTrans" cxnId="{658142C7-C7F6-4ACF-8400-E04E2AC8C0DB}">
      <dgm:prSet/>
      <dgm:spPr/>
      <dgm:t>
        <a:bodyPr/>
        <a:lstStyle/>
        <a:p>
          <a:endParaRPr lang="en-GB"/>
        </a:p>
      </dgm:t>
    </dgm:pt>
    <dgm:pt modelId="{7FCAC09D-41EC-43FC-A239-1FD79829E51F}" type="pres">
      <dgm:prSet presAssocID="{6A21C6DB-82D3-429E-B0B7-CF8C1871DF9D}" presName="diagram" presStyleCnt="0">
        <dgm:presLayoutVars>
          <dgm:chPref val="1"/>
          <dgm:dir/>
          <dgm:animOne val="branch"/>
          <dgm:animLvl val="lvl"/>
          <dgm:resizeHandles/>
        </dgm:presLayoutVars>
      </dgm:prSet>
      <dgm:spPr/>
    </dgm:pt>
    <dgm:pt modelId="{78DB2E4C-02E9-4683-83AE-1B9ACF27D8BD}" type="pres">
      <dgm:prSet presAssocID="{D6C16BBA-9117-48F1-8E08-8E43CE5C3A50}" presName="root" presStyleCnt="0"/>
      <dgm:spPr/>
    </dgm:pt>
    <dgm:pt modelId="{A7C025AF-85B4-4638-9D80-E6BD0A7F5816}" type="pres">
      <dgm:prSet presAssocID="{D6C16BBA-9117-48F1-8E08-8E43CE5C3A50}" presName="rootComposite" presStyleCnt="0"/>
      <dgm:spPr/>
    </dgm:pt>
    <dgm:pt modelId="{4163D6BF-FA8F-4710-B7F3-AF58A3BAF5B3}" type="pres">
      <dgm:prSet presAssocID="{D6C16BBA-9117-48F1-8E08-8E43CE5C3A50}" presName="rootText" presStyleLbl="node1" presStyleIdx="0" presStyleCnt="2"/>
      <dgm:spPr/>
    </dgm:pt>
    <dgm:pt modelId="{FFE50F66-BEE9-4A31-9075-07AA6AECFCEF}" type="pres">
      <dgm:prSet presAssocID="{D6C16BBA-9117-48F1-8E08-8E43CE5C3A50}" presName="rootConnector" presStyleLbl="node1" presStyleIdx="0" presStyleCnt="2"/>
      <dgm:spPr/>
    </dgm:pt>
    <dgm:pt modelId="{D283CBC0-AE71-4540-B302-E9C9F88C7AE1}" type="pres">
      <dgm:prSet presAssocID="{D6C16BBA-9117-48F1-8E08-8E43CE5C3A50}" presName="childShape" presStyleCnt="0"/>
      <dgm:spPr/>
    </dgm:pt>
    <dgm:pt modelId="{4B5D266B-0E0E-4B96-A864-6AA56A2098C9}" type="pres">
      <dgm:prSet presAssocID="{9D87B806-641E-4FDF-AFFB-88958C3F924D}" presName="Name13" presStyleLbl="parChTrans1D2" presStyleIdx="0" presStyleCnt="4"/>
      <dgm:spPr/>
    </dgm:pt>
    <dgm:pt modelId="{FF3CCE32-8514-46B4-B13F-31C1E17DFC2C}" type="pres">
      <dgm:prSet presAssocID="{3B489938-0CBC-4EC0-8ABF-049715EE79ED}" presName="childText" presStyleLbl="bgAcc1" presStyleIdx="0" presStyleCnt="4">
        <dgm:presLayoutVars>
          <dgm:bulletEnabled val="1"/>
        </dgm:presLayoutVars>
      </dgm:prSet>
      <dgm:spPr/>
    </dgm:pt>
    <dgm:pt modelId="{681D66DE-B9F9-41EF-A9C9-7BDF8AB14F76}" type="pres">
      <dgm:prSet presAssocID="{B5F3C66F-30E8-42C8-90A9-CE43C7DE7D68}" presName="root" presStyleCnt="0"/>
      <dgm:spPr/>
    </dgm:pt>
    <dgm:pt modelId="{E7DD1FAB-4C2F-46C2-A2FD-3B884A566857}" type="pres">
      <dgm:prSet presAssocID="{B5F3C66F-30E8-42C8-90A9-CE43C7DE7D68}" presName="rootComposite" presStyleCnt="0"/>
      <dgm:spPr/>
    </dgm:pt>
    <dgm:pt modelId="{EE58ACA2-CF5C-4922-9967-62FBE264B426}" type="pres">
      <dgm:prSet presAssocID="{B5F3C66F-30E8-42C8-90A9-CE43C7DE7D68}" presName="rootText" presStyleLbl="node1" presStyleIdx="1" presStyleCnt="2"/>
      <dgm:spPr/>
    </dgm:pt>
    <dgm:pt modelId="{E7999915-AD0A-4D1A-9ACA-FEBDF210DDFD}" type="pres">
      <dgm:prSet presAssocID="{B5F3C66F-30E8-42C8-90A9-CE43C7DE7D68}" presName="rootConnector" presStyleLbl="node1" presStyleIdx="1" presStyleCnt="2"/>
      <dgm:spPr/>
    </dgm:pt>
    <dgm:pt modelId="{7C743F3F-BBE1-4BD6-AE68-EC62DC45D1C1}" type="pres">
      <dgm:prSet presAssocID="{B5F3C66F-30E8-42C8-90A9-CE43C7DE7D68}" presName="childShape" presStyleCnt="0"/>
      <dgm:spPr/>
    </dgm:pt>
    <dgm:pt modelId="{A78C1744-6A10-4AF5-A535-81EA3EA310A6}" type="pres">
      <dgm:prSet presAssocID="{C3108CDA-E4A2-43A8-B1F6-0D00BDB1AFB6}" presName="Name13" presStyleLbl="parChTrans1D2" presStyleIdx="1" presStyleCnt="4"/>
      <dgm:spPr/>
    </dgm:pt>
    <dgm:pt modelId="{13512D42-C31D-4D60-B5B0-D977AF9BED97}" type="pres">
      <dgm:prSet presAssocID="{1D881478-C607-4BEE-BE91-E7764E00925C}" presName="childText" presStyleLbl="bgAcc1" presStyleIdx="1" presStyleCnt="4">
        <dgm:presLayoutVars>
          <dgm:bulletEnabled val="1"/>
        </dgm:presLayoutVars>
      </dgm:prSet>
      <dgm:spPr/>
    </dgm:pt>
    <dgm:pt modelId="{7183ADE6-A389-4E2A-9D11-FB289224BEBD}" type="pres">
      <dgm:prSet presAssocID="{B27B5FB3-67BD-4873-90E8-6A7F8E53CD69}" presName="Name13" presStyleLbl="parChTrans1D2" presStyleIdx="2" presStyleCnt="4"/>
      <dgm:spPr/>
    </dgm:pt>
    <dgm:pt modelId="{3CD5B881-4B51-4E6A-8C17-B464F32F2529}" type="pres">
      <dgm:prSet presAssocID="{703308A8-1679-42FE-B028-7C9935A79889}" presName="childText" presStyleLbl="bgAcc1" presStyleIdx="2" presStyleCnt="4">
        <dgm:presLayoutVars>
          <dgm:bulletEnabled val="1"/>
        </dgm:presLayoutVars>
      </dgm:prSet>
      <dgm:spPr/>
    </dgm:pt>
    <dgm:pt modelId="{6356176C-DB13-4CB3-B81C-658CA87C39C8}" type="pres">
      <dgm:prSet presAssocID="{0EAA50E0-9B21-497B-87BA-73AF88FAFB5B}" presName="Name13" presStyleLbl="parChTrans1D2" presStyleIdx="3" presStyleCnt="4"/>
      <dgm:spPr/>
    </dgm:pt>
    <dgm:pt modelId="{B39DDBEB-5727-469A-998E-E7EC863DD657}" type="pres">
      <dgm:prSet presAssocID="{9B7EAB60-C1C1-4BC4-B412-36A9EF144259}" presName="childText" presStyleLbl="bgAcc1" presStyleIdx="3" presStyleCnt="4">
        <dgm:presLayoutVars>
          <dgm:bulletEnabled val="1"/>
        </dgm:presLayoutVars>
      </dgm:prSet>
      <dgm:spPr/>
    </dgm:pt>
  </dgm:ptLst>
  <dgm:cxnLst>
    <dgm:cxn modelId="{73D21105-3987-4E2E-B60F-3DF541DA0430}" srcId="{D6C16BBA-9117-48F1-8E08-8E43CE5C3A50}" destId="{3B489938-0CBC-4EC0-8ABF-049715EE79ED}" srcOrd="0" destOrd="0" parTransId="{9D87B806-641E-4FDF-AFFB-88958C3F924D}" sibTransId="{65D2E0EB-DB1C-480B-92A7-347B7C34A07D}"/>
    <dgm:cxn modelId="{72268918-ACAB-4AF7-9D30-7A09A72BAFF5}" type="presOf" srcId="{B27B5FB3-67BD-4873-90E8-6A7F8E53CD69}" destId="{7183ADE6-A389-4E2A-9D11-FB289224BEBD}" srcOrd="0" destOrd="0" presId="urn:microsoft.com/office/officeart/2005/8/layout/hierarchy3"/>
    <dgm:cxn modelId="{DA8A821D-7FD3-4681-8E7C-F152B95CF762}" srcId="{B5F3C66F-30E8-42C8-90A9-CE43C7DE7D68}" destId="{703308A8-1679-42FE-B028-7C9935A79889}" srcOrd="1" destOrd="0" parTransId="{B27B5FB3-67BD-4873-90E8-6A7F8E53CD69}" sibTransId="{CB2EC21E-62F7-40F2-A2F2-F02A79813D9E}"/>
    <dgm:cxn modelId="{FB282E2F-3533-457F-A43C-1395E140E26E}" type="presOf" srcId="{1D881478-C607-4BEE-BE91-E7764E00925C}" destId="{13512D42-C31D-4D60-B5B0-D977AF9BED97}" srcOrd="0" destOrd="0" presId="urn:microsoft.com/office/officeart/2005/8/layout/hierarchy3"/>
    <dgm:cxn modelId="{74DF4A35-C2FB-4D04-BAF4-A822B8C6DFA1}" type="presOf" srcId="{9D87B806-641E-4FDF-AFFB-88958C3F924D}" destId="{4B5D266B-0E0E-4B96-A864-6AA56A2098C9}" srcOrd="0" destOrd="0" presId="urn:microsoft.com/office/officeart/2005/8/layout/hierarchy3"/>
    <dgm:cxn modelId="{188AB43A-07CF-46D4-AD6F-A77130E7D0C2}" type="presOf" srcId="{703308A8-1679-42FE-B028-7C9935A79889}" destId="{3CD5B881-4B51-4E6A-8C17-B464F32F2529}" srcOrd="0" destOrd="0" presId="urn:microsoft.com/office/officeart/2005/8/layout/hierarchy3"/>
    <dgm:cxn modelId="{F6C1013E-D849-47B0-9E10-41A201E98639}" type="presOf" srcId="{B5F3C66F-30E8-42C8-90A9-CE43C7DE7D68}" destId="{EE58ACA2-CF5C-4922-9967-62FBE264B426}" srcOrd="0" destOrd="0" presId="urn:microsoft.com/office/officeart/2005/8/layout/hierarchy3"/>
    <dgm:cxn modelId="{DFD5D147-014C-4620-976B-1672D171E1B8}" type="presOf" srcId="{B5F3C66F-30E8-42C8-90A9-CE43C7DE7D68}" destId="{E7999915-AD0A-4D1A-9ACA-FEBDF210DDFD}" srcOrd="1" destOrd="0" presId="urn:microsoft.com/office/officeart/2005/8/layout/hierarchy3"/>
    <dgm:cxn modelId="{277CBC4B-D8D8-4606-B52C-8EF3278875E2}" srcId="{6A21C6DB-82D3-429E-B0B7-CF8C1871DF9D}" destId="{D6C16BBA-9117-48F1-8E08-8E43CE5C3A50}" srcOrd="0" destOrd="0" parTransId="{CD1EAC62-A41F-4118-99D7-3D24A1F052F7}" sibTransId="{8086E07C-A2B8-45EE-9D7D-F24B9F8BE9A6}"/>
    <dgm:cxn modelId="{1211F375-1CA5-4E39-A8C4-46E1521D7A07}" type="presOf" srcId="{9B7EAB60-C1C1-4BC4-B412-36A9EF144259}" destId="{B39DDBEB-5727-469A-998E-E7EC863DD657}" srcOrd="0" destOrd="0" presId="urn:microsoft.com/office/officeart/2005/8/layout/hierarchy3"/>
    <dgm:cxn modelId="{3B36CB78-1567-4B13-A85A-E20BA7673802}" type="presOf" srcId="{C3108CDA-E4A2-43A8-B1F6-0D00BDB1AFB6}" destId="{A78C1744-6A10-4AF5-A535-81EA3EA310A6}" srcOrd="0" destOrd="0" presId="urn:microsoft.com/office/officeart/2005/8/layout/hierarchy3"/>
    <dgm:cxn modelId="{2E4B4A7B-E8AA-47A8-B4A8-853F2F8F40A0}" srcId="{B5F3C66F-30E8-42C8-90A9-CE43C7DE7D68}" destId="{1D881478-C607-4BEE-BE91-E7764E00925C}" srcOrd="0" destOrd="0" parTransId="{C3108CDA-E4A2-43A8-B1F6-0D00BDB1AFB6}" sibTransId="{2504ECE5-B3F5-4984-86C0-1589A9C469B4}"/>
    <dgm:cxn modelId="{E9BFB383-440B-48C9-A4AB-5ACD77B83B9F}" srcId="{6A21C6DB-82D3-429E-B0B7-CF8C1871DF9D}" destId="{B5F3C66F-30E8-42C8-90A9-CE43C7DE7D68}" srcOrd="1" destOrd="0" parTransId="{2910D9C0-562A-4F4F-BE53-7230EEDF5113}" sibTransId="{23CAB042-C750-4400-8D99-118A8B7F8AD0}"/>
    <dgm:cxn modelId="{F01CF6BB-FADF-4C77-A245-86A15B601D49}" type="presOf" srcId="{3B489938-0CBC-4EC0-8ABF-049715EE79ED}" destId="{FF3CCE32-8514-46B4-B13F-31C1E17DFC2C}" srcOrd="0" destOrd="0" presId="urn:microsoft.com/office/officeart/2005/8/layout/hierarchy3"/>
    <dgm:cxn modelId="{658142C7-C7F6-4ACF-8400-E04E2AC8C0DB}" srcId="{B5F3C66F-30E8-42C8-90A9-CE43C7DE7D68}" destId="{9B7EAB60-C1C1-4BC4-B412-36A9EF144259}" srcOrd="2" destOrd="0" parTransId="{0EAA50E0-9B21-497B-87BA-73AF88FAFB5B}" sibTransId="{93D032DE-BB65-4848-B1AA-05C1265A4E40}"/>
    <dgm:cxn modelId="{84DA03D2-3975-4BD4-B0A4-98142A191D2B}" type="presOf" srcId="{0EAA50E0-9B21-497B-87BA-73AF88FAFB5B}" destId="{6356176C-DB13-4CB3-B81C-658CA87C39C8}" srcOrd="0" destOrd="0" presId="urn:microsoft.com/office/officeart/2005/8/layout/hierarchy3"/>
    <dgm:cxn modelId="{AEFB5AE0-E2F8-4081-A2B0-4D27840A36E3}" type="presOf" srcId="{6A21C6DB-82D3-429E-B0B7-CF8C1871DF9D}" destId="{7FCAC09D-41EC-43FC-A239-1FD79829E51F}" srcOrd="0" destOrd="0" presId="urn:microsoft.com/office/officeart/2005/8/layout/hierarchy3"/>
    <dgm:cxn modelId="{5F10B7E4-5098-4D1C-9DC4-A8C6F145AF4C}" type="presOf" srcId="{D6C16BBA-9117-48F1-8E08-8E43CE5C3A50}" destId="{FFE50F66-BEE9-4A31-9075-07AA6AECFCEF}" srcOrd="1" destOrd="0" presId="urn:microsoft.com/office/officeart/2005/8/layout/hierarchy3"/>
    <dgm:cxn modelId="{35F035E8-AE80-4290-B5D6-F8D7B0086C96}" type="presOf" srcId="{D6C16BBA-9117-48F1-8E08-8E43CE5C3A50}" destId="{4163D6BF-FA8F-4710-B7F3-AF58A3BAF5B3}" srcOrd="0" destOrd="0" presId="urn:microsoft.com/office/officeart/2005/8/layout/hierarchy3"/>
    <dgm:cxn modelId="{016CDB76-F608-4C39-B597-0D9BF1F40CE5}" type="presParOf" srcId="{7FCAC09D-41EC-43FC-A239-1FD79829E51F}" destId="{78DB2E4C-02E9-4683-83AE-1B9ACF27D8BD}" srcOrd="0" destOrd="0" presId="urn:microsoft.com/office/officeart/2005/8/layout/hierarchy3"/>
    <dgm:cxn modelId="{35D24FF2-4B58-46F2-8ADA-8D14321E370D}" type="presParOf" srcId="{78DB2E4C-02E9-4683-83AE-1B9ACF27D8BD}" destId="{A7C025AF-85B4-4638-9D80-E6BD0A7F5816}" srcOrd="0" destOrd="0" presId="urn:microsoft.com/office/officeart/2005/8/layout/hierarchy3"/>
    <dgm:cxn modelId="{3A2C3078-20C2-48A5-9927-B72D4A2ADF00}" type="presParOf" srcId="{A7C025AF-85B4-4638-9D80-E6BD0A7F5816}" destId="{4163D6BF-FA8F-4710-B7F3-AF58A3BAF5B3}" srcOrd="0" destOrd="0" presId="urn:microsoft.com/office/officeart/2005/8/layout/hierarchy3"/>
    <dgm:cxn modelId="{F76C13F5-5FDB-49B5-BFC1-7FDFE28C585A}" type="presParOf" srcId="{A7C025AF-85B4-4638-9D80-E6BD0A7F5816}" destId="{FFE50F66-BEE9-4A31-9075-07AA6AECFCEF}" srcOrd="1" destOrd="0" presId="urn:microsoft.com/office/officeart/2005/8/layout/hierarchy3"/>
    <dgm:cxn modelId="{1DDC4537-5271-441C-AAD5-F29761728C01}" type="presParOf" srcId="{78DB2E4C-02E9-4683-83AE-1B9ACF27D8BD}" destId="{D283CBC0-AE71-4540-B302-E9C9F88C7AE1}" srcOrd="1" destOrd="0" presId="urn:microsoft.com/office/officeart/2005/8/layout/hierarchy3"/>
    <dgm:cxn modelId="{4CD6F6CE-C335-4276-A196-C4659C84A398}" type="presParOf" srcId="{D283CBC0-AE71-4540-B302-E9C9F88C7AE1}" destId="{4B5D266B-0E0E-4B96-A864-6AA56A2098C9}" srcOrd="0" destOrd="0" presId="urn:microsoft.com/office/officeart/2005/8/layout/hierarchy3"/>
    <dgm:cxn modelId="{DE6F18D7-010C-41E8-B293-AF265AF00FAB}" type="presParOf" srcId="{D283CBC0-AE71-4540-B302-E9C9F88C7AE1}" destId="{FF3CCE32-8514-46B4-B13F-31C1E17DFC2C}" srcOrd="1" destOrd="0" presId="urn:microsoft.com/office/officeart/2005/8/layout/hierarchy3"/>
    <dgm:cxn modelId="{D6547F08-21FE-4529-8705-F034208A8ECA}" type="presParOf" srcId="{7FCAC09D-41EC-43FC-A239-1FD79829E51F}" destId="{681D66DE-B9F9-41EF-A9C9-7BDF8AB14F76}" srcOrd="1" destOrd="0" presId="urn:microsoft.com/office/officeart/2005/8/layout/hierarchy3"/>
    <dgm:cxn modelId="{A3129F46-677F-4C0B-AF87-B138304F52BD}" type="presParOf" srcId="{681D66DE-B9F9-41EF-A9C9-7BDF8AB14F76}" destId="{E7DD1FAB-4C2F-46C2-A2FD-3B884A566857}" srcOrd="0" destOrd="0" presId="urn:microsoft.com/office/officeart/2005/8/layout/hierarchy3"/>
    <dgm:cxn modelId="{4D616F7C-9B60-441B-AC15-E5FA26ED21ED}" type="presParOf" srcId="{E7DD1FAB-4C2F-46C2-A2FD-3B884A566857}" destId="{EE58ACA2-CF5C-4922-9967-62FBE264B426}" srcOrd="0" destOrd="0" presId="urn:microsoft.com/office/officeart/2005/8/layout/hierarchy3"/>
    <dgm:cxn modelId="{1CE18B9A-460D-40D8-AE40-7CC539B6D7D0}" type="presParOf" srcId="{E7DD1FAB-4C2F-46C2-A2FD-3B884A566857}" destId="{E7999915-AD0A-4D1A-9ACA-FEBDF210DDFD}" srcOrd="1" destOrd="0" presId="urn:microsoft.com/office/officeart/2005/8/layout/hierarchy3"/>
    <dgm:cxn modelId="{B637167E-21DA-4BC8-8E1B-E445C283E338}" type="presParOf" srcId="{681D66DE-B9F9-41EF-A9C9-7BDF8AB14F76}" destId="{7C743F3F-BBE1-4BD6-AE68-EC62DC45D1C1}" srcOrd="1" destOrd="0" presId="urn:microsoft.com/office/officeart/2005/8/layout/hierarchy3"/>
    <dgm:cxn modelId="{09713000-15C4-4ECB-A3C3-1702BF36C275}" type="presParOf" srcId="{7C743F3F-BBE1-4BD6-AE68-EC62DC45D1C1}" destId="{A78C1744-6A10-4AF5-A535-81EA3EA310A6}" srcOrd="0" destOrd="0" presId="urn:microsoft.com/office/officeart/2005/8/layout/hierarchy3"/>
    <dgm:cxn modelId="{DC7211E8-FECC-415C-BF3B-01A621A40835}" type="presParOf" srcId="{7C743F3F-BBE1-4BD6-AE68-EC62DC45D1C1}" destId="{13512D42-C31D-4D60-B5B0-D977AF9BED97}" srcOrd="1" destOrd="0" presId="urn:microsoft.com/office/officeart/2005/8/layout/hierarchy3"/>
    <dgm:cxn modelId="{C734B0EE-0F1C-44EB-ADD3-11C039084283}" type="presParOf" srcId="{7C743F3F-BBE1-4BD6-AE68-EC62DC45D1C1}" destId="{7183ADE6-A389-4E2A-9D11-FB289224BEBD}" srcOrd="2" destOrd="0" presId="urn:microsoft.com/office/officeart/2005/8/layout/hierarchy3"/>
    <dgm:cxn modelId="{CCF9E610-3E68-4D81-B26D-0B6A00724144}" type="presParOf" srcId="{7C743F3F-BBE1-4BD6-AE68-EC62DC45D1C1}" destId="{3CD5B881-4B51-4E6A-8C17-B464F32F2529}" srcOrd="3" destOrd="0" presId="urn:microsoft.com/office/officeart/2005/8/layout/hierarchy3"/>
    <dgm:cxn modelId="{5B1D9ECE-51B1-490D-B2C6-B238654B7A32}" type="presParOf" srcId="{7C743F3F-BBE1-4BD6-AE68-EC62DC45D1C1}" destId="{6356176C-DB13-4CB3-B81C-658CA87C39C8}" srcOrd="4" destOrd="0" presId="urn:microsoft.com/office/officeart/2005/8/layout/hierarchy3"/>
    <dgm:cxn modelId="{047C7044-28C5-4D7F-9B4D-785B2B4BF044}" type="presParOf" srcId="{7C743F3F-BBE1-4BD6-AE68-EC62DC45D1C1}" destId="{B39DDBEB-5727-469A-998E-E7EC863DD657}"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C1DC3E-63F6-4EC1-8D4C-FBF28BD1792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DF2D55F6-885C-4522-81F7-D4697002E195}">
      <dgm:prSet phldrT="[Text]" custT="1"/>
      <dgm:spPr/>
      <dgm:t>
        <a:bodyPr/>
        <a:lstStyle/>
        <a:p>
          <a:r>
            <a:rPr lang="en-GB" sz="3600" dirty="0"/>
            <a:t>El </a:t>
          </a:r>
          <a:r>
            <a:rPr lang="en-GB" sz="3600" dirty="0" err="1"/>
            <a:t>interés</a:t>
          </a:r>
          <a:r>
            <a:rPr lang="en-GB" sz="3600" dirty="0"/>
            <a:t> superior del niño (artículo 3)</a:t>
          </a:r>
        </a:p>
      </dgm:t>
    </dgm:pt>
    <dgm:pt modelId="{7EDF10DE-60C7-4B76-B103-0934C057540B}" type="parTrans" cxnId="{252522A7-3397-42E3-B008-817B2361094E}">
      <dgm:prSet/>
      <dgm:spPr/>
      <dgm:t>
        <a:bodyPr/>
        <a:lstStyle/>
        <a:p>
          <a:endParaRPr lang="en-GB"/>
        </a:p>
      </dgm:t>
    </dgm:pt>
    <dgm:pt modelId="{85F02BB2-988E-4FFE-93C8-BFC2C9AFBFA5}" type="sibTrans" cxnId="{252522A7-3397-42E3-B008-817B2361094E}">
      <dgm:prSet/>
      <dgm:spPr/>
      <dgm:t>
        <a:bodyPr/>
        <a:lstStyle/>
        <a:p>
          <a:endParaRPr lang="en-GB"/>
        </a:p>
      </dgm:t>
    </dgm:pt>
    <dgm:pt modelId="{C454A7B8-1DEC-4AA4-BCB2-B5E3E316AE1A}">
      <dgm:prSet phldrT="[Text]" custT="1"/>
      <dgm:spPr/>
      <dgm:t>
        <a:bodyPr/>
        <a:lstStyle/>
        <a:p>
          <a:r>
            <a:rPr lang="en-GB" sz="3600" dirty="0"/>
            <a:t>Derechos de atención y apoyo (arts. 19, 24, 27 y 28, entre otros)</a:t>
          </a:r>
        </a:p>
      </dgm:t>
    </dgm:pt>
    <dgm:pt modelId="{1EF09984-CA56-40E2-82D6-71E5CE1DB953}" type="parTrans" cxnId="{D7CBA8EB-FD68-4D98-8218-53EB4994BA7F}">
      <dgm:prSet/>
      <dgm:spPr/>
      <dgm:t>
        <a:bodyPr/>
        <a:lstStyle/>
        <a:p>
          <a:endParaRPr lang="en-GB"/>
        </a:p>
      </dgm:t>
    </dgm:pt>
    <dgm:pt modelId="{8E9C11D1-99FF-4E1E-8E80-6E8F5D6F6BC0}" type="sibTrans" cxnId="{D7CBA8EB-FD68-4D98-8218-53EB4994BA7F}">
      <dgm:prSet/>
      <dgm:spPr/>
      <dgm:t>
        <a:bodyPr/>
        <a:lstStyle/>
        <a:p>
          <a:endParaRPr lang="en-GB"/>
        </a:p>
      </dgm:t>
    </dgm:pt>
    <dgm:pt modelId="{9BE5B827-F41B-46E8-A759-BB3802EA080D}">
      <dgm:prSet phldrT="[Text]" custT="1"/>
      <dgm:spPr/>
      <dgm:t>
        <a:bodyPr/>
        <a:lstStyle/>
        <a:p>
          <a:r>
            <a:rPr lang="es-ES" sz="3600" dirty="0"/>
            <a:t>Límites estrictos en la detención de niños </a:t>
          </a:r>
          <a:r>
            <a:rPr lang="en-GB" sz="3600" dirty="0"/>
            <a:t> (artículo 37)</a:t>
          </a:r>
        </a:p>
      </dgm:t>
    </dgm:pt>
    <dgm:pt modelId="{4FFF6089-7D0A-4E14-88D4-290C9F496F5C}" type="parTrans" cxnId="{ADE97436-F4B2-4A2A-98B8-14237107C6EB}">
      <dgm:prSet/>
      <dgm:spPr/>
      <dgm:t>
        <a:bodyPr/>
        <a:lstStyle/>
        <a:p>
          <a:endParaRPr lang="en-GB"/>
        </a:p>
      </dgm:t>
    </dgm:pt>
    <dgm:pt modelId="{C52AED12-F52D-468A-98B0-886F032516B6}" type="sibTrans" cxnId="{ADE97436-F4B2-4A2A-98B8-14237107C6EB}">
      <dgm:prSet/>
      <dgm:spPr/>
      <dgm:t>
        <a:bodyPr/>
        <a:lstStyle/>
        <a:p>
          <a:endParaRPr lang="en-GB"/>
        </a:p>
      </dgm:t>
    </dgm:pt>
    <dgm:pt modelId="{968FD17B-298B-43BD-B6CB-733F66A738B9}">
      <dgm:prSet phldrT="[Text]" custT="1"/>
      <dgm:spPr/>
      <dgm:t>
        <a:bodyPr/>
        <a:lstStyle/>
        <a:p>
          <a:r>
            <a:rPr lang="en-GB" sz="3600" dirty="0"/>
            <a:t>Reunificación familiar (artículos 9 y 10)</a:t>
          </a:r>
        </a:p>
      </dgm:t>
    </dgm:pt>
    <dgm:pt modelId="{3582DDED-4976-417B-8F8F-1C918F12E4F8}" type="parTrans" cxnId="{D646B1C3-4ACE-4FE6-A9B4-012DAAA923FF}">
      <dgm:prSet/>
      <dgm:spPr/>
      <dgm:t>
        <a:bodyPr/>
        <a:lstStyle/>
        <a:p>
          <a:endParaRPr lang="en-GB"/>
        </a:p>
      </dgm:t>
    </dgm:pt>
    <dgm:pt modelId="{A6B307EC-A6CB-480C-9F99-83EFABC5E5AD}" type="sibTrans" cxnId="{D646B1C3-4ACE-4FE6-A9B4-012DAAA923FF}">
      <dgm:prSet/>
      <dgm:spPr/>
      <dgm:t>
        <a:bodyPr/>
        <a:lstStyle/>
        <a:p>
          <a:endParaRPr lang="en-GB"/>
        </a:p>
      </dgm:t>
    </dgm:pt>
    <dgm:pt modelId="{DE0244AE-6B29-4AC2-9C9F-8504737CC5E7}" type="pres">
      <dgm:prSet presAssocID="{BCC1DC3E-63F6-4EC1-8D4C-FBF28BD17925}" presName="diagram" presStyleCnt="0">
        <dgm:presLayoutVars>
          <dgm:dir/>
          <dgm:resizeHandles val="exact"/>
        </dgm:presLayoutVars>
      </dgm:prSet>
      <dgm:spPr/>
    </dgm:pt>
    <dgm:pt modelId="{64A48C45-419E-46C9-8269-07D7966A7B66}" type="pres">
      <dgm:prSet presAssocID="{DF2D55F6-885C-4522-81F7-D4697002E195}" presName="node" presStyleLbl="node1" presStyleIdx="0" presStyleCnt="4">
        <dgm:presLayoutVars>
          <dgm:bulletEnabled val="1"/>
        </dgm:presLayoutVars>
      </dgm:prSet>
      <dgm:spPr/>
    </dgm:pt>
    <dgm:pt modelId="{722C05C1-21E6-4777-8247-AA120967EF8C}" type="pres">
      <dgm:prSet presAssocID="{85F02BB2-988E-4FFE-93C8-BFC2C9AFBFA5}" presName="sibTrans" presStyleCnt="0"/>
      <dgm:spPr/>
    </dgm:pt>
    <dgm:pt modelId="{EC4C1416-00AB-4589-AA96-60EB3B8C5C6F}" type="pres">
      <dgm:prSet presAssocID="{C454A7B8-1DEC-4AA4-BCB2-B5E3E316AE1A}" presName="node" presStyleLbl="node1" presStyleIdx="1" presStyleCnt="4">
        <dgm:presLayoutVars>
          <dgm:bulletEnabled val="1"/>
        </dgm:presLayoutVars>
      </dgm:prSet>
      <dgm:spPr/>
    </dgm:pt>
    <dgm:pt modelId="{5AE4A027-6B03-4BC3-865F-228D2F575C30}" type="pres">
      <dgm:prSet presAssocID="{8E9C11D1-99FF-4E1E-8E80-6E8F5D6F6BC0}" presName="sibTrans" presStyleCnt="0"/>
      <dgm:spPr/>
    </dgm:pt>
    <dgm:pt modelId="{DA668E75-2AA9-46B5-AAD8-D64B505B4617}" type="pres">
      <dgm:prSet presAssocID="{9BE5B827-F41B-46E8-A759-BB3802EA080D}" presName="node" presStyleLbl="node1" presStyleIdx="2" presStyleCnt="4">
        <dgm:presLayoutVars>
          <dgm:bulletEnabled val="1"/>
        </dgm:presLayoutVars>
      </dgm:prSet>
      <dgm:spPr/>
    </dgm:pt>
    <dgm:pt modelId="{3845FC28-2E9D-4E00-AADE-C6F573232D78}" type="pres">
      <dgm:prSet presAssocID="{C52AED12-F52D-468A-98B0-886F032516B6}" presName="sibTrans" presStyleCnt="0"/>
      <dgm:spPr/>
    </dgm:pt>
    <dgm:pt modelId="{8FBBB2AE-1940-474C-BAFA-5E3739EC1C66}" type="pres">
      <dgm:prSet presAssocID="{968FD17B-298B-43BD-B6CB-733F66A738B9}" presName="node" presStyleLbl="node1" presStyleIdx="3" presStyleCnt="4">
        <dgm:presLayoutVars>
          <dgm:bulletEnabled val="1"/>
        </dgm:presLayoutVars>
      </dgm:prSet>
      <dgm:spPr/>
    </dgm:pt>
  </dgm:ptLst>
  <dgm:cxnLst>
    <dgm:cxn modelId="{13466306-355D-4E79-84CF-4F54D487F0A8}" type="presOf" srcId="{968FD17B-298B-43BD-B6CB-733F66A738B9}" destId="{8FBBB2AE-1940-474C-BAFA-5E3739EC1C66}" srcOrd="0" destOrd="0" presId="urn:microsoft.com/office/officeart/2005/8/layout/default"/>
    <dgm:cxn modelId="{ADE97436-F4B2-4A2A-98B8-14237107C6EB}" srcId="{BCC1DC3E-63F6-4EC1-8D4C-FBF28BD17925}" destId="{9BE5B827-F41B-46E8-A759-BB3802EA080D}" srcOrd="2" destOrd="0" parTransId="{4FFF6089-7D0A-4E14-88D4-290C9F496F5C}" sibTransId="{C52AED12-F52D-468A-98B0-886F032516B6}"/>
    <dgm:cxn modelId="{7761D179-DE31-4E1F-8554-C4E1CC23A29A}" type="presOf" srcId="{C454A7B8-1DEC-4AA4-BCB2-B5E3E316AE1A}" destId="{EC4C1416-00AB-4589-AA96-60EB3B8C5C6F}" srcOrd="0" destOrd="0" presId="urn:microsoft.com/office/officeart/2005/8/layout/default"/>
    <dgm:cxn modelId="{1C304B82-9BDA-4611-9901-46FDB3B33F28}" type="presOf" srcId="{9BE5B827-F41B-46E8-A759-BB3802EA080D}" destId="{DA668E75-2AA9-46B5-AAD8-D64B505B4617}" srcOrd="0" destOrd="0" presId="urn:microsoft.com/office/officeart/2005/8/layout/default"/>
    <dgm:cxn modelId="{BEDA3E8E-31BA-4AA7-9FA9-265E3BCACDE9}" type="presOf" srcId="{DF2D55F6-885C-4522-81F7-D4697002E195}" destId="{64A48C45-419E-46C9-8269-07D7966A7B66}" srcOrd="0" destOrd="0" presId="urn:microsoft.com/office/officeart/2005/8/layout/default"/>
    <dgm:cxn modelId="{252522A7-3397-42E3-B008-817B2361094E}" srcId="{BCC1DC3E-63F6-4EC1-8D4C-FBF28BD17925}" destId="{DF2D55F6-885C-4522-81F7-D4697002E195}" srcOrd="0" destOrd="0" parTransId="{7EDF10DE-60C7-4B76-B103-0934C057540B}" sibTransId="{85F02BB2-988E-4FFE-93C8-BFC2C9AFBFA5}"/>
    <dgm:cxn modelId="{DB322BBB-0DB9-4957-9899-5A1DD1F632F3}" type="presOf" srcId="{BCC1DC3E-63F6-4EC1-8D4C-FBF28BD17925}" destId="{DE0244AE-6B29-4AC2-9C9F-8504737CC5E7}" srcOrd="0" destOrd="0" presId="urn:microsoft.com/office/officeart/2005/8/layout/default"/>
    <dgm:cxn modelId="{D646B1C3-4ACE-4FE6-A9B4-012DAAA923FF}" srcId="{BCC1DC3E-63F6-4EC1-8D4C-FBF28BD17925}" destId="{968FD17B-298B-43BD-B6CB-733F66A738B9}" srcOrd="3" destOrd="0" parTransId="{3582DDED-4976-417B-8F8F-1C918F12E4F8}" sibTransId="{A6B307EC-A6CB-480C-9F99-83EFABC5E5AD}"/>
    <dgm:cxn modelId="{D7CBA8EB-FD68-4D98-8218-53EB4994BA7F}" srcId="{BCC1DC3E-63F6-4EC1-8D4C-FBF28BD17925}" destId="{C454A7B8-1DEC-4AA4-BCB2-B5E3E316AE1A}" srcOrd="1" destOrd="0" parTransId="{1EF09984-CA56-40E2-82D6-71E5CE1DB953}" sibTransId="{8E9C11D1-99FF-4E1E-8E80-6E8F5D6F6BC0}"/>
    <dgm:cxn modelId="{0F4E1105-DC9D-4C7B-864E-E84FBFB20C46}" type="presParOf" srcId="{DE0244AE-6B29-4AC2-9C9F-8504737CC5E7}" destId="{64A48C45-419E-46C9-8269-07D7966A7B66}" srcOrd="0" destOrd="0" presId="urn:microsoft.com/office/officeart/2005/8/layout/default"/>
    <dgm:cxn modelId="{15327899-3BF5-47DC-A417-1412C70D7B86}" type="presParOf" srcId="{DE0244AE-6B29-4AC2-9C9F-8504737CC5E7}" destId="{722C05C1-21E6-4777-8247-AA120967EF8C}" srcOrd="1" destOrd="0" presId="urn:microsoft.com/office/officeart/2005/8/layout/default"/>
    <dgm:cxn modelId="{0F7B03F6-3B63-4090-A72F-0BCBF3741002}" type="presParOf" srcId="{DE0244AE-6B29-4AC2-9C9F-8504737CC5E7}" destId="{EC4C1416-00AB-4589-AA96-60EB3B8C5C6F}" srcOrd="2" destOrd="0" presId="urn:microsoft.com/office/officeart/2005/8/layout/default"/>
    <dgm:cxn modelId="{3F519C33-ECF6-42CD-AECC-AB44F5D5950B}" type="presParOf" srcId="{DE0244AE-6B29-4AC2-9C9F-8504737CC5E7}" destId="{5AE4A027-6B03-4BC3-865F-228D2F575C30}" srcOrd="3" destOrd="0" presId="urn:microsoft.com/office/officeart/2005/8/layout/default"/>
    <dgm:cxn modelId="{5725E409-A09A-4401-A38C-506FA0C42FFD}" type="presParOf" srcId="{DE0244AE-6B29-4AC2-9C9F-8504737CC5E7}" destId="{DA668E75-2AA9-46B5-AAD8-D64B505B4617}" srcOrd="4" destOrd="0" presId="urn:microsoft.com/office/officeart/2005/8/layout/default"/>
    <dgm:cxn modelId="{BB8C7D56-FA8B-4F72-B553-540412076CD8}" type="presParOf" srcId="{DE0244AE-6B29-4AC2-9C9F-8504737CC5E7}" destId="{3845FC28-2E9D-4E00-AADE-C6F573232D78}" srcOrd="5" destOrd="0" presId="urn:microsoft.com/office/officeart/2005/8/layout/default"/>
    <dgm:cxn modelId="{389733BC-BA7F-4627-8847-E0E5199EC3B1}" type="presParOf" srcId="{DE0244AE-6B29-4AC2-9C9F-8504737CC5E7}" destId="{8FBBB2AE-1940-474C-BAFA-5E3739EC1C66}"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3D6BF-FA8F-4710-B7F3-AF58A3BAF5B3}">
      <dsp:nvSpPr>
        <dsp:cNvPr id="0" name=""/>
        <dsp:cNvSpPr/>
      </dsp:nvSpPr>
      <dsp:spPr>
        <a:xfrm>
          <a:off x="3723468" y="2835"/>
          <a:ext cx="4430322" cy="22151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GB" sz="4500" kern="1200" dirty="0"/>
            <a:t>Protocolo contra tráfico ilícito de migrantes</a:t>
          </a:r>
        </a:p>
      </dsp:txBody>
      <dsp:txXfrm>
        <a:off x="3788348" y="67715"/>
        <a:ext cx="4300562" cy="2085401"/>
      </dsp:txXfrm>
    </dsp:sp>
    <dsp:sp modelId="{4B5D266B-0E0E-4B96-A864-6AA56A2098C9}">
      <dsp:nvSpPr>
        <dsp:cNvPr id="0" name=""/>
        <dsp:cNvSpPr/>
      </dsp:nvSpPr>
      <dsp:spPr>
        <a:xfrm>
          <a:off x="4166501" y="2217996"/>
          <a:ext cx="443032" cy="1661370"/>
        </a:xfrm>
        <a:custGeom>
          <a:avLst/>
          <a:gdLst/>
          <a:ahLst/>
          <a:cxnLst/>
          <a:rect l="0" t="0" r="0" b="0"/>
          <a:pathLst>
            <a:path>
              <a:moveTo>
                <a:pt x="0" y="0"/>
              </a:moveTo>
              <a:lnTo>
                <a:pt x="0" y="1661370"/>
              </a:lnTo>
              <a:lnTo>
                <a:pt x="443032" y="16613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3CCE32-8514-46B4-B13F-31C1E17DFC2C}">
      <dsp:nvSpPr>
        <dsp:cNvPr id="0" name=""/>
        <dsp:cNvSpPr/>
      </dsp:nvSpPr>
      <dsp:spPr>
        <a:xfrm>
          <a:off x="4609533" y="2771787"/>
          <a:ext cx="3544257" cy="2215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GB" sz="2200" kern="1200" dirty="0"/>
            <a:t>Articulo 16(4) </a:t>
          </a:r>
          <a:r>
            <a:rPr lang="es-ES" sz="2200" kern="1200" dirty="0"/>
            <a:t>exige que los Estados tengan en cuenta las "necesidades especiales" de los niños al aplicar el Protocolo</a:t>
          </a:r>
          <a:endParaRPr lang="en-US" sz="2200" kern="1200" dirty="0"/>
        </a:p>
        <a:p>
          <a:pPr marL="0" lvl="0" indent="0" algn="ctr" defTabSz="977900">
            <a:lnSpc>
              <a:spcPct val="90000"/>
            </a:lnSpc>
            <a:spcBef>
              <a:spcPct val="0"/>
            </a:spcBef>
            <a:spcAft>
              <a:spcPct val="35000"/>
            </a:spcAft>
            <a:buNone/>
          </a:pPr>
          <a:endParaRPr lang="en-GB" sz="2200" kern="1200" dirty="0"/>
        </a:p>
      </dsp:txBody>
      <dsp:txXfrm>
        <a:off x="4674413" y="2836667"/>
        <a:ext cx="3414497" cy="2085401"/>
      </dsp:txXfrm>
    </dsp:sp>
    <dsp:sp modelId="{EE58ACA2-CF5C-4922-9967-62FBE264B426}">
      <dsp:nvSpPr>
        <dsp:cNvPr id="0" name=""/>
        <dsp:cNvSpPr/>
      </dsp:nvSpPr>
      <dsp:spPr>
        <a:xfrm>
          <a:off x="9261371" y="2835"/>
          <a:ext cx="4430322" cy="22151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725" tIns="57150" rIns="85725" bIns="57150" numCol="1" spcCol="1270" anchor="ctr" anchorCtr="0">
          <a:noAutofit/>
        </a:bodyPr>
        <a:lstStyle/>
        <a:p>
          <a:pPr marL="0" lvl="0" indent="0" algn="ctr" defTabSz="2000250">
            <a:lnSpc>
              <a:spcPct val="90000"/>
            </a:lnSpc>
            <a:spcBef>
              <a:spcPct val="0"/>
            </a:spcBef>
            <a:spcAft>
              <a:spcPct val="35000"/>
            </a:spcAft>
            <a:buNone/>
          </a:pPr>
          <a:r>
            <a:rPr lang="en-GB" sz="4500" kern="1200" dirty="0"/>
            <a:t>Protocolo contra la Trata de Personas</a:t>
          </a:r>
        </a:p>
      </dsp:txBody>
      <dsp:txXfrm>
        <a:off x="9326251" y="67715"/>
        <a:ext cx="4300562" cy="2085401"/>
      </dsp:txXfrm>
    </dsp:sp>
    <dsp:sp modelId="{A78C1744-6A10-4AF5-A535-81EA3EA310A6}">
      <dsp:nvSpPr>
        <dsp:cNvPr id="0" name=""/>
        <dsp:cNvSpPr/>
      </dsp:nvSpPr>
      <dsp:spPr>
        <a:xfrm>
          <a:off x="9704404" y="2217996"/>
          <a:ext cx="443032" cy="1661370"/>
        </a:xfrm>
        <a:custGeom>
          <a:avLst/>
          <a:gdLst/>
          <a:ahLst/>
          <a:cxnLst/>
          <a:rect l="0" t="0" r="0" b="0"/>
          <a:pathLst>
            <a:path>
              <a:moveTo>
                <a:pt x="0" y="0"/>
              </a:moveTo>
              <a:lnTo>
                <a:pt x="0" y="1661370"/>
              </a:lnTo>
              <a:lnTo>
                <a:pt x="443032" y="16613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512D42-C31D-4D60-B5B0-D977AF9BED97}">
      <dsp:nvSpPr>
        <dsp:cNvPr id="0" name=""/>
        <dsp:cNvSpPr/>
      </dsp:nvSpPr>
      <dsp:spPr>
        <a:xfrm>
          <a:off x="10147436" y="2771787"/>
          <a:ext cx="3544257" cy="2215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s-ES" sz="2200" kern="1200" dirty="0"/>
            <a:t>El Protocolo exige prevenir, reprimir y sancionar la trata de personas, especialmente de niños</a:t>
          </a:r>
          <a:endParaRPr lang="en-GB" sz="2200" kern="1200" dirty="0"/>
        </a:p>
      </dsp:txBody>
      <dsp:txXfrm>
        <a:off x="10212316" y="2836667"/>
        <a:ext cx="3414497" cy="2085401"/>
      </dsp:txXfrm>
    </dsp:sp>
    <dsp:sp modelId="{7183ADE6-A389-4E2A-9D11-FB289224BEBD}">
      <dsp:nvSpPr>
        <dsp:cNvPr id="0" name=""/>
        <dsp:cNvSpPr/>
      </dsp:nvSpPr>
      <dsp:spPr>
        <a:xfrm>
          <a:off x="9704404" y="2217996"/>
          <a:ext cx="443032" cy="4430322"/>
        </a:xfrm>
        <a:custGeom>
          <a:avLst/>
          <a:gdLst/>
          <a:ahLst/>
          <a:cxnLst/>
          <a:rect l="0" t="0" r="0" b="0"/>
          <a:pathLst>
            <a:path>
              <a:moveTo>
                <a:pt x="0" y="0"/>
              </a:moveTo>
              <a:lnTo>
                <a:pt x="0" y="4430322"/>
              </a:lnTo>
              <a:lnTo>
                <a:pt x="443032" y="443032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D5B881-4B51-4E6A-8C17-B464F32F2529}">
      <dsp:nvSpPr>
        <dsp:cNvPr id="0" name=""/>
        <dsp:cNvSpPr/>
      </dsp:nvSpPr>
      <dsp:spPr>
        <a:xfrm>
          <a:off x="10147436" y="5540738"/>
          <a:ext cx="3544257" cy="2215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s-ES" sz="2200" kern="1200" dirty="0"/>
            <a:t>La definición de trata de personas en sí misma difiere cuando un niño es víctima: los "medios" son irrelevantes en los casos de trata de niños </a:t>
          </a:r>
          <a:r>
            <a:rPr lang="en-GB" sz="2200" kern="1200" dirty="0"/>
            <a:t> (articulo 3(c)).</a:t>
          </a:r>
        </a:p>
      </dsp:txBody>
      <dsp:txXfrm>
        <a:off x="10212316" y="5605618"/>
        <a:ext cx="3414497" cy="2085401"/>
      </dsp:txXfrm>
    </dsp:sp>
    <dsp:sp modelId="{6356176C-DB13-4CB3-B81C-658CA87C39C8}">
      <dsp:nvSpPr>
        <dsp:cNvPr id="0" name=""/>
        <dsp:cNvSpPr/>
      </dsp:nvSpPr>
      <dsp:spPr>
        <a:xfrm>
          <a:off x="9704404" y="2217996"/>
          <a:ext cx="443032" cy="7199273"/>
        </a:xfrm>
        <a:custGeom>
          <a:avLst/>
          <a:gdLst/>
          <a:ahLst/>
          <a:cxnLst/>
          <a:rect l="0" t="0" r="0" b="0"/>
          <a:pathLst>
            <a:path>
              <a:moveTo>
                <a:pt x="0" y="0"/>
              </a:moveTo>
              <a:lnTo>
                <a:pt x="0" y="7199273"/>
              </a:lnTo>
              <a:lnTo>
                <a:pt x="443032" y="719927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9DDBEB-5727-469A-998E-E7EC863DD657}">
      <dsp:nvSpPr>
        <dsp:cNvPr id="0" name=""/>
        <dsp:cNvSpPr/>
      </dsp:nvSpPr>
      <dsp:spPr>
        <a:xfrm>
          <a:off x="10147436" y="8309690"/>
          <a:ext cx="3544257" cy="22151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GB" sz="2200" kern="1200" dirty="0"/>
            <a:t>Articulo 6(4) </a:t>
          </a:r>
          <a:r>
            <a:rPr lang="es-ES" sz="2200" kern="1200" dirty="0"/>
            <a:t>exige que los Estados tengan en cuenta las "necesidades especiales" de los niños al aplicar el Protocolo</a:t>
          </a:r>
          <a:endParaRPr lang="en-GB" sz="2200" kern="1200" dirty="0"/>
        </a:p>
      </dsp:txBody>
      <dsp:txXfrm>
        <a:off x="10212316" y="8374570"/>
        <a:ext cx="3414497" cy="20854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48C45-419E-46C9-8269-07D7966A7B66}">
      <dsp:nvSpPr>
        <dsp:cNvPr id="0" name=""/>
        <dsp:cNvSpPr/>
      </dsp:nvSpPr>
      <dsp:spPr>
        <a:xfrm>
          <a:off x="6024" y="879909"/>
          <a:ext cx="4779544" cy="28677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kern="1200" dirty="0"/>
            <a:t>El </a:t>
          </a:r>
          <a:r>
            <a:rPr lang="en-GB" sz="3600" kern="1200" dirty="0" err="1"/>
            <a:t>interés</a:t>
          </a:r>
          <a:r>
            <a:rPr lang="en-GB" sz="3600" kern="1200" dirty="0"/>
            <a:t> superior del niño (artículo 3)</a:t>
          </a:r>
        </a:p>
      </dsp:txBody>
      <dsp:txXfrm>
        <a:off x="6024" y="879909"/>
        <a:ext cx="4779544" cy="2867726"/>
      </dsp:txXfrm>
    </dsp:sp>
    <dsp:sp modelId="{EC4C1416-00AB-4589-AA96-60EB3B8C5C6F}">
      <dsp:nvSpPr>
        <dsp:cNvPr id="0" name=""/>
        <dsp:cNvSpPr/>
      </dsp:nvSpPr>
      <dsp:spPr>
        <a:xfrm>
          <a:off x="5263523" y="879909"/>
          <a:ext cx="4779544" cy="28677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kern="1200" dirty="0"/>
            <a:t>Derechos de atención y apoyo (arts. 19, 24, 27 y 28, entre otros)</a:t>
          </a:r>
        </a:p>
      </dsp:txBody>
      <dsp:txXfrm>
        <a:off x="5263523" y="879909"/>
        <a:ext cx="4779544" cy="2867726"/>
      </dsp:txXfrm>
    </dsp:sp>
    <dsp:sp modelId="{DA668E75-2AA9-46B5-AAD8-D64B505B4617}">
      <dsp:nvSpPr>
        <dsp:cNvPr id="0" name=""/>
        <dsp:cNvSpPr/>
      </dsp:nvSpPr>
      <dsp:spPr>
        <a:xfrm>
          <a:off x="10521022" y="879909"/>
          <a:ext cx="4779544" cy="28677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s-ES" sz="3600" kern="1200" dirty="0"/>
            <a:t>Límites estrictos en la detención de niños </a:t>
          </a:r>
          <a:r>
            <a:rPr lang="en-GB" sz="3600" kern="1200" dirty="0"/>
            <a:t> (artículo 37)</a:t>
          </a:r>
        </a:p>
      </dsp:txBody>
      <dsp:txXfrm>
        <a:off x="10521022" y="879909"/>
        <a:ext cx="4779544" cy="2867726"/>
      </dsp:txXfrm>
    </dsp:sp>
    <dsp:sp modelId="{8FBBB2AE-1940-474C-BAFA-5E3739EC1C66}">
      <dsp:nvSpPr>
        <dsp:cNvPr id="0" name=""/>
        <dsp:cNvSpPr/>
      </dsp:nvSpPr>
      <dsp:spPr>
        <a:xfrm>
          <a:off x="15778521" y="879909"/>
          <a:ext cx="4779544" cy="28677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kern="1200" dirty="0"/>
            <a:t>Reunificación familiar (artículos 9 y 10)</a:t>
          </a:r>
        </a:p>
      </dsp:txBody>
      <dsp:txXfrm>
        <a:off x="15778521" y="879909"/>
        <a:ext cx="4779544" cy="28677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57535C-6B8D-4D46-8E0D-B759E502CC30}" type="datetimeFigureOut">
              <a:rPr lang="en-US" smtClean="0"/>
              <a:t>9/21/2020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415F9B-48AE-466D-B6FB-957A9D96A9EE}" type="slidenum">
              <a:rPr lang="en-US" smtClean="0"/>
              <a:t>‹Nº›</a:t>
            </a:fld>
            <a:endParaRPr lang="en-US"/>
          </a:p>
        </p:txBody>
      </p:sp>
    </p:spTree>
    <p:extLst>
      <p:ext uri="{BB962C8B-B14F-4D97-AF65-F5344CB8AC3E}">
        <p14:creationId xmlns:p14="http://schemas.microsoft.com/office/powerpoint/2010/main" val="1638022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Raleway"/>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Raleway"/>
              </a:defRPr>
            </a:lvl1pPr>
          </a:lstStyle>
          <a:p>
            <a:fld id="{EFC10EE1-B198-C942-8235-326C972CBB30}" type="datetimeFigureOut">
              <a:rPr lang="en-US" smtClean="0"/>
              <a:pPr/>
              <a:t>9/21/2020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Raleway"/>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Raleway"/>
              </a:defRPr>
            </a:lvl1pPr>
          </a:lstStyle>
          <a:p>
            <a:fld id="{006BE02D-20C0-F840-AFAC-BEA99C74FDC2}" type="slidenum">
              <a:rPr lang="en-US" smtClean="0"/>
              <a:pPr/>
              <a:t>‹Nº›</a:t>
            </a:fld>
            <a:endParaRPr lang="en-US"/>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Raleway"/>
        <a:ea typeface="+mn-ea"/>
        <a:cs typeface="+mn-cs"/>
      </a:defRPr>
    </a:lvl1pPr>
    <a:lvl2pPr marL="914217" algn="l" defTabSz="914217" rtl="0" eaLnBrk="1" latinLnBrk="0" hangingPunct="1">
      <a:defRPr sz="2400" kern="1200">
        <a:solidFill>
          <a:schemeClr val="tx1"/>
        </a:solidFill>
        <a:latin typeface="Raleway"/>
        <a:ea typeface="+mn-ea"/>
        <a:cs typeface="+mn-cs"/>
      </a:defRPr>
    </a:lvl2pPr>
    <a:lvl3pPr marL="1828434" algn="l" defTabSz="914217" rtl="0" eaLnBrk="1" latinLnBrk="0" hangingPunct="1">
      <a:defRPr sz="2400" kern="1200">
        <a:solidFill>
          <a:schemeClr val="tx1"/>
        </a:solidFill>
        <a:latin typeface="Raleway"/>
        <a:ea typeface="+mn-ea"/>
        <a:cs typeface="+mn-cs"/>
      </a:defRPr>
    </a:lvl3pPr>
    <a:lvl4pPr marL="2742651" algn="l" defTabSz="914217" rtl="0" eaLnBrk="1" latinLnBrk="0" hangingPunct="1">
      <a:defRPr sz="2400" kern="1200">
        <a:solidFill>
          <a:schemeClr val="tx1"/>
        </a:solidFill>
        <a:latin typeface="Raleway"/>
        <a:ea typeface="+mn-ea"/>
        <a:cs typeface="+mn-cs"/>
      </a:defRPr>
    </a:lvl4pPr>
    <a:lvl5pPr marL="3656868" algn="l" defTabSz="914217" rtl="0" eaLnBrk="1" latinLnBrk="0" hangingPunct="1">
      <a:defRPr sz="2400" kern="1200">
        <a:solidFill>
          <a:schemeClr val="tx1"/>
        </a:solidFill>
        <a:latin typeface="Raleway"/>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4</a:t>
            </a:fld>
            <a:endParaRPr lang="en-US"/>
          </a:p>
        </p:txBody>
      </p:sp>
    </p:spTree>
    <p:extLst>
      <p:ext uri="{BB962C8B-B14F-4D97-AF65-F5344CB8AC3E}">
        <p14:creationId xmlns:p14="http://schemas.microsoft.com/office/powerpoint/2010/main" val="3642237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5</a:t>
            </a:fld>
            <a:endParaRPr lang="en-US"/>
          </a:p>
        </p:txBody>
      </p:sp>
    </p:spTree>
    <p:extLst>
      <p:ext uri="{BB962C8B-B14F-4D97-AF65-F5344CB8AC3E}">
        <p14:creationId xmlns:p14="http://schemas.microsoft.com/office/powerpoint/2010/main" val="241312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a:p>
        </p:txBody>
      </p:sp>
    </p:spTree>
    <p:extLst>
      <p:ext uri="{BB962C8B-B14F-4D97-AF65-F5344CB8AC3E}">
        <p14:creationId xmlns:p14="http://schemas.microsoft.com/office/powerpoint/2010/main" val="1020269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7</a:t>
            </a:fld>
            <a:endParaRPr lang="en-US"/>
          </a:p>
        </p:txBody>
      </p:sp>
    </p:spTree>
    <p:extLst>
      <p:ext uri="{BB962C8B-B14F-4D97-AF65-F5344CB8AC3E}">
        <p14:creationId xmlns:p14="http://schemas.microsoft.com/office/powerpoint/2010/main" val="2077863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8</a:t>
            </a:fld>
            <a:endParaRPr lang="en-US"/>
          </a:p>
        </p:txBody>
      </p:sp>
    </p:spTree>
    <p:extLst>
      <p:ext uri="{BB962C8B-B14F-4D97-AF65-F5344CB8AC3E}">
        <p14:creationId xmlns:p14="http://schemas.microsoft.com/office/powerpoint/2010/main" val="1734245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a:p>
        </p:txBody>
      </p:sp>
    </p:spTree>
    <p:extLst>
      <p:ext uri="{BB962C8B-B14F-4D97-AF65-F5344CB8AC3E}">
        <p14:creationId xmlns:p14="http://schemas.microsoft.com/office/powerpoint/2010/main" val="428926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a:p>
        </p:txBody>
      </p:sp>
    </p:spTree>
    <p:extLst>
      <p:ext uri="{BB962C8B-B14F-4D97-AF65-F5344CB8AC3E}">
        <p14:creationId xmlns:p14="http://schemas.microsoft.com/office/powerpoint/2010/main" val="3116621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11</a:t>
            </a:fld>
            <a:endParaRPr lang="en-US"/>
          </a:p>
        </p:txBody>
      </p:sp>
    </p:spTree>
    <p:extLst>
      <p:ext uri="{BB962C8B-B14F-4D97-AF65-F5344CB8AC3E}">
        <p14:creationId xmlns:p14="http://schemas.microsoft.com/office/powerpoint/2010/main" val="3384758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1050" y="2244726"/>
            <a:ext cx="22764750" cy="4775200"/>
          </a:xfrm>
        </p:spPr>
        <p:txBody>
          <a:bodyPr anchor="b">
            <a:normAutofit/>
          </a:bodyPr>
          <a:lstStyle>
            <a:lvl1pPr algn="ctr">
              <a:defRPr sz="7200" b="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781050" y="7204076"/>
            <a:ext cx="22764750" cy="3311524"/>
          </a:xfrm>
        </p:spPr>
        <p:txBody>
          <a:bodyPr>
            <a:normAutofit/>
          </a:bodyPr>
          <a:lstStyle>
            <a:lvl1pPr marL="0" indent="0" algn="ctr">
              <a:buNone/>
              <a:defRPr sz="7200" b="1">
                <a:solidFill>
                  <a:srgbClr val="A40D33"/>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en-US"/>
              <a:t>Click to edit Master subtitle style</a:t>
            </a:r>
            <a:endParaRPr lang="en-GB"/>
          </a:p>
        </p:txBody>
      </p:sp>
    </p:spTree>
    <p:extLst>
      <p:ext uri="{BB962C8B-B14F-4D97-AF65-F5344CB8AC3E}">
        <p14:creationId xmlns:p14="http://schemas.microsoft.com/office/powerpoint/2010/main" val="3811777051"/>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0434485"/>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468078"/>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17195886"/>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10664855"/>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35106" y="3651250"/>
            <a:ext cx="11301359" cy="8293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2341185" y="3651250"/>
            <a:ext cx="11266379" cy="8293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79700752"/>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3900" y="501651"/>
            <a:ext cx="22898099" cy="2651126"/>
          </a:xfrm>
        </p:spPr>
        <p:txBody>
          <a:bodyPr/>
          <a:lstStyle/>
          <a:p>
            <a:r>
              <a:rPr lang="en-US"/>
              <a:t>Click to edit Master title style</a:t>
            </a:r>
            <a:endParaRPr lang="en-GB"/>
          </a:p>
        </p:txBody>
      </p:sp>
      <p:sp>
        <p:nvSpPr>
          <p:cNvPr id="3" name="Text Placeholder 2"/>
          <p:cNvSpPr>
            <a:spLocks noGrp="1"/>
          </p:cNvSpPr>
          <p:nvPr>
            <p:ph type="body" idx="1"/>
          </p:nvPr>
        </p:nvSpPr>
        <p:spPr>
          <a:xfrm>
            <a:off x="723901" y="3286126"/>
            <a:ext cx="11268126" cy="1647824"/>
          </a:xfrm>
        </p:spPr>
        <p:txBody>
          <a:bodyPr anchor="ctr"/>
          <a:lstStyle>
            <a:lvl1pPr marL="0" indent="0">
              <a:buNone/>
              <a:defRPr sz="4799" b="1">
                <a:solidFill>
                  <a:srgbClr val="A40D33"/>
                </a:solidFill>
              </a:defRPr>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US" dirty="0"/>
              <a:t>Edit Master text styles</a:t>
            </a:r>
          </a:p>
        </p:txBody>
      </p:sp>
      <p:sp>
        <p:nvSpPr>
          <p:cNvPr id="4" name="Content Placeholder 3"/>
          <p:cNvSpPr>
            <a:spLocks noGrp="1"/>
          </p:cNvSpPr>
          <p:nvPr>
            <p:ph sz="half" idx="2"/>
          </p:nvPr>
        </p:nvSpPr>
        <p:spPr>
          <a:xfrm>
            <a:off x="723901" y="5010150"/>
            <a:ext cx="11268126" cy="7048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2341186" y="3286126"/>
            <a:ext cx="11280814" cy="1647824"/>
          </a:xfrm>
        </p:spPr>
        <p:txBody>
          <a:bodyPr anchor="ctr"/>
          <a:lstStyle>
            <a:lvl1pPr marL="0" indent="0">
              <a:buNone/>
              <a:defRPr sz="4799" b="1">
                <a:solidFill>
                  <a:srgbClr val="A40D33"/>
                </a:solidFill>
              </a:defRPr>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US"/>
              <a:t>Edit Master text styles</a:t>
            </a:r>
          </a:p>
        </p:txBody>
      </p:sp>
      <p:sp>
        <p:nvSpPr>
          <p:cNvPr id="6" name="Content Placeholder 5"/>
          <p:cNvSpPr>
            <a:spLocks noGrp="1"/>
          </p:cNvSpPr>
          <p:nvPr>
            <p:ph sz="quarter" idx="4"/>
          </p:nvPr>
        </p:nvSpPr>
        <p:spPr>
          <a:xfrm>
            <a:off x="12341186" y="5010150"/>
            <a:ext cx="11280814" cy="7048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65168867"/>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12341186" y="730251"/>
            <a:ext cx="10363676" cy="2651126"/>
          </a:xfrm>
        </p:spPr>
        <p:txBody>
          <a:bodyPr/>
          <a:lstStyle>
            <a:lvl1pPr>
              <a:defRPr sz="5400"/>
            </a:lvl1pPr>
          </a:lstStyle>
          <a:p>
            <a:r>
              <a:rPr lang="en-US" dirty="0"/>
              <a:t>Click to edit Master title style</a:t>
            </a:r>
            <a:endParaRPr lang="en-GB" dirty="0"/>
          </a:p>
        </p:txBody>
      </p:sp>
      <p:sp>
        <p:nvSpPr>
          <p:cNvPr id="5" name="Text Placeholder 4"/>
          <p:cNvSpPr>
            <a:spLocks noGrp="1"/>
          </p:cNvSpPr>
          <p:nvPr>
            <p:ph type="body" sz="quarter" idx="3"/>
          </p:nvPr>
        </p:nvSpPr>
        <p:spPr>
          <a:xfrm>
            <a:off x="12341186" y="3362326"/>
            <a:ext cx="10363676" cy="1647824"/>
          </a:xfrm>
        </p:spPr>
        <p:txBody>
          <a:bodyPr anchor="ctr"/>
          <a:lstStyle>
            <a:lvl1pPr marL="0" indent="0" algn="ctr">
              <a:buNone/>
              <a:defRPr sz="4799" b="0">
                <a:solidFill>
                  <a:srgbClr val="468078"/>
                </a:solidFill>
              </a:defRPr>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en-US" dirty="0"/>
              <a:t>Edit Master text styles</a:t>
            </a:r>
          </a:p>
        </p:txBody>
      </p:sp>
      <p:sp>
        <p:nvSpPr>
          <p:cNvPr id="6" name="Content Placeholder 5"/>
          <p:cNvSpPr>
            <a:spLocks noGrp="1"/>
          </p:cNvSpPr>
          <p:nvPr>
            <p:ph sz="quarter" idx="4"/>
          </p:nvPr>
        </p:nvSpPr>
        <p:spPr>
          <a:xfrm>
            <a:off x="12341186" y="5010150"/>
            <a:ext cx="10363676" cy="6934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Picture Placeholder 22"/>
          <p:cNvSpPr>
            <a:spLocks noGrp="1" noChangeAspect="1"/>
          </p:cNvSpPr>
          <p:nvPr>
            <p:ph type="pic" sz="quarter" idx="13"/>
          </p:nvPr>
        </p:nvSpPr>
        <p:spPr>
          <a:xfrm>
            <a:off x="819150" y="3381377"/>
            <a:ext cx="11007725" cy="8562973"/>
          </a:xfrm>
        </p:spPr>
        <p:txBody>
          <a:bodyPr>
            <a:normAutofit/>
          </a:bodyPr>
          <a:lstStyle>
            <a:lvl1pPr marL="0" indent="0">
              <a:buNone/>
              <a:defRPr sz="3200">
                <a:latin typeface="Raleway Light"/>
                <a:cs typeface="Raleway Light"/>
              </a:defRPr>
            </a:lvl1pPr>
          </a:lstStyle>
          <a:p>
            <a:endParaRPr lang="id-ID" dirty="0"/>
          </a:p>
        </p:txBody>
      </p:sp>
    </p:spTree>
    <p:extLst>
      <p:ext uri="{BB962C8B-B14F-4D97-AF65-F5344CB8AC3E}">
        <p14:creationId xmlns:p14="http://schemas.microsoft.com/office/powerpoint/2010/main" val="2183394455"/>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with-picture">
    <p:spTree>
      <p:nvGrpSpPr>
        <p:cNvPr id="1" name=""/>
        <p:cNvGrpSpPr/>
        <p:nvPr/>
      </p:nvGrpSpPr>
      <p:grpSpPr>
        <a:xfrm>
          <a:off x="0" y="0"/>
          <a:ext cx="0" cy="0"/>
          <a:chOff x="0" y="0"/>
          <a:chExt cx="0" cy="0"/>
        </a:xfrm>
      </p:grpSpPr>
      <p:pic>
        <p:nvPicPr>
          <p:cNvPr id="13" name="Bild 12" descr="DohaBackground.jpg"/>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0" y="4245"/>
            <a:ext cx="24377650" cy="13712429"/>
          </a:xfrm>
          <a:prstGeom prst="rect">
            <a:avLst/>
          </a:prstGeom>
        </p:spPr>
      </p:pic>
      <p:sp>
        <p:nvSpPr>
          <p:cNvPr id="23" name="Picture Placeholder 22"/>
          <p:cNvSpPr>
            <a:spLocks noGrp="1" noChangeAspect="1"/>
          </p:cNvSpPr>
          <p:nvPr>
            <p:ph type="pic" sz="quarter" idx="13"/>
          </p:nvPr>
        </p:nvSpPr>
        <p:spPr>
          <a:xfrm>
            <a:off x="1727870" y="3936082"/>
            <a:ext cx="10099005" cy="7219029"/>
          </a:xfrm>
        </p:spPr>
        <p:txBody>
          <a:bodyPr>
            <a:normAutofit/>
          </a:bodyPr>
          <a:lstStyle>
            <a:lvl1pPr marL="0" indent="0">
              <a:buNone/>
              <a:defRPr sz="3200">
                <a:latin typeface="Raleway Light"/>
                <a:cs typeface="Raleway Light"/>
              </a:defRPr>
            </a:lvl1pPr>
          </a:lstStyle>
          <a:p>
            <a:endParaRPr lang="id-ID" dirty="0"/>
          </a:p>
        </p:txBody>
      </p:sp>
      <p:cxnSp>
        <p:nvCxnSpPr>
          <p:cNvPr id="6" name="Straight Connector 19"/>
          <p:cNvCxnSpPr/>
          <p:nvPr userDrawn="1"/>
        </p:nvCxnSpPr>
        <p:spPr>
          <a:xfrm>
            <a:off x="1675964" y="12763497"/>
            <a:ext cx="15586800" cy="0"/>
          </a:xfrm>
          <a:prstGeom prst="line">
            <a:avLst/>
          </a:prstGeom>
          <a:ln w="28575" cmpd="sng">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8032848" y="12145551"/>
            <a:ext cx="5574717" cy="888433"/>
          </a:xfrm>
          <a:prstGeom prst="rect">
            <a:avLst/>
          </a:prstGeom>
        </p:spPr>
      </p:pic>
    </p:spTree>
    <p:extLst>
      <p:ext uri="{BB962C8B-B14F-4D97-AF65-F5344CB8AC3E}">
        <p14:creationId xmlns:p14="http://schemas.microsoft.com/office/powerpoint/2010/main" val="111401758"/>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pic>
        <p:nvPicPr>
          <p:cNvPr id="13" name="Bild 12" descr="DohaBackground.jpg"/>
          <p:cNvPicPr>
            <a:picLocks noChangeAspect="1"/>
          </p:cNvPicPr>
          <p:nvPr userDrawn="1"/>
        </p:nvPicPr>
        <p:blipFill>
          <a:blip r:embed="rId11">
            <a:alphaModFix amt="50000"/>
            <a:extLst>
              <a:ext uri="{28A0092B-C50C-407E-A947-70E740481C1C}">
                <a14:useLocalDpi xmlns:a14="http://schemas.microsoft.com/office/drawing/2010/main" val="0"/>
              </a:ext>
            </a:extLst>
          </a:blip>
          <a:stretch>
            <a:fillRect/>
          </a:stretch>
        </p:blipFill>
        <p:spPr>
          <a:xfrm>
            <a:off x="0" y="4245"/>
            <a:ext cx="24377650" cy="13712429"/>
          </a:xfrm>
          <a:prstGeom prst="rect">
            <a:avLst/>
          </a:prstGeom>
        </p:spPr>
      </p:pic>
      <p:sp>
        <p:nvSpPr>
          <p:cNvPr id="2" name="Title Placeholder 1"/>
          <p:cNvSpPr>
            <a:spLocks noGrp="1"/>
          </p:cNvSpPr>
          <p:nvPr>
            <p:ph type="title"/>
          </p:nvPr>
        </p:nvSpPr>
        <p:spPr>
          <a:xfrm>
            <a:off x="735106" y="502185"/>
            <a:ext cx="22872458"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735106" y="3651250"/>
            <a:ext cx="22872459" cy="8325597"/>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9"/>
          <p:cNvCxnSpPr/>
          <p:nvPr userDrawn="1"/>
        </p:nvCxnSpPr>
        <p:spPr>
          <a:xfrm>
            <a:off x="735106" y="13032435"/>
            <a:ext cx="16527658" cy="0"/>
          </a:xfrm>
          <a:prstGeom prst="line">
            <a:avLst/>
          </a:prstGeom>
          <a:ln w="28575" cmpd="sng">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18032848" y="12414489"/>
            <a:ext cx="5574717" cy="888433"/>
          </a:xfrm>
          <a:prstGeom prst="rect">
            <a:avLst/>
          </a:prstGeom>
        </p:spPr>
      </p:pic>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796" r:id="rId1"/>
    <p:sldLayoutId id="2147483657" r:id="rId2"/>
    <p:sldLayoutId id="2147483793" r:id="rId3"/>
    <p:sldLayoutId id="2147483797" r:id="rId4"/>
    <p:sldLayoutId id="2147483794" r:id="rId5"/>
    <p:sldLayoutId id="2147483795" r:id="rId6"/>
    <p:sldLayoutId id="2147483798" r:id="rId7"/>
    <p:sldLayoutId id="2147483766" r:id="rId8"/>
  </p:sldLayoutIdLst>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hf hdr="0" ftr="0" dt="0"/>
  <p:txStyles>
    <p:titleStyle>
      <a:lvl1pPr marL="0" indent="0" algn="ctr" defTabSz="1828434" rtl="0" eaLnBrk="1" latinLnBrk="0" hangingPunct="1">
        <a:lnSpc>
          <a:spcPct val="90000"/>
        </a:lnSpc>
        <a:spcBef>
          <a:spcPct val="0"/>
        </a:spcBef>
        <a:buFont typeface="Arial"/>
        <a:buNone/>
        <a:defRPr lang="en-US" sz="6000" b="1" kern="1200">
          <a:solidFill>
            <a:srgbClr val="468078"/>
          </a:solidFill>
          <a:latin typeface="Eurostile"/>
          <a:ea typeface="+mj-ea"/>
          <a:cs typeface="Eurostile"/>
        </a:defRPr>
      </a:lvl1pPr>
    </p:titleStyle>
    <p:bodyStyle>
      <a:lvl1pPr marL="685800" indent="-685800"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Apex"/>
          <a:ea typeface="+mn-ea"/>
          <a:cs typeface="Apex"/>
        </a:defRPr>
      </a:lvl1pPr>
      <a:lvl2pPr marL="1485717" indent="-571500" algn="l" defTabSz="1828434" rtl="0" eaLnBrk="1" latinLnBrk="0" hangingPunct="1">
        <a:lnSpc>
          <a:spcPct val="90000"/>
        </a:lnSpc>
        <a:spcBef>
          <a:spcPts val="1000"/>
        </a:spcBef>
        <a:buFontTx/>
        <a:buChar char="►"/>
        <a:defRPr lang="en-US" sz="4000" kern="1200" dirty="0" smtClean="0">
          <a:solidFill>
            <a:schemeClr val="tx1"/>
          </a:solidFill>
          <a:effectLst/>
          <a:latin typeface="Apex"/>
          <a:ea typeface="+mn-ea"/>
          <a:cs typeface="Apex"/>
        </a:defRPr>
      </a:lvl2pPr>
      <a:lvl3pPr marL="2399934" indent="-571500" algn="l" defTabSz="1828434" rtl="0" eaLnBrk="1" latinLnBrk="0" hangingPunct="1">
        <a:lnSpc>
          <a:spcPct val="90000"/>
        </a:lnSpc>
        <a:spcBef>
          <a:spcPts val="1000"/>
        </a:spcBef>
        <a:buFont typeface="Wingdings" panose="05000000000000000000" pitchFamily="2" charset="2"/>
        <a:buChar char="§"/>
        <a:defRPr lang="en-US" sz="3600" kern="1200" dirty="0" smtClean="0">
          <a:solidFill>
            <a:schemeClr val="tx1"/>
          </a:solidFill>
          <a:effectLst/>
          <a:latin typeface="Apex"/>
          <a:ea typeface="+mn-ea"/>
          <a:cs typeface="Apex"/>
        </a:defRPr>
      </a:lvl3pPr>
      <a:lvl4pPr marL="2742651" indent="0" algn="l" defTabSz="1828434" rtl="0" eaLnBrk="1" latinLnBrk="0" hangingPunct="1">
        <a:lnSpc>
          <a:spcPct val="90000"/>
        </a:lnSpc>
        <a:spcBef>
          <a:spcPts val="1000"/>
        </a:spcBef>
        <a:buFont typeface="Arial" panose="020B0604020202020204" pitchFamily="34" charset="0"/>
        <a:buNone/>
        <a:defRPr lang="en-US" sz="3200" kern="1200" dirty="0" smtClean="0">
          <a:solidFill>
            <a:schemeClr val="tx1"/>
          </a:solidFill>
          <a:effectLst/>
          <a:latin typeface="Apex"/>
          <a:ea typeface="+mn-ea"/>
          <a:cs typeface="Apex"/>
        </a:defRPr>
      </a:lvl4pPr>
      <a:lvl5pPr marL="3656868" indent="0" algn="l" defTabSz="1828434" rtl="0" eaLnBrk="1" latinLnBrk="0" hangingPunct="1">
        <a:lnSpc>
          <a:spcPct val="90000"/>
        </a:lnSpc>
        <a:spcBef>
          <a:spcPts val="1000"/>
        </a:spcBef>
        <a:buFont typeface="Arial" panose="020B0604020202020204" pitchFamily="34" charset="0"/>
        <a:buNone/>
        <a:defRPr lang="en-US" sz="3200" kern="1200" dirty="0">
          <a:solidFill>
            <a:schemeClr val="tx1"/>
          </a:solidFill>
          <a:effectLst/>
          <a:latin typeface="Apex"/>
          <a:ea typeface="+mn-ea"/>
          <a:cs typeface="Apex"/>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E4J M</a:t>
            </a:r>
            <a:r>
              <a:rPr lang="es-AR" dirty="0"/>
              <a:t>ó</a:t>
            </a:r>
            <a:r>
              <a:rPr lang="en-GB" dirty="0"/>
              <a:t>dulo 12</a:t>
            </a:r>
          </a:p>
        </p:txBody>
      </p:sp>
      <p:sp>
        <p:nvSpPr>
          <p:cNvPr id="3" name="Subtitle 2"/>
          <p:cNvSpPr>
            <a:spLocks noGrp="1"/>
          </p:cNvSpPr>
          <p:nvPr>
            <p:ph type="subTitle" idx="1"/>
          </p:nvPr>
        </p:nvSpPr>
        <p:spPr/>
        <p:txBody>
          <a:bodyPr>
            <a:normAutofit lnSpcReduction="10000"/>
          </a:bodyPr>
          <a:lstStyle/>
          <a:p>
            <a:r>
              <a:rPr lang="es-ES" dirty="0"/>
              <a:t>NIÑOS COMO</a:t>
            </a:r>
          </a:p>
          <a:p>
            <a:r>
              <a:rPr lang="es-ES" dirty="0"/>
              <a:t>MIGRANTES OBJETO DE TRÁFICO ILÍCITO Y VÍCTIMAS DE TRATA</a:t>
            </a:r>
            <a:endParaRPr lang="en-GB" dirty="0"/>
          </a:p>
        </p:txBody>
      </p:sp>
    </p:spTree>
    <p:extLst>
      <p:ext uri="{BB962C8B-B14F-4D97-AF65-F5344CB8AC3E}">
        <p14:creationId xmlns:p14="http://schemas.microsoft.com/office/powerpoint/2010/main" val="990332268"/>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Protección en la práctica</a:t>
            </a:r>
            <a:endParaRPr lang="fr-FR" dirty="0">
              <a:solidFill>
                <a:schemeClr val="accent1">
                  <a:lumMod val="60000"/>
                  <a:lumOff val="40000"/>
                </a:schemeClr>
              </a:solidFill>
            </a:endParaRPr>
          </a:p>
        </p:txBody>
      </p:sp>
      <p:sp>
        <p:nvSpPr>
          <p:cNvPr id="8" name="TextBox 7">
            <a:extLst>
              <a:ext uri="{FF2B5EF4-FFF2-40B4-BE49-F238E27FC236}">
                <a16:creationId xmlns:a16="http://schemas.microsoft.com/office/drawing/2014/main" id="{13441985-EE37-4351-BE31-B748D8CB0AFC}"/>
              </a:ext>
            </a:extLst>
          </p:cNvPr>
          <p:cNvSpPr txBox="1"/>
          <p:nvPr/>
        </p:nvSpPr>
        <p:spPr>
          <a:xfrm>
            <a:off x="1569027" y="2758456"/>
            <a:ext cx="21239595" cy="10064294"/>
          </a:xfrm>
          <a:prstGeom prst="rect">
            <a:avLst/>
          </a:prstGeom>
          <a:noFill/>
        </p:spPr>
        <p:txBody>
          <a:bodyPr wrap="square" rtlCol="0">
            <a:spAutoFit/>
          </a:bodyPr>
          <a:lstStyle/>
          <a:p>
            <a:pPr marL="571500" lvl="0" indent="-571500">
              <a:buFont typeface="Wingdings" panose="05000000000000000000" pitchFamily="2" charset="2"/>
              <a:buChar char="Ø"/>
            </a:pPr>
            <a:r>
              <a:rPr lang="es-ES" dirty="0"/>
              <a:t>Importancia</a:t>
            </a:r>
            <a:r>
              <a:rPr lang="es-ES" b="1" dirty="0"/>
              <a:t> de la identificación exacta y la evaluación de la edad</a:t>
            </a:r>
          </a:p>
          <a:p>
            <a:pPr marL="571500" lvl="0" indent="-571500">
              <a:buFont typeface="Wingdings" panose="05000000000000000000" pitchFamily="2" charset="2"/>
              <a:buChar char="Ø"/>
            </a:pPr>
            <a:endParaRPr lang="es-ES" b="1" dirty="0"/>
          </a:p>
          <a:p>
            <a:pPr marL="571500" lvl="0" indent="-571500">
              <a:buFont typeface="Wingdings" panose="05000000000000000000" pitchFamily="2" charset="2"/>
              <a:buChar char="Ø"/>
            </a:pPr>
            <a:r>
              <a:rPr lang="es-ES" dirty="0"/>
              <a:t>Los Estados deberían poner en práctica el principio del interés superior mediante </a:t>
            </a:r>
            <a:r>
              <a:rPr lang="es-ES" b="1" dirty="0"/>
              <a:t>el uso de evaluaciones del interés superior (BIA) y determinaciones (BID)</a:t>
            </a:r>
          </a:p>
          <a:p>
            <a:pPr marL="571500" lvl="0" indent="-571500">
              <a:buFont typeface="Wingdings" panose="05000000000000000000" pitchFamily="2" charset="2"/>
              <a:buChar char="Ø"/>
            </a:pPr>
            <a:endParaRPr lang="en-GB" b="1" dirty="0"/>
          </a:p>
          <a:p>
            <a:pPr marL="571500" lvl="0" indent="-571500">
              <a:buFont typeface="Wingdings" panose="05000000000000000000" pitchFamily="2" charset="2"/>
              <a:buChar char="Ø"/>
            </a:pPr>
            <a:r>
              <a:rPr lang="es-ES" dirty="0"/>
              <a:t>Cuando el niño no está acompañado o está separado de su familia, una respuesta holística basada en la protección debe incluir el </a:t>
            </a:r>
            <a:r>
              <a:rPr lang="es-ES" b="1" dirty="0"/>
              <a:t>nombramiento de un tutor </a:t>
            </a:r>
            <a:r>
              <a:rPr lang="es-ES" dirty="0"/>
              <a:t>para asegurar y defender su interés superior.</a:t>
            </a:r>
            <a:endParaRPr lang="en-GB" dirty="0"/>
          </a:p>
          <a:p>
            <a:pPr marL="571500" indent="-571500" algn="just">
              <a:buFont typeface="Wingdings" panose="05000000000000000000" pitchFamily="2" charset="2"/>
              <a:buChar char="Ø"/>
            </a:pPr>
            <a:endParaRPr lang="en-GB" dirty="0"/>
          </a:p>
          <a:p>
            <a:pPr marL="571500" indent="-571500" algn="just">
              <a:buFont typeface="Wingdings" panose="05000000000000000000" pitchFamily="2" charset="2"/>
              <a:buChar char="Ø"/>
            </a:pPr>
            <a:r>
              <a:rPr lang="es-ES" dirty="0"/>
              <a:t>Los Estados deben establecer un </a:t>
            </a:r>
            <a:r>
              <a:rPr lang="es-ES" b="1" dirty="0"/>
              <a:t>sistema sólido de protección de los niños.</a:t>
            </a:r>
          </a:p>
          <a:p>
            <a:pPr marL="1485717" lvl="1" indent="-571500" algn="just">
              <a:buFont typeface="Wingdings" panose="05000000000000000000" pitchFamily="2" charset="2"/>
              <a:buChar char="§"/>
            </a:pPr>
            <a:r>
              <a:rPr lang="es-ES" dirty="0"/>
              <a:t>Esto incluye el acceso a la vivienda, los servicios de salud y la educación.</a:t>
            </a:r>
          </a:p>
          <a:p>
            <a:pPr lvl="1" algn="just"/>
            <a:endParaRPr lang="en-GB" dirty="0"/>
          </a:p>
          <a:p>
            <a:pPr marL="571500" indent="-571500" algn="just">
              <a:buFont typeface="Wingdings" panose="05000000000000000000" pitchFamily="2" charset="2"/>
              <a:buChar char="Ø"/>
            </a:pPr>
            <a:r>
              <a:rPr lang="es-ES" dirty="0"/>
              <a:t>El interés superior del niño debe ser un principio rector cuando </a:t>
            </a:r>
            <a:r>
              <a:rPr lang="es-ES" b="1" dirty="0"/>
              <a:t>los niños actúen como testigos </a:t>
            </a:r>
            <a:r>
              <a:rPr lang="es-ES" dirty="0"/>
              <a:t>para evitar el trauma de relatar su testimonio. </a:t>
            </a:r>
            <a:endParaRPr lang="en-GB" dirty="0"/>
          </a:p>
          <a:p>
            <a:pPr marL="571500" indent="-571500" algn="just">
              <a:buFont typeface="Wingdings" panose="05000000000000000000" pitchFamily="2" charset="2"/>
              <a:buChar char="Ø"/>
            </a:pPr>
            <a:endParaRPr lang="en-GB" dirty="0"/>
          </a:p>
          <a:p>
            <a:pPr marL="571500" indent="-571500" algn="just">
              <a:buFont typeface="Wingdings" panose="05000000000000000000" pitchFamily="2" charset="2"/>
              <a:buChar char="Ø"/>
            </a:pPr>
            <a:r>
              <a:rPr lang="es-ES" dirty="0"/>
              <a:t>Los Estados deben </a:t>
            </a:r>
            <a:r>
              <a:rPr lang="es-ES" b="1" dirty="0"/>
              <a:t>garantizar soluciones duraderas y basadas en los derechos del niño </a:t>
            </a:r>
            <a:r>
              <a:rPr lang="es-ES" dirty="0"/>
              <a:t>para los niños. Cualquiera que sea la solución que se busque, debe defender los derechos de los niños, tener en cuenta sus opiniones, atender sus necesidades de protección y velar por su interés superior. </a:t>
            </a:r>
            <a:endParaRPr lang="en-GB" dirty="0"/>
          </a:p>
          <a:p>
            <a:pPr marL="571500" indent="-571500" algn="just">
              <a:buFont typeface="Wingdings" panose="05000000000000000000" pitchFamily="2" charset="2"/>
              <a:buChar char="Ø"/>
            </a:pPr>
            <a:endParaRPr lang="en-GB" dirty="0"/>
          </a:p>
        </p:txBody>
      </p:sp>
    </p:spTree>
    <p:extLst>
      <p:ext uri="{BB962C8B-B14F-4D97-AF65-F5344CB8AC3E}">
        <p14:creationId xmlns:p14="http://schemas.microsoft.com/office/powerpoint/2010/main" val="235955297"/>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Niños acusados de haber cometido delitos de tráfico ilícito o trata</a:t>
            </a:r>
            <a:endParaRPr lang="fr-FR" dirty="0">
              <a:solidFill>
                <a:schemeClr val="accent1">
                  <a:lumMod val="60000"/>
                  <a:lumOff val="40000"/>
                </a:schemeClr>
              </a:solidFill>
            </a:endParaRPr>
          </a:p>
        </p:txBody>
      </p:sp>
      <p:sp>
        <p:nvSpPr>
          <p:cNvPr id="7" name="TextBox 6">
            <a:extLst>
              <a:ext uri="{FF2B5EF4-FFF2-40B4-BE49-F238E27FC236}">
                <a16:creationId xmlns:a16="http://schemas.microsoft.com/office/drawing/2014/main" id="{88715396-B34E-4D16-A9A2-89E033B5DD3B}"/>
              </a:ext>
            </a:extLst>
          </p:cNvPr>
          <p:cNvSpPr txBox="1"/>
          <p:nvPr/>
        </p:nvSpPr>
        <p:spPr>
          <a:xfrm>
            <a:off x="1569027" y="3153311"/>
            <a:ext cx="21239595" cy="5632311"/>
          </a:xfrm>
          <a:prstGeom prst="rect">
            <a:avLst/>
          </a:prstGeom>
          <a:noFill/>
        </p:spPr>
        <p:txBody>
          <a:bodyPr wrap="square" rtlCol="0">
            <a:spAutoFit/>
          </a:bodyPr>
          <a:lstStyle/>
          <a:p>
            <a:pPr marL="571500" lvl="0" indent="-571500">
              <a:buFont typeface="Wingdings" panose="05000000000000000000" pitchFamily="2" charset="2"/>
              <a:buChar char="Ø"/>
            </a:pPr>
            <a:r>
              <a:rPr lang="es-ES" b="1" i="1" dirty="0"/>
              <a:t>¿Fue la participación del niño en la actividad criminal resultado de la coacción o el engaño?</a:t>
            </a:r>
            <a:endParaRPr lang="en-GB" b="1" i="1" dirty="0"/>
          </a:p>
          <a:p>
            <a:pPr marL="1485717" lvl="1" indent="-571500" algn="just">
              <a:buFont typeface="Wingdings" panose="05000000000000000000" pitchFamily="2" charset="2"/>
              <a:buChar char="§"/>
            </a:pPr>
            <a:r>
              <a:rPr lang="es-ES" dirty="0"/>
              <a:t>Los niños pueden ser obligados o engañados para transportar o asistir a los migrantes del tráfico ilícito. Los traficantes se dirigen a los niños para que desempeñen ciertas funciones de bajo nivel en el proceso de tráfico ilícito, como la de tripular buques de tráfico de migrantes, ya que es más probable que escapen al enjuiciamiento</a:t>
            </a:r>
          </a:p>
          <a:p>
            <a:pPr marL="1485717" lvl="1" indent="-571500" algn="just">
              <a:buFont typeface="Wingdings" panose="05000000000000000000" pitchFamily="2" charset="2"/>
              <a:buChar char="§"/>
            </a:pPr>
            <a:r>
              <a:rPr lang="es-ES" dirty="0"/>
              <a:t>Si son víctimas de trata, el consentimiento es irrelevante, por lo que debería aplicarse el principio de no criminalización.</a:t>
            </a:r>
          </a:p>
          <a:p>
            <a:pPr marL="1485717" lvl="1" indent="-571500">
              <a:buFont typeface="Wingdings" panose="05000000000000000000" pitchFamily="2" charset="2"/>
              <a:buChar char="§"/>
            </a:pPr>
            <a:endParaRPr lang="en-GB" dirty="0"/>
          </a:p>
          <a:p>
            <a:pPr marL="571500" lvl="0" indent="-571500">
              <a:buFont typeface="Wingdings" panose="05000000000000000000" pitchFamily="2" charset="2"/>
              <a:buChar char="Ø"/>
            </a:pPr>
            <a:endParaRPr lang="en-GB" b="1" dirty="0"/>
          </a:p>
          <a:p>
            <a:pPr marL="571500" indent="-571500" algn="just">
              <a:buFont typeface="Wingdings" panose="05000000000000000000" pitchFamily="2" charset="2"/>
              <a:buChar char="Ø"/>
            </a:pPr>
            <a:endParaRPr lang="en-GB" dirty="0"/>
          </a:p>
        </p:txBody>
      </p:sp>
      <p:sp>
        <p:nvSpPr>
          <p:cNvPr id="10" name="Arrow: Right 9">
            <a:extLst>
              <a:ext uri="{FF2B5EF4-FFF2-40B4-BE49-F238E27FC236}">
                <a16:creationId xmlns:a16="http://schemas.microsoft.com/office/drawing/2014/main" id="{898717F2-D4E9-49A6-AAA2-C9857DB829C4}"/>
              </a:ext>
            </a:extLst>
          </p:cNvPr>
          <p:cNvSpPr/>
          <p:nvPr/>
        </p:nvSpPr>
        <p:spPr>
          <a:xfrm>
            <a:off x="1873034" y="7546192"/>
            <a:ext cx="810491" cy="6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63E93DE4-5F97-4750-898B-7890E25AF176}"/>
              </a:ext>
            </a:extLst>
          </p:cNvPr>
          <p:cNvSpPr/>
          <p:nvPr/>
        </p:nvSpPr>
        <p:spPr>
          <a:xfrm>
            <a:off x="2987531" y="7065518"/>
            <a:ext cx="19821091" cy="2308324"/>
          </a:xfrm>
          <a:prstGeom prst="rect">
            <a:avLst/>
          </a:prstGeom>
        </p:spPr>
        <p:txBody>
          <a:bodyPr wrap="square">
            <a:spAutoFit/>
          </a:bodyPr>
          <a:lstStyle/>
          <a:p>
            <a:pPr algn="just"/>
            <a:r>
              <a:rPr lang="es-ES" dirty="0"/>
              <a:t>En esos casos, los niños deben recibir un apoyo holístico, práctico y sensibles a la infancia, que fomente sus perspectivas de reinserción y la asunción de un papel productivo en la sociedad, al tiempo que se debería detectar y enjuiciar eficazmente a los delincuentes responsables del reclutamiento y la explotación del niño para la comisión de delitos.</a:t>
            </a:r>
            <a:r>
              <a:rPr lang="en-GB" dirty="0"/>
              <a:t> </a:t>
            </a:r>
          </a:p>
        </p:txBody>
      </p:sp>
      <p:sp>
        <p:nvSpPr>
          <p:cNvPr id="12" name="TextBox 11">
            <a:extLst>
              <a:ext uri="{FF2B5EF4-FFF2-40B4-BE49-F238E27FC236}">
                <a16:creationId xmlns:a16="http://schemas.microsoft.com/office/drawing/2014/main" id="{CE948E5B-1DB6-483F-AB07-A10BCA12FB65}"/>
              </a:ext>
            </a:extLst>
          </p:cNvPr>
          <p:cNvSpPr txBox="1"/>
          <p:nvPr/>
        </p:nvSpPr>
        <p:spPr>
          <a:xfrm>
            <a:off x="1569027" y="9630749"/>
            <a:ext cx="21239595" cy="2308324"/>
          </a:xfrm>
          <a:prstGeom prst="rect">
            <a:avLst/>
          </a:prstGeom>
          <a:noFill/>
        </p:spPr>
        <p:txBody>
          <a:bodyPr wrap="square" rtlCol="0">
            <a:spAutoFit/>
          </a:bodyPr>
          <a:lstStyle/>
          <a:p>
            <a:pPr marL="571500" lvl="0" indent="-571500" algn="just">
              <a:buFont typeface="Wingdings" panose="05000000000000000000" pitchFamily="2" charset="2"/>
              <a:buChar char="Ø"/>
            </a:pPr>
            <a:r>
              <a:rPr lang="es-ES" dirty="0"/>
              <a:t>Los niños  acusados, presuntos o reconocidos de haber cometido delitos </a:t>
            </a:r>
            <a:r>
              <a:rPr lang="es-ES" b="1" dirty="0"/>
              <a:t>siguen teniendo </a:t>
            </a:r>
            <a:r>
              <a:rPr lang="es-ES" b="1" u="sng" dirty="0"/>
              <a:t>todos los derechos </a:t>
            </a:r>
            <a:r>
              <a:rPr lang="es-ES" dirty="0"/>
              <a:t>que se deben a los niños en virtud de la Convención sobre los Derechos del Niño y del derecho internacional en general.</a:t>
            </a:r>
            <a:endParaRPr lang="en-GB" dirty="0"/>
          </a:p>
          <a:p>
            <a:pPr marL="571500" indent="-571500" algn="just">
              <a:buFont typeface="Wingdings" panose="05000000000000000000" pitchFamily="2" charset="2"/>
              <a:buChar char="Ø"/>
            </a:pPr>
            <a:endParaRPr lang="en-GB" dirty="0"/>
          </a:p>
        </p:txBody>
      </p:sp>
    </p:spTree>
    <p:extLst>
      <p:ext uri="{BB962C8B-B14F-4D97-AF65-F5344CB8AC3E}">
        <p14:creationId xmlns:p14="http://schemas.microsoft.com/office/powerpoint/2010/main" val="780713249"/>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419C-90A5-4F39-9E9C-2E53E770E1A6}"/>
              </a:ext>
            </a:extLst>
          </p:cNvPr>
          <p:cNvSpPr>
            <a:spLocks noGrp="1"/>
          </p:cNvSpPr>
          <p:nvPr>
            <p:ph type="title"/>
          </p:nvPr>
        </p:nvSpPr>
        <p:spPr/>
        <p:txBody>
          <a:bodyPr/>
          <a:lstStyle/>
          <a:p>
            <a:r>
              <a:rPr lang="en-GB" dirty="0"/>
              <a:t>Ejercicios</a:t>
            </a:r>
          </a:p>
        </p:txBody>
      </p:sp>
      <p:sp>
        <p:nvSpPr>
          <p:cNvPr id="3" name="Content Placeholder 2">
            <a:extLst>
              <a:ext uri="{FF2B5EF4-FFF2-40B4-BE49-F238E27FC236}">
                <a16:creationId xmlns:a16="http://schemas.microsoft.com/office/drawing/2014/main" id="{B4DA087A-A757-40DB-81AF-ED1D6174E2CB}"/>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878808448"/>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spect="1"/>
          </p:cNvSpPr>
          <p:nvPr/>
        </p:nvSpPr>
        <p:spPr>
          <a:xfrm>
            <a:off x="1" y="0"/>
            <a:ext cx="24377649" cy="13716000"/>
          </a:xfrm>
          <a:prstGeom prst="rect">
            <a:avLst/>
          </a:prstGeom>
          <a:solidFill>
            <a:srgbClr val="46807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9D4237"/>
              </a:solidFill>
            </a:endParaRPr>
          </a:p>
        </p:txBody>
      </p:sp>
      <p:sp>
        <p:nvSpPr>
          <p:cNvPr id="9" name="Rechteck 8"/>
          <p:cNvSpPr/>
          <p:nvPr/>
        </p:nvSpPr>
        <p:spPr>
          <a:xfrm>
            <a:off x="2" y="6311482"/>
            <a:ext cx="24377648" cy="5324535"/>
          </a:xfrm>
          <a:prstGeom prst="rect">
            <a:avLst/>
          </a:prstGeom>
        </p:spPr>
        <p:txBody>
          <a:bodyPr wrap="square">
            <a:spAutoFit/>
          </a:bodyPr>
          <a:lstStyle/>
          <a:p>
            <a:pPr algn="ctr"/>
            <a:r>
              <a:rPr lang="en-US" sz="7200" spc="300" dirty="0">
                <a:solidFill>
                  <a:srgbClr val="FFFFFF"/>
                </a:solidFill>
                <a:latin typeface="Eurostile"/>
                <a:cs typeface="Eurostile"/>
              </a:rPr>
              <a:t>Educación para la</a:t>
            </a:r>
          </a:p>
          <a:p>
            <a:pPr algn="ctr"/>
            <a:r>
              <a:rPr lang="en-US" sz="7200" b="1" spc="300" dirty="0">
                <a:solidFill>
                  <a:srgbClr val="FFFFFF"/>
                </a:solidFill>
                <a:latin typeface="Eurostile"/>
                <a:cs typeface="Eurostile"/>
              </a:rPr>
              <a:t>Justicia</a:t>
            </a:r>
          </a:p>
          <a:p>
            <a:pPr algn="ctr"/>
            <a:endParaRPr lang="en-US" sz="4400" b="1" dirty="0">
              <a:solidFill>
                <a:schemeClr val="bg1"/>
              </a:solidFill>
              <a:latin typeface="LaTo light"/>
              <a:cs typeface="LaTo light"/>
            </a:endParaRPr>
          </a:p>
          <a:p>
            <a:endParaRPr lang="en-US" sz="4400" b="1" dirty="0">
              <a:solidFill>
                <a:schemeClr val="bg1"/>
              </a:solidFill>
            </a:endParaRPr>
          </a:p>
          <a:p>
            <a:endParaRPr lang="en-US" sz="4400" dirty="0">
              <a:solidFill>
                <a:srgbClr val="FFFFFF"/>
              </a:solidFill>
              <a:latin typeface="Raleway"/>
              <a:cs typeface="Raleway"/>
            </a:endParaRPr>
          </a:p>
          <a:p>
            <a:endParaRPr lang="en-US" sz="2800" dirty="0">
              <a:solidFill>
                <a:schemeClr val="accent6"/>
              </a:solidFill>
            </a:endParaRPr>
          </a:p>
          <a:p>
            <a:pPr algn="ctr"/>
            <a:endParaRPr lang="en-US" dirty="0">
              <a:latin typeface="Raleway"/>
              <a:cs typeface="Raleway"/>
            </a:endParaRPr>
          </a:p>
        </p:txBody>
      </p:sp>
      <p:pic>
        <p:nvPicPr>
          <p:cNvPr id="6" name="Bild 21" descr="e4j_logo_short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4261" y="3438719"/>
            <a:ext cx="2416830" cy="2416830"/>
          </a:xfrm>
          <a:prstGeom prst="rect">
            <a:avLst/>
          </a:prstGeom>
          <a:solidFill>
            <a:srgbClr val="468078"/>
          </a:solidFill>
        </p:spPr>
      </p:pic>
    </p:spTree>
    <p:extLst>
      <p:ext uri="{BB962C8B-B14F-4D97-AF65-F5344CB8AC3E}">
        <p14:creationId xmlns:p14="http://schemas.microsoft.com/office/powerpoint/2010/main" val="105857919"/>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 4" descr="Twitter.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341495" y="4775200"/>
            <a:ext cx="1375410" cy="1680210"/>
          </a:xfrm>
          <a:prstGeom prst="rect">
            <a:avLst/>
          </a:prstGeom>
        </p:spPr>
      </p:pic>
      <p:sp>
        <p:nvSpPr>
          <p:cNvPr id="6" name="Textfeld 5"/>
          <p:cNvSpPr txBox="1"/>
          <p:nvPr/>
        </p:nvSpPr>
        <p:spPr>
          <a:xfrm>
            <a:off x="5894705" y="5149165"/>
            <a:ext cx="4211528" cy="646331"/>
          </a:xfrm>
          <a:prstGeom prst="rect">
            <a:avLst/>
          </a:prstGeom>
          <a:noFill/>
        </p:spPr>
        <p:txBody>
          <a:bodyPr wrap="square" rtlCol="0">
            <a:spAutoFit/>
          </a:bodyPr>
          <a:lstStyle/>
          <a:p>
            <a:r>
              <a:rPr lang="de-DE">
                <a:solidFill>
                  <a:srgbClr val="800000"/>
                </a:solidFill>
              </a:rPr>
              <a:t>@</a:t>
            </a:r>
            <a:r>
              <a:rPr lang="de-DE" err="1">
                <a:solidFill>
                  <a:srgbClr val="800000"/>
                </a:solidFill>
              </a:rPr>
              <a:t>DohaDeclaration</a:t>
            </a:r>
            <a:endParaRPr lang="de-DE">
              <a:solidFill>
                <a:srgbClr val="800000"/>
              </a:solidFill>
            </a:endParaRPr>
          </a:p>
        </p:txBody>
      </p:sp>
      <p:sp>
        <p:nvSpPr>
          <p:cNvPr id="8" name="Freeform 79"/>
          <p:cNvSpPr>
            <a:spLocks noChangeArrowheads="1"/>
          </p:cNvSpPr>
          <p:nvPr/>
        </p:nvSpPr>
        <p:spPr bwMode="auto">
          <a:xfrm>
            <a:off x="4606564" y="6465346"/>
            <a:ext cx="752836" cy="752836"/>
          </a:xfrm>
          <a:custGeom>
            <a:avLst/>
            <a:gdLst>
              <a:gd name="T0" fmla="*/ 239 w 479"/>
              <a:gd name="T1" fmla="*/ 0 h 479"/>
              <a:gd name="T2" fmla="*/ 239 w 479"/>
              <a:gd name="T3" fmla="*/ 0 h 479"/>
              <a:gd name="T4" fmla="*/ 0 w 479"/>
              <a:gd name="T5" fmla="*/ 239 h 479"/>
              <a:gd name="T6" fmla="*/ 239 w 479"/>
              <a:gd name="T7" fmla="*/ 478 h 479"/>
              <a:gd name="T8" fmla="*/ 478 w 479"/>
              <a:gd name="T9" fmla="*/ 239 h 479"/>
              <a:gd name="T10" fmla="*/ 239 w 479"/>
              <a:gd name="T11" fmla="*/ 0 h 479"/>
              <a:gd name="T12" fmla="*/ 443 w 479"/>
              <a:gd name="T13" fmla="*/ 239 h 479"/>
              <a:gd name="T14" fmla="*/ 443 w 479"/>
              <a:gd name="T15" fmla="*/ 239 h 479"/>
              <a:gd name="T16" fmla="*/ 399 w 479"/>
              <a:gd name="T17" fmla="*/ 363 h 479"/>
              <a:gd name="T18" fmla="*/ 390 w 479"/>
              <a:gd name="T19" fmla="*/ 328 h 479"/>
              <a:gd name="T20" fmla="*/ 399 w 479"/>
              <a:gd name="T21" fmla="*/ 257 h 479"/>
              <a:gd name="T22" fmla="*/ 372 w 479"/>
              <a:gd name="T23" fmla="*/ 204 h 479"/>
              <a:gd name="T24" fmla="*/ 319 w 479"/>
              <a:gd name="T25" fmla="*/ 178 h 479"/>
              <a:gd name="T26" fmla="*/ 346 w 479"/>
              <a:gd name="T27" fmla="*/ 88 h 479"/>
              <a:gd name="T28" fmla="*/ 293 w 479"/>
              <a:gd name="T29" fmla="*/ 62 h 479"/>
              <a:gd name="T30" fmla="*/ 301 w 479"/>
              <a:gd name="T31" fmla="*/ 53 h 479"/>
              <a:gd name="T32" fmla="*/ 443 w 479"/>
              <a:gd name="T33" fmla="*/ 239 h 479"/>
              <a:gd name="T34" fmla="*/ 212 w 479"/>
              <a:gd name="T35" fmla="*/ 44 h 479"/>
              <a:gd name="T36" fmla="*/ 212 w 479"/>
              <a:gd name="T37" fmla="*/ 44 h 479"/>
              <a:gd name="T38" fmla="*/ 186 w 479"/>
              <a:gd name="T39" fmla="*/ 62 h 479"/>
              <a:gd name="T40" fmla="*/ 150 w 479"/>
              <a:gd name="T41" fmla="*/ 88 h 479"/>
              <a:gd name="T42" fmla="*/ 115 w 479"/>
              <a:gd name="T43" fmla="*/ 133 h 479"/>
              <a:gd name="T44" fmla="*/ 133 w 479"/>
              <a:gd name="T45" fmla="*/ 159 h 479"/>
              <a:gd name="T46" fmla="*/ 177 w 479"/>
              <a:gd name="T47" fmla="*/ 159 h 479"/>
              <a:gd name="T48" fmla="*/ 248 w 479"/>
              <a:gd name="T49" fmla="*/ 239 h 479"/>
              <a:gd name="T50" fmla="*/ 186 w 479"/>
              <a:gd name="T51" fmla="*/ 292 h 479"/>
              <a:gd name="T52" fmla="*/ 177 w 479"/>
              <a:gd name="T53" fmla="*/ 337 h 479"/>
              <a:gd name="T54" fmla="*/ 177 w 479"/>
              <a:gd name="T55" fmla="*/ 390 h 479"/>
              <a:gd name="T56" fmla="*/ 133 w 479"/>
              <a:gd name="T57" fmla="*/ 345 h 479"/>
              <a:gd name="T58" fmla="*/ 124 w 479"/>
              <a:gd name="T59" fmla="*/ 284 h 479"/>
              <a:gd name="T60" fmla="*/ 88 w 479"/>
              <a:gd name="T61" fmla="*/ 239 h 479"/>
              <a:gd name="T62" fmla="*/ 106 w 479"/>
              <a:gd name="T63" fmla="*/ 186 h 479"/>
              <a:gd name="T64" fmla="*/ 53 w 479"/>
              <a:gd name="T65" fmla="*/ 169 h 479"/>
              <a:gd name="T66" fmla="*/ 212 w 479"/>
              <a:gd name="T67" fmla="*/ 44 h 479"/>
              <a:gd name="T68" fmla="*/ 177 w 479"/>
              <a:gd name="T69" fmla="*/ 434 h 479"/>
              <a:gd name="T70" fmla="*/ 177 w 479"/>
              <a:gd name="T71" fmla="*/ 434 h 479"/>
              <a:gd name="T72" fmla="*/ 204 w 479"/>
              <a:gd name="T73" fmla="*/ 416 h 479"/>
              <a:gd name="T74" fmla="*/ 239 w 479"/>
              <a:gd name="T75" fmla="*/ 407 h 479"/>
              <a:gd name="T76" fmla="*/ 293 w 479"/>
              <a:gd name="T77" fmla="*/ 390 h 479"/>
              <a:gd name="T78" fmla="*/ 354 w 479"/>
              <a:gd name="T79" fmla="*/ 407 h 479"/>
              <a:gd name="T80" fmla="*/ 239 w 479"/>
              <a:gd name="T81" fmla="*/ 443 h 479"/>
              <a:gd name="T82" fmla="*/ 177 w 479"/>
              <a:gd name="T83" fmla="*/ 4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rgbClr val="9D042F"/>
          </a:solidFill>
          <a:ln>
            <a:noFill/>
          </a:ln>
          <a:effectLst/>
        </p:spPr>
        <p:txBody>
          <a:bodyPr wrap="none" anchor="ctr"/>
          <a:lstStyle/>
          <a:p>
            <a:endParaRPr lang="en-US"/>
          </a:p>
        </p:txBody>
      </p:sp>
      <p:sp>
        <p:nvSpPr>
          <p:cNvPr id="9" name="Textfeld 8"/>
          <p:cNvSpPr txBox="1"/>
          <p:nvPr/>
        </p:nvSpPr>
        <p:spPr>
          <a:xfrm>
            <a:off x="5894705" y="6489837"/>
            <a:ext cx="6228392" cy="646331"/>
          </a:xfrm>
          <a:prstGeom prst="rect">
            <a:avLst/>
          </a:prstGeom>
          <a:noFill/>
        </p:spPr>
        <p:txBody>
          <a:bodyPr wrap="square" rtlCol="0">
            <a:spAutoFit/>
          </a:bodyPr>
          <a:lstStyle/>
          <a:p>
            <a:r>
              <a:rPr lang="de-DE" err="1">
                <a:solidFill>
                  <a:srgbClr val="800000"/>
                </a:solidFill>
              </a:rPr>
              <a:t>unodc.org</a:t>
            </a:r>
            <a:r>
              <a:rPr lang="de-DE">
                <a:solidFill>
                  <a:srgbClr val="800000"/>
                </a:solidFill>
              </a:rPr>
              <a:t>/</a:t>
            </a:r>
            <a:r>
              <a:rPr lang="de-DE" err="1">
                <a:solidFill>
                  <a:srgbClr val="800000"/>
                </a:solidFill>
              </a:rPr>
              <a:t>dohadeclaration</a:t>
            </a:r>
            <a:endParaRPr lang="de-DE">
              <a:solidFill>
                <a:srgbClr val="800000"/>
              </a:solidFill>
            </a:endParaRPr>
          </a:p>
        </p:txBody>
      </p:sp>
      <p:sp>
        <p:nvSpPr>
          <p:cNvPr id="10" name="Text Placeholder 1"/>
          <p:cNvSpPr txBox="1">
            <a:spLocks/>
          </p:cNvSpPr>
          <p:nvPr/>
        </p:nvSpPr>
        <p:spPr>
          <a:xfrm>
            <a:off x="2400123" y="2024741"/>
            <a:ext cx="24377650" cy="889000"/>
          </a:xfrm>
          <a:prstGeom prst="ellipse">
            <a:avLst/>
          </a:prstGeom>
        </p:spPr>
        <p:txBody>
          <a:bodyPr vert="horz" lIns="182843" tIns="91422" rIns="182843" bIns="91422"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None/>
            </a:pPr>
            <a:r>
              <a:rPr lang="en-US" sz="5400" dirty="0">
                <a:latin typeface="Eurostile"/>
                <a:cs typeface="Eurostile"/>
              </a:rPr>
              <a:t>Más </a:t>
            </a:r>
            <a:r>
              <a:rPr lang="en-US" sz="5400" dirty="0" err="1">
                <a:latin typeface="Eurostile"/>
                <a:cs typeface="Eurostile"/>
              </a:rPr>
              <a:t>información</a:t>
            </a:r>
            <a:r>
              <a:rPr lang="en-US" sz="5400" dirty="0">
                <a:latin typeface="Eurostile"/>
                <a:cs typeface="Eurostile"/>
              </a:rPr>
              <a:t>						</a:t>
            </a:r>
          </a:p>
        </p:txBody>
      </p:sp>
      <p:sp>
        <p:nvSpPr>
          <p:cNvPr id="13" name="Textfeld 12"/>
          <p:cNvSpPr txBox="1"/>
          <p:nvPr/>
        </p:nvSpPr>
        <p:spPr>
          <a:xfrm>
            <a:off x="14971852" y="6508888"/>
            <a:ext cx="7841533" cy="646331"/>
          </a:xfrm>
          <a:prstGeom prst="rect">
            <a:avLst/>
          </a:prstGeom>
          <a:noFill/>
        </p:spPr>
        <p:txBody>
          <a:bodyPr wrap="square" rtlCol="0">
            <a:spAutoFit/>
          </a:bodyPr>
          <a:lstStyle/>
          <a:p>
            <a:r>
              <a:rPr lang="de-DE" dirty="0">
                <a:solidFill>
                  <a:srgbClr val="800000"/>
                </a:solidFill>
              </a:rPr>
              <a:t>unodc.org/e4J</a:t>
            </a:r>
          </a:p>
        </p:txBody>
      </p:sp>
      <p:sp>
        <p:nvSpPr>
          <p:cNvPr id="14" name="Freeform 51"/>
          <p:cNvSpPr>
            <a:spLocks noChangeArrowheads="1"/>
          </p:cNvSpPr>
          <p:nvPr/>
        </p:nvSpPr>
        <p:spPr bwMode="auto">
          <a:xfrm>
            <a:off x="13583838" y="5280670"/>
            <a:ext cx="995761" cy="616426"/>
          </a:xfrm>
          <a:custGeom>
            <a:avLst/>
            <a:gdLst>
              <a:gd name="T0" fmla="*/ 18 w 461"/>
              <a:gd name="T1" fmla="*/ 27 h 285"/>
              <a:gd name="T2" fmla="*/ 18 w 461"/>
              <a:gd name="T3" fmla="*/ 27 h 285"/>
              <a:gd name="T4" fmla="*/ 203 w 461"/>
              <a:gd name="T5" fmla="*/ 125 h 285"/>
              <a:gd name="T6" fmla="*/ 231 w 461"/>
              <a:gd name="T7" fmla="*/ 133 h 285"/>
              <a:gd name="T8" fmla="*/ 248 w 461"/>
              <a:gd name="T9" fmla="*/ 125 h 285"/>
              <a:gd name="T10" fmla="*/ 434 w 461"/>
              <a:gd name="T11" fmla="*/ 27 h 285"/>
              <a:gd name="T12" fmla="*/ 443 w 461"/>
              <a:gd name="T13" fmla="*/ 0 h 285"/>
              <a:gd name="T14" fmla="*/ 18 w 461"/>
              <a:gd name="T15" fmla="*/ 0 h 285"/>
              <a:gd name="T16" fmla="*/ 18 w 461"/>
              <a:gd name="T17" fmla="*/ 27 h 285"/>
              <a:gd name="T18" fmla="*/ 443 w 461"/>
              <a:gd name="T19" fmla="*/ 80 h 285"/>
              <a:gd name="T20" fmla="*/ 443 w 461"/>
              <a:gd name="T21" fmla="*/ 80 h 285"/>
              <a:gd name="T22" fmla="*/ 248 w 461"/>
              <a:gd name="T23" fmla="*/ 178 h 285"/>
              <a:gd name="T24" fmla="*/ 231 w 461"/>
              <a:gd name="T25" fmla="*/ 178 h 285"/>
              <a:gd name="T26" fmla="*/ 203 w 461"/>
              <a:gd name="T27" fmla="*/ 178 h 285"/>
              <a:gd name="T28" fmla="*/ 18 w 461"/>
              <a:gd name="T29" fmla="*/ 80 h 285"/>
              <a:gd name="T30" fmla="*/ 9 w 461"/>
              <a:gd name="T31" fmla="*/ 80 h 285"/>
              <a:gd name="T32" fmla="*/ 9 w 461"/>
              <a:gd name="T33" fmla="*/ 266 h 285"/>
              <a:gd name="T34" fmla="*/ 35 w 461"/>
              <a:gd name="T35" fmla="*/ 284 h 285"/>
              <a:gd name="T36" fmla="*/ 425 w 461"/>
              <a:gd name="T37" fmla="*/ 284 h 285"/>
              <a:gd name="T38" fmla="*/ 452 w 461"/>
              <a:gd name="T39" fmla="*/ 266 h 285"/>
              <a:gd name="T40" fmla="*/ 452 w 461"/>
              <a:gd name="T41" fmla="*/ 80 h 285"/>
              <a:gd name="T42" fmla="*/ 443 w 461"/>
              <a:gd name="T43" fmla="*/ 8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1" h="285">
                <a:moveTo>
                  <a:pt x="18" y="27"/>
                </a:moveTo>
                <a:lnTo>
                  <a:pt x="18" y="27"/>
                </a:lnTo>
                <a:cubicBezTo>
                  <a:pt x="35" y="35"/>
                  <a:pt x="203" y="125"/>
                  <a:pt x="203" y="125"/>
                </a:cubicBezTo>
                <a:cubicBezTo>
                  <a:pt x="212" y="133"/>
                  <a:pt x="221" y="133"/>
                  <a:pt x="231" y="133"/>
                </a:cubicBezTo>
                <a:cubicBezTo>
                  <a:pt x="239" y="133"/>
                  <a:pt x="248" y="133"/>
                  <a:pt x="248" y="125"/>
                </a:cubicBezTo>
                <a:cubicBezTo>
                  <a:pt x="256" y="125"/>
                  <a:pt x="425" y="35"/>
                  <a:pt x="434" y="27"/>
                </a:cubicBezTo>
                <a:cubicBezTo>
                  <a:pt x="452" y="18"/>
                  <a:pt x="460" y="0"/>
                  <a:pt x="443" y="0"/>
                </a:cubicBezTo>
                <a:cubicBezTo>
                  <a:pt x="18" y="0"/>
                  <a:pt x="18" y="0"/>
                  <a:pt x="18" y="0"/>
                </a:cubicBezTo>
                <a:cubicBezTo>
                  <a:pt x="0" y="0"/>
                  <a:pt x="9" y="18"/>
                  <a:pt x="18" y="27"/>
                </a:cubicBezTo>
                <a:close/>
                <a:moveTo>
                  <a:pt x="443" y="80"/>
                </a:moveTo>
                <a:lnTo>
                  <a:pt x="443" y="80"/>
                </a:lnTo>
                <a:cubicBezTo>
                  <a:pt x="434" y="80"/>
                  <a:pt x="256" y="169"/>
                  <a:pt x="248" y="178"/>
                </a:cubicBezTo>
                <a:cubicBezTo>
                  <a:pt x="248" y="178"/>
                  <a:pt x="239" y="178"/>
                  <a:pt x="231" y="178"/>
                </a:cubicBezTo>
                <a:cubicBezTo>
                  <a:pt x="221" y="178"/>
                  <a:pt x="212" y="178"/>
                  <a:pt x="203" y="178"/>
                </a:cubicBezTo>
                <a:cubicBezTo>
                  <a:pt x="194" y="169"/>
                  <a:pt x="27" y="80"/>
                  <a:pt x="18" y="80"/>
                </a:cubicBezTo>
                <a:cubicBezTo>
                  <a:pt x="9" y="72"/>
                  <a:pt x="9" y="80"/>
                  <a:pt x="9" y="80"/>
                </a:cubicBezTo>
                <a:cubicBezTo>
                  <a:pt x="9" y="88"/>
                  <a:pt x="9" y="266"/>
                  <a:pt x="9" y="266"/>
                </a:cubicBezTo>
                <a:cubicBezTo>
                  <a:pt x="9" y="275"/>
                  <a:pt x="18" y="284"/>
                  <a:pt x="35" y="284"/>
                </a:cubicBezTo>
                <a:cubicBezTo>
                  <a:pt x="425" y="284"/>
                  <a:pt x="425" y="284"/>
                  <a:pt x="425" y="284"/>
                </a:cubicBezTo>
                <a:cubicBezTo>
                  <a:pt x="443" y="284"/>
                  <a:pt x="452" y="275"/>
                  <a:pt x="452" y="266"/>
                </a:cubicBezTo>
                <a:cubicBezTo>
                  <a:pt x="452" y="266"/>
                  <a:pt x="452" y="88"/>
                  <a:pt x="452" y="80"/>
                </a:cubicBezTo>
                <a:cubicBezTo>
                  <a:pt x="452" y="80"/>
                  <a:pt x="452" y="72"/>
                  <a:pt x="443" y="80"/>
                </a:cubicBezTo>
                <a:close/>
              </a:path>
            </a:pathLst>
          </a:custGeom>
          <a:solidFill>
            <a:srgbClr val="9D042F"/>
          </a:solidFill>
          <a:ln>
            <a:noFill/>
          </a:ln>
          <a:effectLst/>
        </p:spPr>
        <p:txBody>
          <a:bodyPr wrap="none" anchor="ctr"/>
          <a:lstStyle/>
          <a:p>
            <a:endParaRPr lang="en-US"/>
          </a:p>
        </p:txBody>
      </p:sp>
      <p:sp>
        <p:nvSpPr>
          <p:cNvPr id="15" name="Textfeld 14"/>
          <p:cNvSpPr txBox="1"/>
          <p:nvPr/>
        </p:nvSpPr>
        <p:spPr>
          <a:xfrm>
            <a:off x="14860904" y="5248235"/>
            <a:ext cx="6475095" cy="646331"/>
          </a:xfrm>
          <a:prstGeom prst="rect">
            <a:avLst/>
          </a:prstGeom>
          <a:noFill/>
        </p:spPr>
        <p:txBody>
          <a:bodyPr wrap="square" rtlCol="0">
            <a:spAutoFit/>
          </a:bodyPr>
          <a:lstStyle/>
          <a:p>
            <a:r>
              <a:rPr lang="de-DE" dirty="0">
                <a:solidFill>
                  <a:srgbClr val="800000"/>
                </a:solidFill>
              </a:rPr>
              <a:t>e4j@unodc.org</a:t>
            </a:r>
          </a:p>
        </p:txBody>
      </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206849" y="6110012"/>
            <a:ext cx="1463503" cy="1463503"/>
          </a:xfrm>
          <a:prstGeom prst="rect">
            <a:avLst/>
          </a:prstGeom>
        </p:spPr>
      </p:pic>
    </p:spTree>
    <p:extLst>
      <p:ext uri="{BB962C8B-B14F-4D97-AF65-F5344CB8AC3E}">
        <p14:creationId xmlns:p14="http://schemas.microsoft.com/office/powerpoint/2010/main" val="1182765690"/>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OBJETIVOS DE APRENDIZAJE</a:t>
            </a:r>
          </a:p>
        </p:txBody>
      </p:sp>
      <p:sp>
        <p:nvSpPr>
          <p:cNvPr id="3" name="Espace réservé du contenu 2"/>
          <p:cNvSpPr>
            <a:spLocks noGrp="1"/>
          </p:cNvSpPr>
          <p:nvPr>
            <p:ph idx="1"/>
          </p:nvPr>
        </p:nvSpPr>
        <p:spPr>
          <a:xfrm>
            <a:off x="735106" y="3153312"/>
            <a:ext cx="22872459" cy="8823536"/>
          </a:xfrm>
        </p:spPr>
        <p:txBody>
          <a:bodyPr>
            <a:normAutofit fontScale="77500" lnSpcReduction="20000"/>
          </a:bodyPr>
          <a:lstStyle/>
          <a:p>
            <a:pPr marL="0" indent="0" algn="just">
              <a:spcBef>
                <a:spcPts val="0"/>
              </a:spcBef>
              <a:buNone/>
            </a:pPr>
            <a:r>
              <a:rPr lang="en-US" dirty="0"/>
              <a:t> </a:t>
            </a:r>
            <a:r>
              <a:rPr lang="es-ES" dirty="0"/>
              <a:t>Al terminar este módulo, los estudiantes deberían ser capaces de </a:t>
            </a:r>
            <a:r>
              <a:rPr lang="en-CA" dirty="0"/>
              <a:t>:</a:t>
            </a:r>
          </a:p>
          <a:p>
            <a:pPr marL="0" indent="0" algn="just">
              <a:spcBef>
                <a:spcPts val="0"/>
              </a:spcBef>
              <a:buNone/>
            </a:pPr>
            <a:endParaRPr lang="fr-CA" dirty="0"/>
          </a:p>
          <a:p>
            <a:pPr marL="914400" lvl="0" indent="-914400" algn="just">
              <a:buFont typeface="+mj-lt"/>
              <a:buAutoNum type="arabicPeriod"/>
            </a:pPr>
            <a:r>
              <a:rPr lang="es-ES" dirty="0"/>
              <a:t>Comprender los niveles y patrones de tráfico ilícito y trata de niños, en el contexto de patrones de migración más amplios;</a:t>
            </a:r>
            <a:endParaRPr lang="en-US" dirty="0"/>
          </a:p>
          <a:p>
            <a:pPr marL="914400" lvl="0" indent="-914400" algn="just">
              <a:buFont typeface="+mj-lt"/>
              <a:buAutoNum type="arabicPeriod"/>
            </a:pPr>
            <a:r>
              <a:rPr lang="es-ES" dirty="0"/>
              <a:t>Analizar las causas del tráfico ilícito y la trata de niños y su especial vulnerabilidad;</a:t>
            </a:r>
          </a:p>
          <a:p>
            <a:pPr marL="914400" lvl="0" indent="-914400" algn="just">
              <a:buFont typeface="+mj-lt"/>
              <a:buAutoNum type="arabicPeriod"/>
            </a:pPr>
            <a:r>
              <a:rPr lang="es-ES" dirty="0"/>
              <a:t>Identificar los derechos y protecciones otorgados a los niños objeto de tráfico ilícito y trata por el marco jurídico internacional relevante, en los Protocolos y la Convención sobre los Derechos del Niño, de carácter vinculante;</a:t>
            </a:r>
            <a:endParaRPr lang="en-US" dirty="0"/>
          </a:p>
          <a:p>
            <a:pPr marL="914400" lvl="0" indent="-914400" algn="just">
              <a:buFont typeface="+mj-lt"/>
              <a:buAutoNum type="arabicPeriod"/>
            </a:pPr>
            <a:r>
              <a:rPr lang="es-ES" dirty="0"/>
              <a:t>Comprender los elementos de una respuesta local de mejores prácticas para proteger a los niños objeto de tráfico ilícito y trata, incluyendo</a:t>
            </a:r>
            <a:endParaRPr lang="en-US" dirty="0"/>
          </a:p>
          <a:p>
            <a:pPr marL="1714317" lvl="1" indent="-914400" algn="just">
              <a:buFont typeface="Wingdings" panose="05000000000000000000" pitchFamily="2" charset="2"/>
              <a:buChar char="Ø"/>
            </a:pPr>
            <a:r>
              <a:rPr lang="es-ES" dirty="0"/>
              <a:t>Identificación y valoración de la edad;</a:t>
            </a:r>
          </a:p>
          <a:p>
            <a:pPr marL="1714317" lvl="1" indent="-914400" algn="just">
              <a:buFont typeface="Wingdings" panose="05000000000000000000" pitchFamily="2" charset="2"/>
              <a:buChar char="Ø"/>
            </a:pPr>
            <a:r>
              <a:rPr lang="es-ES" dirty="0"/>
              <a:t>Evaluaciones y determinaciones del interés superior;</a:t>
            </a:r>
          </a:p>
          <a:p>
            <a:pPr marL="1714317" lvl="1" indent="-914400" algn="just">
              <a:buFont typeface="Wingdings" panose="05000000000000000000" pitchFamily="2" charset="2"/>
              <a:buChar char="Ø"/>
            </a:pPr>
            <a:r>
              <a:rPr lang="es-ES" dirty="0"/>
              <a:t>Tutela;</a:t>
            </a:r>
          </a:p>
          <a:p>
            <a:pPr marL="1714317" lvl="1" indent="-914400" algn="just">
              <a:buFont typeface="Wingdings" panose="05000000000000000000" pitchFamily="2" charset="2"/>
              <a:buChar char="Ø"/>
            </a:pPr>
            <a:r>
              <a:rPr lang="es-ES" dirty="0"/>
              <a:t>Sistemas de protección infantil; </a:t>
            </a:r>
          </a:p>
          <a:p>
            <a:pPr marL="1714317" lvl="1" indent="-914400" algn="just">
              <a:buFont typeface="Wingdings" panose="05000000000000000000" pitchFamily="2" charset="2"/>
              <a:buChar char="Ø"/>
            </a:pPr>
            <a:r>
              <a:rPr lang="es-ES" dirty="0"/>
              <a:t>Niños en procesos penales;</a:t>
            </a:r>
          </a:p>
          <a:p>
            <a:pPr marL="1714317" lvl="1" indent="-914400" algn="just">
              <a:buFont typeface="Wingdings" panose="05000000000000000000" pitchFamily="2" charset="2"/>
              <a:buChar char="Ø"/>
            </a:pPr>
            <a:r>
              <a:rPr lang="es-ES" dirty="0"/>
              <a:t>Soluciones duraderas; y</a:t>
            </a:r>
            <a:endParaRPr lang="en-US" dirty="0"/>
          </a:p>
          <a:p>
            <a:pPr marL="914400" lvl="0" indent="-914400" algn="just">
              <a:buFont typeface="+mj-lt"/>
              <a:buAutoNum type="arabicPeriod"/>
            </a:pPr>
            <a:r>
              <a:rPr lang="es-ES" dirty="0"/>
              <a:t>Comprender algunos de los problemas que surgen cuando se acusa a los propios niños de cometer delitos de tráfico ilícito y trata. </a:t>
            </a:r>
            <a:endParaRPr lang="fr-FR" dirty="0"/>
          </a:p>
        </p:txBody>
      </p:sp>
    </p:spTree>
    <p:extLst>
      <p:ext uri="{BB962C8B-B14F-4D97-AF65-F5344CB8AC3E}">
        <p14:creationId xmlns:p14="http://schemas.microsoft.com/office/powerpoint/2010/main" val="1641899186"/>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Componentes clave del Módulo</a:t>
            </a:r>
          </a:p>
        </p:txBody>
      </p:sp>
      <p:sp>
        <p:nvSpPr>
          <p:cNvPr id="3" name="Espace réservé du contenu 2"/>
          <p:cNvSpPr>
            <a:spLocks noGrp="1"/>
          </p:cNvSpPr>
          <p:nvPr>
            <p:ph idx="1"/>
          </p:nvPr>
        </p:nvSpPr>
        <p:spPr>
          <a:xfrm>
            <a:off x="735106" y="2791326"/>
            <a:ext cx="22872459" cy="9455103"/>
          </a:xfrm>
        </p:spPr>
        <p:txBody>
          <a:bodyPr>
            <a:normAutofit fontScale="85000" lnSpcReduction="20000"/>
          </a:bodyPr>
          <a:lstStyle/>
          <a:p>
            <a:r>
              <a:rPr lang="es-ES" dirty="0"/>
              <a:t>Niños en movimiento: tráfico ilícito y trata de personas</a:t>
            </a:r>
            <a:endParaRPr lang="en-GB" dirty="0"/>
          </a:p>
          <a:p>
            <a:pPr lvl="1"/>
            <a:r>
              <a:rPr lang="en-GB" dirty="0"/>
              <a:t>El tráfico ilícito de niños</a:t>
            </a:r>
            <a:endParaRPr lang="en-US" dirty="0"/>
          </a:p>
          <a:p>
            <a:pPr lvl="1"/>
            <a:r>
              <a:rPr lang="en-GB" dirty="0"/>
              <a:t>La </a:t>
            </a:r>
            <a:r>
              <a:rPr lang="en-GB" dirty="0" err="1"/>
              <a:t>trata</a:t>
            </a:r>
            <a:r>
              <a:rPr lang="en-GB" dirty="0"/>
              <a:t> de niños</a:t>
            </a:r>
            <a:endParaRPr lang="es-ES" dirty="0"/>
          </a:p>
          <a:p>
            <a:pPr lvl="0"/>
            <a:r>
              <a:rPr lang="es-ES" dirty="0"/>
              <a:t>Protección de los niños objeto de tráfico ilícito y tráfico: el marco legal de la trata de niños</a:t>
            </a:r>
            <a:endParaRPr lang="en-GB" dirty="0"/>
          </a:p>
          <a:p>
            <a:pPr lvl="1"/>
            <a:r>
              <a:rPr lang="en-US" dirty="0"/>
              <a:t>Protección bajos  los Protocolos</a:t>
            </a:r>
          </a:p>
          <a:p>
            <a:pPr lvl="1"/>
            <a:r>
              <a:rPr lang="es-ES" dirty="0"/>
              <a:t>La Convención sobre los Derechos del Niño</a:t>
            </a:r>
          </a:p>
          <a:p>
            <a:pPr lvl="1"/>
            <a:r>
              <a:rPr lang="es-ES" dirty="0"/>
              <a:t>Orientación internacional y buenas prácticas</a:t>
            </a:r>
          </a:p>
          <a:p>
            <a:pPr lvl="0"/>
            <a:r>
              <a:rPr lang="es-ES" dirty="0"/>
              <a:t>La protección en la práctica</a:t>
            </a:r>
            <a:endParaRPr lang="en-GB" dirty="0"/>
          </a:p>
          <a:p>
            <a:pPr lvl="1"/>
            <a:r>
              <a:rPr lang="es-ES" dirty="0"/>
              <a:t>Identificación y evaluación de la edad</a:t>
            </a:r>
          </a:p>
          <a:p>
            <a:pPr lvl="1"/>
            <a:r>
              <a:rPr lang="es-ES" dirty="0"/>
              <a:t>Determinación y evaluación del interés superior</a:t>
            </a:r>
          </a:p>
          <a:p>
            <a:pPr lvl="1"/>
            <a:r>
              <a:rPr lang="es-ES" dirty="0"/>
              <a:t>Tutela</a:t>
            </a:r>
          </a:p>
          <a:p>
            <a:pPr lvl="1"/>
            <a:r>
              <a:rPr lang="es-ES" dirty="0"/>
              <a:t>Marcos de protección de la infancia</a:t>
            </a:r>
          </a:p>
          <a:p>
            <a:pPr lvl="1"/>
            <a:r>
              <a:rPr lang="es-ES" dirty="0"/>
              <a:t>Niños en procedimientos penales</a:t>
            </a:r>
          </a:p>
          <a:p>
            <a:pPr lvl="1"/>
            <a:r>
              <a:rPr lang="es-ES" dirty="0"/>
              <a:t>Soluciones duraderas y basadas en los derechos del niño</a:t>
            </a:r>
            <a:endParaRPr lang="en-US" dirty="0"/>
          </a:p>
          <a:p>
            <a:pPr lvl="1"/>
            <a:endParaRPr lang="en-US" dirty="0"/>
          </a:p>
          <a:p>
            <a:pPr lvl="0"/>
            <a:r>
              <a:rPr lang="en-GB" dirty="0"/>
              <a:t>Niños acusados de haber cometido delitos de tráfico ilícito o </a:t>
            </a:r>
            <a:r>
              <a:rPr lang="en-GB" dirty="0" err="1"/>
              <a:t>trata</a:t>
            </a:r>
            <a:endParaRPr lang="en-US" dirty="0"/>
          </a:p>
          <a:p>
            <a:pPr lvl="0"/>
            <a:r>
              <a:rPr lang="en-GB" dirty="0"/>
              <a:t>Ejercicios</a:t>
            </a:r>
            <a:endParaRPr lang="fr-CA" dirty="0"/>
          </a:p>
          <a:p>
            <a:endParaRPr lang="fr-CA" dirty="0"/>
          </a:p>
          <a:p>
            <a:endParaRPr lang="fr-FR" dirty="0"/>
          </a:p>
          <a:p>
            <a:endParaRPr lang="fr-FR" dirty="0"/>
          </a:p>
        </p:txBody>
      </p:sp>
    </p:spTree>
    <p:extLst>
      <p:ext uri="{BB962C8B-B14F-4D97-AF65-F5344CB8AC3E}">
        <p14:creationId xmlns:p14="http://schemas.microsoft.com/office/powerpoint/2010/main" val="512747917"/>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06" y="502185"/>
            <a:ext cx="22872458" cy="2289141"/>
          </a:xfrm>
        </p:spPr>
        <p:txBody>
          <a:bodyPr>
            <a:normAutofit/>
          </a:bodyPr>
          <a:lstStyle/>
          <a:p>
            <a:r>
              <a:rPr lang="es-ES" dirty="0"/>
              <a:t>Niños en movimiento: tráfico ilícito y trata de personas</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735106" y="2791326"/>
            <a:ext cx="22872459" cy="9185521"/>
          </a:xfrm>
        </p:spPr>
        <p:txBody>
          <a:bodyPr>
            <a:normAutofit/>
          </a:bodyPr>
          <a:lstStyle/>
          <a:p>
            <a:pPr lvl="1"/>
            <a:endParaRPr lang="fr-CA" dirty="0"/>
          </a:p>
          <a:p>
            <a:endParaRPr lang="fr-CA" dirty="0"/>
          </a:p>
          <a:p>
            <a:endParaRPr lang="fr-CA" dirty="0"/>
          </a:p>
          <a:p>
            <a:pPr marL="0" indent="0">
              <a:buNone/>
            </a:pPr>
            <a:endParaRPr lang="en-US" dirty="0"/>
          </a:p>
          <a:p>
            <a:endParaRPr lang="fr-CA" dirty="0"/>
          </a:p>
          <a:p>
            <a:endParaRPr lang="fr-CA" dirty="0"/>
          </a:p>
          <a:p>
            <a:endParaRPr lang="fr-FR" dirty="0"/>
          </a:p>
          <a:p>
            <a:endParaRPr lang="fr-FR" dirty="0"/>
          </a:p>
        </p:txBody>
      </p:sp>
      <p:sp>
        <p:nvSpPr>
          <p:cNvPr id="4" name="Espace réservé du contenu 2">
            <a:extLst>
              <a:ext uri="{FF2B5EF4-FFF2-40B4-BE49-F238E27FC236}">
                <a16:creationId xmlns:a16="http://schemas.microsoft.com/office/drawing/2014/main" id="{A7EB0628-14BC-40E1-9BB2-85B3EB339DCF}"/>
              </a:ext>
            </a:extLst>
          </p:cNvPr>
          <p:cNvSpPr txBox="1">
            <a:spLocks/>
          </p:cNvSpPr>
          <p:nvPr/>
        </p:nvSpPr>
        <p:spPr>
          <a:xfrm>
            <a:off x="735105" y="3132857"/>
            <a:ext cx="22872459" cy="9455103"/>
          </a:xfrm>
          <a:prstGeom prst="rect">
            <a:avLst/>
          </a:prstGeom>
        </p:spPr>
        <p:txBody>
          <a:bodyPr vert="horz" lIns="182843" tIns="91422" rIns="182843" bIns="91422" rtlCol="0">
            <a:normAutofit lnSpcReduction="10000"/>
          </a:bodyPr>
          <a:lstStyle>
            <a:lvl1pPr marL="685800" indent="-685800"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Apex"/>
                <a:ea typeface="+mn-ea"/>
                <a:cs typeface="Apex"/>
              </a:defRPr>
            </a:lvl1pPr>
            <a:lvl2pPr marL="1485717" indent="-571500" algn="l" defTabSz="1828434" rtl="0" eaLnBrk="1" latinLnBrk="0" hangingPunct="1">
              <a:lnSpc>
                <a:spcPct val="90000"/>
              </a:lnSpc>
              <a:spcBef>
                <a:spcPts val="1000"/>
              </a:spcBef>
              <a:buFontTx/>
              <a:buChar char="►"/>
              <a:defRPr lang="en-US" sz="4000" kern="1200" dirty="0" smtClean="0">
                <a:solidFill>
                  <a:schemeClr val="tx1"/>
                </a:solidFill>
                <a:effectLst/>
                <a:latin typeface="Apex"/>
                <a:ea typeface="+mn-ea"/>
                <a:cs typeface="Apex"/>
              </a:defRPr>
            </a:lvl2pPr>
            <a:lvl3pPr marL="2399934" indent="-571500" algn="l" defTabSz="1828434" rtl="0" eaLnBrk="1" latinLnBrk="0" hangingPunct="1">
              <a:lnSpc>
                <a:spcPct val="90000"/>
              </a:lnSpc>
              <a:spcBef>
                <a:spcPts val="1000"/>
              </a:spcBef>
              <a:buFont typeface="Wingdings" panose="05000000000000000000" pitchFamily="2" charset="2"/>
              <a:buChar char="§"/>
              <a:defRPr lang="en-US" sz="3600" kern="1200" dirty="0" smtClean="0">
                <a:solidFill>
                  <a:schemeClr val="tx1"/>
                </a:solidFill>
                <a:effectLst/>
                <a:latin typeface="Apex"/>
                <a:ea typeface="+mn-ea"/>
                <a:cs typeface="Apex"/>
              </a:defRPr>
            </a:lvl3pPr>
            <a:lvl4pPr marL="2742651" indent="0" algn="l" defTabSz="1828434" rtl="0" eaLnBrk="1" latinLnBrk="0" hangingPunct="1">
              <a:lnSpc>
                <a:spcPct val="90000"/>
              </a:lnSpc>
              <a:spcBef>
                <a:spcPts val="1000"/>
              </a:spcBef>
              <a:buFont typeface="Arial" panose="020B0604020202020204" pitchFamily="34" charset="0"/>
              <a:buNone/>
              <a:defRPr lang="en-US" sz="3200" kern="1200" dirty="0" smtClean="0">
                <a:solidFill>
                  <a:schemeClr val="tx1"/>
                </a:solidFill>
                <a:effectLst/>
                <a:latin typeface="Apex"/>
                <a:ea typeface="+mn-ea"/>
                <a:cs typeface="Apex"/>
              </a:defRPr>
            </a:lvl4pPr>
            <a:lvl5pPr marL="3656868" indent="0" algn="l" defTabSz="1828434" rtl="0" eaLnBrk="1" latinLnBrk="0" hangingPunct="1">
              <a:lnSpc>
                <a:spcPct val="90000"/>
              </a:lnSpc>
              <a:spcBef>
                <a:spcPts val="1000"/>
              </a:spcBef>
              <a:buFont typeface="Arial" panose="020B0604020202020204" pitchFamily="34" charset="0"/>
              <a:buNone/>
              <a:defRPr lang="en-US" sz="3200" kern="1200" dirty="0">
                <a:solidFill>
                  <a:schemeClr val="tx1"/>
                </a:solidFill>
                <a:effectLst/>
                <a:latin typeface="Apex"/>
                <a:ea typeface="+mn-ea"/>
                <a:cs typeface="Apex"/>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r>
              <a:rPr lang="es-ES" dirty="0"/>
              <a:t>Los niños representan un </a:t>
            </a:r>
            <a:r>
              <a:rPr lang="es-ES" b="1" dirty="0"/>
              <a:t>porcentaje cada vez mayor de los migrantes irregulares </a:t>
            </a:r>
            <a:r>
              <a:rPr lang="es-ES" dirty="0"/>
              <a:t>en todo el mundo, incluidas las personas objeto de tráfico ilícito y trata. </a:t>
            </a:r>
            <a:endParaRPr lang="en-GB" dirty="0"/>
          </a:p>
          <a:p>
            <a:pPr lvl="1" algn="just"/>
            <a:r>
              <a:rPr lang="es-ES" dirty="0"/>
              <a:t>Más de la mitad de los refugiados del mundo son niños (ACNUR, 2016)</a:t>
            </a:r>
          </a:p>
          <a:p>
            <a:pPr lvl="1" algn="just"/>
            <a:r>
              <a:rPr lang="es-ES" dirty="0"/>
              <a:t>Los flujos de niños migrantes son mixtos: solicitantes de asilo y refugiados, aquellos que buscan oportunidades económicas y sociales, víctimas de trata y otros delitos, migrantes de tráfico ilícito, niños no acompañados o separados de sus familias, etc.  Estas categorías pueden superponerse. </a:t>
            </a:r>
            <a:endParaRPr lang="en-GB" dirty="0"/>
          </a:p>
          <a:p>
            <a:pPr marL="914217" lvl="1" indent="0" algn="just">
              <a:buNone/>
            </a:pPr>
            <a:endParaRPr lang="en-GB" dirty="0"/>
          </a:p>
          <a:p>
            <a:pPr algn="just"/>
            <a:r>
              <a:rPr lang="es-ES" dirty="0"/>
              <a:t>Los niños </a:t>
            </a:r>
            <a:r>
              <a:rPr lang="es-ES" b="1" dirty="0"/>
              <a:t>son más vulnerables a los peligros y riesgos</a:t>
            </a:r>
            <a:r>
              <a:rPr lang="es-ES" dirty="0"/>
              <a:t> durante su proceso de migración. </a:t>
            </a:r>
          </a:p>
          <a:p>
            <a:pPr lvl="1" algn="just"/>
            <a:r>
              <a:rPr lang="es-ES" dirty="0"/>
              <a:t>Algunos factores que aumentan su vulnerabilidad: el género, la falta de compañía, la edad, las enfermedades o discapacidades mentales, etc.</a:t>
            </a:r>
            <a:endParaRPr lang="en-GB" dirty="0"/>
          </a:p>
          <a:p>
            <a:pPr lvl="1" algn="just"/>
            <a:endParaRPr lang="en-GB" dirty="0"/>
          </a:p>
          <a:p>
            <a:pPr algn="just"/>
            <a:r>
              <a:rPr lang="es-ES" dirty="0"/>
              <a:t>Sin embargo, </a:t>
            </a:r>
            <a:r>
              <a:rPr lang="es-ES" b="1" dirty="0"/>
              <a:t>su vulnerabilidad</a:t>
            </a:r>
            <a:r>
              <a:rPr lang="es-ES" b="1" u="sng" dirty="0"/>
              <a:t> no </a:t>
            </a:r>
            <a:r>
              <a:rPr lang="es-ES" b="1" dirty="0"/>
              <a:t>es inherente</a:t>
            </a:r>
          </a:p>
          <a:p>
            <a:pPr lvl="1" algn="just"/>
            <a:r>
              <a:rPr lang="es-ES" dirty="0"/>
              <a:t>Los niños no son un grupo homogéneo, ni tampoco son pasivos: los niños expresan su voluntad y tienen aspiraciones, al igual que los adultos</a:t>
            </a:r>
          </a:p>
          <a:p>
            <a:pPr lvl="1"/>
            <a:endParaRPr lang="en-GB" dirty="0"/>
          </a:p>
          <a:p>
            <a:endParaRPr lang="en-GB" dirty="0"/>
          </a:p>
        </p:txBody>
      </p:sp>
    </p:spTree>
    <p:extLst>
      <p:ext uri="{BB962C8B-B14F-4D97-AF65-F5344CB8AC3E}">
        <p14:creationId xmlns:p14="http://schemas.microsoft.com/office/powerpoint/2010/main" val="2523908784"/>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06" y="502185"/>
            <a:ext cx="22872458" cy="2289141"/>
          </a:xfrm>
        </p:spPr>
        <p:txBody>
          <a:bodyPr>
            <a:normAutofit/>
          </a:bodyPr>
          <a:lstStyle/>
          <a:p>
            <a:r>
              <a:rPr lang="es-ES" dirty="0"/>
              <a:t>Niños en movimiento: tráfico ilícito y trata de personas</a:t>
            </a:r>
            <a:br>
              <a:rPr lang="es-ES" dirty="0"/>
            </a:br>
            <a:r>
              <a:rPr lang="en-US" dirty="0">
                <a:solidFill>
                  <a:schemeClr val="accent1">
                    <a:lumMod val="60000"/>
                    <a:lumOff val="40000"/>
                  </a:schemeClr>
                </a:solidFill>
              </a:rPr>
              <a:t>Tráfico ilícito de niños</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735106" y="2791326"/>
            <a:ext cx="22872459" cy="9185521"/>
          </a:xfrm>
        </p:spPr>
        <p:txBody>
          <a:bodyPr>
            <a:normAutofit/>
          </a:bodyPr>
          <a:lstStyle/>
          <a:p>
            <a:pPr lvl="1"/>
            <a:endParaRPr lang="fr-CA" dirty="0"/>
          </a:p>
          <a:p>
            <a:endParaRPr lang="fr-CA" dirty="0"/>
          </a:p>
          <a:p>
            <a:endParaRPr lang="fr-CA" dirty="0"/>
          </a:p>
          <a:p>
            <a:pPr marL="0" indent="0">
              <a:buNone/>
            </a:pPr>
            <a:endParaRPr lang="en-US" dirty="0"/>
          </a:p>
          <a:p>
            <a:endParaRPr lang="fr-CA" dirty="0"/>
          </a:p>
          <a:p>
            <a:endParaRPr lang="fr-CA" dirty="0"/>
          </a:p>
          <a:p>
            <a:endParaRPr lang="fr-FR" dirty="0"/>
          </a:p>
          <a:p>
            <a:endParaRPr lang="fr-FR" dirty="0"/>
          </a:p>
        </p:txBody>
      </p:sp>
      <p:sp>
        <p:nvSpPr>
          <p:cNvPr id="4" name="Espace réservé du contenu 2">
            <a:extLst>
              <a:ext uri="{FF2B5EF4-FFF2-40B4-BE49-F238E27FC236}">
                <a16:creationId xmlns:a16="http://schemas.microsoft.com/office/drawing/2014/main" id="{A7EB0628-14BC-40E1-9BB2-85B3EB339DCF}"/>
              </a:ext>
            </a:extLst>
          </p:cNvPr>
          <p:cNvSpPr txBox="1">
            <a:spLocks/>
          </p:cNvSpPr>
          <p:nvPr/>
        </p:nvSpPr>
        <p:spPr>
          <a:xfrm>
            <a:off x="735105" y="3132857"/>
            <a:ext cx="22872459" cy="9455103"/>
          </a:xfrm>
          <a:prstGeom prst="rect">
            <a:avLst/>
          </a:prstGeom>
        </p:spPr>
        <p:txBody>
          <a:bodyPr vert="horz" lIns="182843" tIns="91422" rIns="182843" bIns="91422" rtlCol="0">
            <a:normAutofit lnSpcReduction="10000"/>
          </a:bodyPr>
          <a:lstStyle>
            <a:lvl1pPr marL="685800" indent="-685800"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Apex"/>
                <a:ea typeface="+mn-ea"/>
                <a:cs typeface="Apex"/>
              </a:defRPr>
            </a:lvl1pPr>
            <a:lvl2pPr marL="1485717" indent="-571500" algn="l" defTabSz="1828434" rtl="0" eaLnBrk="1" latinLnBrk="0" hangingPunct="1">
              <a:lnSpc>
                <a:spcPct val="90000"/>
              </a:lnSpc>
              <a:spcBef>
                <a:spcPts val="1000"/>
              </a:spcBef>
              <a:buFontTx/>
              <a:buChar char="►"/>
              <a:defRPr lang="en-US" sz="4000" kern="1200" dirty="0" smtClean="0">
                <a:solidFill>
                  <a:schemeClr val="tx1"/>
                </a:solidFill>
                <a:effectLst/>
                <a:latin typeface="Apex"/>
                <a:ea typeface="+mn-ea"/>
                <a:cs typeface="Apex"/>
              </a:defRPr>
            </a:lvl2pPr>
            <a:lvl3pPr marL="2399934" indent="-571500" algn="l" defTabSz="1828434" rtl="0" eaLnBrk="1" latinLnBrk="0" hangingPunct="1">
              <a:lnSpc>
                <a:spcPct val="90000"/>
              </a:lnSpc>
              <a:spcBef>
                <a:spcPts val="1000"/>
              </a:spcBef>
              <a:buFont typeface="Wingdings" panose="05000000000000000000" pitchFamily="2" charset="2"/>
              <a:buChar char="§"/>
              <a:defRPr lang="en-US" sz="3600" kern="1200" dirty="0" smtClean="0">
                <a:solidFill>
                  <a:schemeClr val="tx1"/>
                </a:solidFill>
                <a:effectLst/>
                <a:latin typeface="Apex"/>
                <a:ea typeface="+mn-ea"/>
                <a:cs typeface="Apex"/>
              </a:defRPr>
            </a:lvl3pPr>
            <a:lvl4pPr marL="2742651" indent="0" algn="l" defTabSz="1828434" rtl="0" eaLnBrk="1" latinLnBrk="0" hangingPunct="1">
              <a:lnSpc>
                <a:spcPct val="90000"/>
              </a:lnSpc>
              <a:spcBef>
                <a:spcPts val="1000"/>
              </a:spcBef>
              <a:buFont typeface="Arial" panose="020B0604020202020204" pitchFamily="34" charset="0"/>
              <a:buNone/>
              <a:defRPr lang="en-US" sz="3200" kern="1200" dirty="0" smtClean="0">
                <a:solidFill>
                  <a:schemeClr val="tx1"/>
                </a:solidFill>
                <a:effectLst/>
                <a:latin typeface="Apex"/>
                <a:ea typeface="+mn-ea"/>
                <a:cs typeface="Apex"/>
              </a:defRPr>
            </a:lvl4pPr>
            <a:lvl5pPr marL="3656868" indent="0" algn="l" defTabSz="1828434" rtl="0" eaLnBrk="1" latinLnBrk="0" hangingPunct="1">
              <a:lnSpc>
                <a:spcPct val="90000"/>
              </a:lnSpc>
              <a:spcBef>
                <a:spcPts val="1000"/>
              </a:spcBef>
              <a:buFont typeface="Arial" panose="020B0604020202020204" pitchFamily="34" charset="0"/>
              <a:buNone/>
              <a:defRPr lang="en-US" sz="3200" kern="1200" dirty="0">
                <a:solidFill>
                  <a:schemeClr val="tx1"/>
                </a:solidFill>
                <a:effectLst/>
                <a:latin typeface="Apex"/>
                <a:ea typeface="+mn-ea"/>
                <a:cs typeface="Apex"/>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r>
              <a:rPr lang="es-ES" dirty="0"/>
              <a:t>Los adultos y niños migrantes que desean migrar, pero que no pueden acceder a las vías legales de migración, a menudo recurren a los servicios ilícitos de los traficantes de migrantes como la mejor o única opción viable.</a:t>
            </a:r>
            <a:endParaRPr lang="en-GB" dirty="0"/>
          </a:p>
          <a:p>
            <a:pPr marL="0" indent="0" algn="just">
              <a:buNone/>
            </a:pPr>
            <a:endParaRPr lang="en-GB" dirty="0"/>
          </a:p>
          <a:p>
            <a:pPr algn="just"/>
            <a:r>
              <a:rPr lang="es-ES" dirty="0"/>
              <a:t>Las estadísticas precisas sobre el tráfico ilícito de migrantes suelen ser escasas o, en muchos casos, inexistentes. </a:t>
            </a:r>
          </a:p>
          <a:p>
            <a:pPr lvl="1" algn="just"/>
            <a:r>
              <a:rPr lang="es-ES" dirty="0"/>
              <a:t>Muchos niños objeto de tráfico ilícito no son detectados.</a:t>
            </a:r>
            <a:endParaRPr lang="en-GB" dirty="0"/>
          </a:p>
          <a:p>
            <a:pPr lvl="1" algn="just"/>
            <a:r>
              <a:rPr lang="es-ES" dirty="0"/>
              <a:t>Muchos Estados no reúnen datos, y menos aún datos desglosados, sobre el tráfico ilícito de niños.</a:t>
            </a:r>
            <a:endParaRPr lang="en-GB" dirty="0"/>
          </a:p>
          <a:p>
            <a:pPr lvl="1" algn="just"/>
            <a:endParaRPr lang="en-GB" dirty="0"/>
          </a:p>
          <a:p>
            <a:pPr algn="just"/>
            <a:r>
              <a:rPr lang="es-ES" dirty="0"/>
              <a:t>No todos los viajes de contrabando implican abuso o explotación. No obstante, los niños pueden correr diversos riesgos para su vida, su seguridad y su bienestar. </a:t>
            </a:r>
          </a:p>
          <a:p>
            <a:pPr lvl="1" algn="just"/>
            <a:r>
              <a:rPr lang="es-ES" dirty="0"/>
              <a:t>Los niños no acompañados o separados son especialmente vulnerables a las violaciones y abusos de los derechos humanos en todas las etapas del proceso de migración.</a:t>
            </a:r>
            <a:endParaRPr lang="en-GB" dirty="0"/>
          </a:p>
          <a:p>
            <a:endParaRPr lang="en-GB" dirty="0"/>
          </a:p>
        </p:txBody>
      </p:sp>
    </p:spTree>
    <p:extLst>
      <p:ext uri="{BB962C8B-B14F-4D97-AF65-F5344CB8AC3E}">
        <p14:creationId xmlns:p14="http://schemas.microsoft.com/office/powerpoint/2010/main" val="361064131"/>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5106" y="502185"/>
            <a:ext cx="22872458" cy="2289141"/>
          </a:xfrm>
        </p:spPr>
        <p:txBody>
          <a:bodyPr>
            <a:normAutofit/>
          </a:bodyPr>
          <a:lstStyle/>
          <a:p>
            <a:r>
              <a:rPr lang="en-GB" dirty="0"/>
              <a:t>N</a:t>
            </a:r>
            <a:r>
              <a:rPr lang="es-ES" dirty="0"/>
              <a:t>iños en movimiento: tráfico ilícito y trata de personas</a:t>
            </a:r>
            <a:br>
              <a:rPr lang="en-GB" dirty="0"/>
            </a:br>
            <a:r>
              <a:rPr lang="en-US" dirty="0">
                <a:solidFill>
                  <a:schemeClr val="accent1">
                    <a:lumMod val="60000"/>
                    <a:lumOff val="40000"/>
                  </a:schemeClr>
                </a:solidFill>
              </a:rPr>
              <a:t>Trata de niños</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735106" y="2791326"/>
            <a:ext cx="22872459" cy="9185521"/>
          </a:xfrm>
        </p:spPr>
        <p:txBody>
          <a:bodyPr>
            <a:normAutofit/>
          </a:bodyPr>
          <a:lstStyle/>
          <a:p>
            <a:pPr lvl="1"/>
            <a:endParaRPr lang="fr-CA" dirty="0"/>
          </a:p>
          <a:p>
            <a:endParaRPr lang="fr-CA" dirty="0"/>
          </a:p>
          <a:p>
            <a:endParaRPr lang="fr-CA" dirty="0"/>
          </a:p>
          <a:p>
            <a:pPr marL="0" indent="0">
              <a:buNone/>
            </a:pPr>
            <a:endParaRPr lang="en-US" dirty="0"/>
          </a:p>
          <a:p>
            <a:endParaRPr lang="fr-CA" dirty="0"/>
          </a:p>
          <a:p>
            <a:endParaRPr lang="fr-CA" dirty="0"/>
          </a:p>
          <a:p>
            <a:endParaRPr lang="fr-FR" dirty="0"/>
          </a:p>
          <a:p>
            <a:endParaRPr lang="fr-FR" dirty="0"/>
          </a:p>
        </p:txBody>
      </p:sp>
      <p:sp>
        <p:nvSpPr>
          <p:cNvPr id="4" name="Espace réservé du contenu 2">
            <a:extLst>
              <a:ext uri="{FF2B5EF4-FFF2-40B4-BE49-F238E27FC236}">
                <a16:creationId xmlns:a16="http://schemas.microsoft.com/office/drawing/2014/main" id="{A7EB0628-14BC-40E1-9BB2-85B3EB339DCF}"/>
              </a:ext>
            </a:extLst>
          </p:cNvPr>
          <p:cNvSpPr txBox="1">
            <a:spLocks/>
          </p:cNvSpPr>
          <p:nvPr/>
        </p:nvSpPr>
        <p:spPr>
          <a:xfrm>
            <a:off x="735105" y="3843381"/>
            <a:ext cx="22872459" cy="7112579"/>
          </a:xfrm>
          <a:prstGeom prst="rect">
            <a:avLst/>
          </a:prstGeom>
        </p:spPr>
        <p:txBody>
          <a:bodyPr vert="horz" lIns="182843" tIns="91422" rIns="182843" bIns="91422" rtlCol="0">
            <a:normAutofit/>
          </a:bodyPr>
          <a:lstStyle>
            <a:lvl1pPr marL="685800" indent="-685800"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Apex"/>
                <a:ea typeface="+mn-ea"/>
                <a:cs typeface="Apex"/>
              </a:defRPr>
            </a:lvl1pPr>
            <a:lvl2pPr marL="1485717" indent="-571500" algn="l" defTabSz="1828434" rtl="0" eaLnBrk="1" latinLnBrk="0" hangingPunct="1">
              <a:lnSpc>
                <a:spcPct val="90000"/>
              </a:lnSpc>
              <a:spcBef>
                <a:spcPts val="1000"/>
              </a:spcBef>
              <a:buFontTx/>
              <a:buChar char="►"/>
              <a:defRPr lang="en-US" sz="4000" kern="1200" dirty="0" smtClean="0">
                <a:solidFill>
                  <a:schemeClr val="tx1"/>
                </a:solidFill>
                <a:effectLst/>
                <a:latin typeface="Apex"/>
                <a:ea typeface="+mn-ea"/>
                <a:cs typeface="Apex"/>
              </a:defRPr>
            </a:lvl2pPr>
            <a:lvl3pPr marL="2399934" indent="-571500" algn="l" defTabSz="1828434" rtl="0" eaLnBrk="1" latinLnBrk="0" hangingPunct="1">
              <a:lnSpc>
                <a:spcPct val="90000"/>
              </a:lnSpc>
              <a:spcBef>
                <a:spcPts val="1000"/>
              </a:spcBef>
              <a:buFont typeface="Wingdings" panose="05000000000000000000" pitchFamily="2" charset="2"/>
              <a:buChar char="§"/>
              <a:defRPr lang="en-US" sz="3600" kern="1200" dirty="0" smtClean="0">
                <a:solidFill>
                  <a:schemeClr val="tx1"/>
                </a:solidFill>
                <a:effectLst/>
                <a:latin typeface="Apex"/>
                <a:ea typeface="+mn-ea"/>
                <a:cs typeface="Apex"/>
              </a:defRPr>
            </a:lvl3pPr>
            <a:lvl4pPr marL="2742651" indent="0" algn="l" defTabSz="1828434" rtl="0" eaLnBrk="1" latinLnBrk="0" hangingPunct="1">
              <a:lnSpc>
                <a:spcPct val="90000"/>
              </a:lnSpc>
              <a:spcBef>
                <a:spcPts val="1000"/>
              </a:spcBef>
              <a:buFont typeface="Arial" panose="020B0604020202020204" pitchFamily="34" charset="0"/>
              <a:buNone/>
              <a:defRPr lang="en-US" sz="3200" kern="1200" dirty="0" smtClean="0">
                <a:solidFill>
                  <a:schemeClr val="tx1"/>
                </a:solidFill>
                <a:effectLst/>
                <a:latin typeface="Apex"/>
                <a:ea typeface="+mn-ea"/>
                <a:cs typeface="Apex"/>
              </a:defRPr>
            </a:lvl4pPr>
            <a:lvl5pPr marL="3656868" indent="0" algn="l" defTabSz="1828434" rtl="0" eaLnBrk="1" latinLnBrk="0" hangingPunct="1">
              <a:lnSpc>
                <a:spcPct val="90000"/>
              </a:lnSpc>
              <a:spcBef>
                <a:spcPts val="1000"/>
              </a:spcBef>
              <a:buFont typeface="Arial" panose="020B0604020202020204" pitchFamily="34" charset="0"/>
              <a:buNone/>
              <a:defRPr lang="en-US" sz="3200" kern="1200" dirty="0">
                <a:solidFill>
                  <a:schemeClr val="tx1"/>
                </a:solidFill>
                <a:effectLst/>
                <a:latin typeface="Apex"/>
                <a:ea typeface="+mn-ea"/>
                <a:cs typeface="Apex"/>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algn="just"/>
            <a:r>
              <a:rPr lang="es-ES" dirty="0"/>
              <a:t>Los niños representan </a:t>
            </a:r>
            <a:r>
              <a:rPr lang="es-ES" b="1" dirty="0"/>
              <a:t>un tercio (1/3) </a:t>
            </a:r>
            <a:r>
              <a:rPr lang="es-ES" dirty="0"/>
              <a:t>de las víctimas de la trata detectadas en todo el mundo</a:t>
            </a:r>
            <a:r>
              <a:rPr lang="es-ES" sz="2800" i="1" dirty="0"/>
              <a:t> (UNODC Informe Global sobre Trata de Personas de 2018). </a:t>
            </a:r>
            <a:endParaRPr lang="en-GB" sz="2800" i="1" dirty="0"/>
          </a:p>
          <a:p>
            <a:pPr algn="just"/>
            <a:endParaRPr lang="en-GB" sz="2800" i="1" dirty="0"/>
          </a:p>
          <a:p>
            <a:pPr algn="just"/>
            <a:r>
              <a:rPr lang="es-ES" dirty="0"/>
              <a:t>Los niños en movimiento son </a:t>
            </a:r>
            <a:r>
              <a:rPr lang="es-ES" b="1" dirty="0"/>
              <a:t>especialmente vulnerables a ser colocados en situaciones de trata</a:t>
            </a:r>
            <a:r>
              <a:rPr lang="es-ES" dirty="0"/>
              <a:t>, sobre todo cuando no están acompañados o están separados de sus familias.</a:t>
            </a:r>
            <a:endParaRPr lang="en-GB" dirty="0"/>
          </a:p>
          <a:p>
            <a:pPr marL="0" indent="0" algn="just">
              <a:buNone/>
            </a:pPr>
            <a:endParaRPr lang="en-GB" dirty="0"/>
          </a:p>
          <a:p>
            <a:pPr algn="just"/>
            <a:r>
              <a:rPr lang="es-ES" dirty="0"/>
              <a:t>A diferencia del tráfico ilícito de migrantes, que requiere un elemento de transnacionalidad, el delito de trata puede ocurrir en el país de ciudadanía de la víctima</a:t>
            </a:r>
            <a:r>
              <a:rPr lang="es-ES" b="1" dirty="0"/>
              <a:t>. Por consiguiente, un niño puede ser objeto de trata en su Estado de origen.</a:t>
            </a:r>
            <a:endParaRPr lang="en-GB" b="1" dirty="0"/>
          </a:p>
          <a:p>
            <a:endParaRPr lang="en-GB" dirty="0"/>
          </a:p>
        </p:txBody>
      </p:sp>
    </p:spTree>
    <p:extLst>
      <p:ext uri="{BB962C8B-B14F-4D97-AF65-F5344CB8AC3E}">
        <p14:creationId xmlns:p14="http://schemas.microsoft.com/office/powerpoint/2010/main" val="3387659257"/>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s-ES" dirty="0"/>
              <a:t>Protección de los niños objeto de tráfico ilícito y tráfico: el marco legal de la trata de niños</a:t>
            </a:r>
            <a:br>
              <a:rPr lang="fr-FR" dirty="0"/>
            </a:br>
            <a:r>
              <a:rPr lang="fr-FR" dirty="0">
                <a:solidFill>
                  <a:schemeClr val="accent1">
                    <a:lumMod val="60000"/>
                    <a:lumOff val="40000"/>
                  </a:schemeClr>
                </a:solidFill>
              </a:rPr>
              <a:t>Protección bajo el Protocolo</a:t>
            </a:r>
          </a:p>
        </p:txBody>
      </p:sp>
      <p:sp>
        <p:nvSpPr>
          <p:cNvPr id="3" name="Espace réservé du contenu 2"/>
          <p:cNvSpPr>
            <a:spLocks noGrp="1"/>
          </p:cNvSpPr>
          <p:nvPr>
            <p:ph idx="1"/>
          </p:nvPr>
        </p:nvSpPr>
        <p:spPr>
          <a:xfrm>
            <a:off x="735106" y="2791326"/>
            <a:ext cx="22872459" cy="10091917"/>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fr-CA" dirty="0"/>
          </a:p>
          <a:p>
            <a:endParaRPr lang="fr-FR" dirty="0"/>
          </a:p>
          <a:p>
            <a:endParaRPr lang="fr-FR" dirty="0"/>
          </a:p>
        </p:txBody>
      </p:sp>
      <p:graphicFrame>
        <p:nvGraphicFramePr>
          <p:cNvPr id="4" name="Diagram 3">
            <a:extLst>
              <a:ext uri="{FF2B5EF4-FFF2-40B4-BE49-F238E27FC236}">
                <a16:creationId xmlns:a16="http://schemas.microsoft.com/office/drawing/2014/main" id="{0B909901-48D9-4249-B9B8-C4C6058D7778}"/>
              </a:ext>
            </a:extLst>
          </p:cNvPr>
          <p:cNvGraphicFramePr/>
          <p:nvPr>
            <p:extLst>
              <p:ext uri="{D42A27DB-BD31-4B8C-83A1-F6EECF244321}">
                <p14:modId xmlns:p14="http://schemas.microsoft.com/office/powerpoint/2010/main" val="1278853203"/>
              </p:ext>
            </p:extLst>
          </p:nvPr>
        </p:nvGraphicFramePr>
        <p:xfrm>
          <a:off x="3481243" y="2828399"/>
          <a:ext cx="17415163" cy="10527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997740"/>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s-ES" dirty="0"/>
              <a:t>Protección de los niños objeto de tráfico ilícito y tráfico: el marco legal internacional</a:t>
            </a:r>
            <a:br>
              <a:rPr lang="es-ES" dirty="0"/>
            </a:br>
            <a:r>
              <a:rPr lang="fr-FR" dirty="0">
                <a:solidFill>
                  <a:schemeClr val="accent1">
                    <a:lumMod val="60000"/>
                    <a:lumOff val="40000"/>
                  </a:schemeClr>
                </a:solidFill>
              </a:rPr>
              <a:t>La Convencion sobre los Derechos </a:t>
            </a:r>
            <a:r>
              <a:rPr lang="fr-FR" dirty="0" err="1">
                <a:solidFill>
                  <a:schemeClr val="accent1">
                    <a:lumMod val="60000"/>
                    <a:lumOff val="40000"/>
                  </a:schemeClr>
                </a:solidFill>
              </a:rPr>
              <a:t>del</a:t>
            </a:r>
            <a:r>
              <a:rPr lang="fr-FR" dirty="0">
                <a:solidFill>
                  <a:schemeClr val="accent1">
                    <a:lumMod val="60000"/>
                    <a:lumOff val="40000"/>
                  </a:schemeClr>
                </a:solidFill>
              </a:rPr>
              <a:t> Niño</a:t>
            </a:r>
          </a:p>
        </p:txBody>
      </p:sp>
      <p:sp>
        <p:nvSpPr>
          <p:cNvPr id="5" name="TextBox 4">
            <a:extLst>
              <a:ext uri="{FF2B5EF4-FFF2-40B4-BE49-F238E27FC236}">
                <a16:creationId xmlns:a16="http://schemas.microsoft.com/office/drawing/2014/main" id="{F01D39C1-4D55-4641-BA5A-F3BAFBD8DB4B}"/>
              </a:ext>
            </a:extLst>
          </p:cNvPr>
          <p:cNvSpPr txBox="1"/>
          <p:nvPr/>
        </p:nvSpPr>
        <p:spPr>
          <a:xfrm>
            <a:off x="1413164" y="3113819"/>
            <a:ext cx="21239595" cy="1200329"/>
          </a:xfrm>
          <a:prstGeom prst="rect">
            <a:avLst/>
          </a:prstGeom>
          <a:noFill/>
        </p:spPr>
        <p:txBody>
          <a:bodyPr wrap="square" rtlCol="0">
            <a:spAutoFit/>
          </a:bodyPr>
          <a:lstStyle/>
          <a:p>
            <a:pPr algn="just"/>
            <a:r>
              <a:rPr lang="es-ES" dirty="0"/>
              <a:t>El derecho internacional reconoce una distinción entre adultos y niños y requiere que se conceda a los niños un mayor nivel de protección.</a:t>
            </a:r>
            <a:endParaRPr lang="en-GB" dirty="0"/>
          </a:p>
        </p:txBody>
      </p:sp>
      <p:sp>
        <p:nvSpPr>
          <p:cNvPr id="8" name="Arrow: Right 7">
            <a:extLst>
              <a:ext uri="{FF2B5EF4-FFF2-40B4-BE49-F238E27FC236}">
                <a16:creationId xmlns:a16="http://schemas.microsoft.com/office/drawing/2014/main" id="{0C5E0BF8-0E47-424B-8D1D-63FB5E2B6092}"/>
              </a:ext>
            </a:extLst>
          </p:cNvPr>
          <p:cNvSpPr/>
          <p:nvPr/>
        </p:nvSpPr>
        <p:spPr>
          <a:xfrm>
            <a:off x="1724891" y="4577568"/>
            <a:ext cx="810491" cy="6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521CD10-237A-4FBB-BF10-DA934F62969B}"/>
              </a:ext>
            </a:extLst>
          </p:cNvPr>
          <p:cNvSpPr/>
          <p:nvPr/>
        </p:nvSpPr>
        <p:spPr>
          <a:xfrm>
            <a:off x="2831668" y="4314148"/>
            <a:ext cx="19821091" cy="2862322"/>
          </a:xfrm>
          <a:prstGeom prst="rect">
            <a:avLst/>
          </a:prstGeom>
        </p:spPr>
        <p:txBody>
          <a:bodyPr wrap="square">
            <a:spAutoFit/>
          </a:bodyPr>
          <a:lstStyle/>
          <a:p>
            <a:pPr algn="just"/>
            <a:r>
              <a:rPr lang="es-ES" dirty="0"/>
              <a:t>La principal fuente internacional de derechos del niño es la, legalmente vinculante, </a:t>
            </a:r>
            <a:r>
              <a:rPr lang="es-ES" b="1" i="1" dirty="0"/>
              <a:t>Convención sobre los Derechos del Niño</a:t>
            </a:r>
            <a:r>
              <a:rPr lang="es-ES" dirty="0"/>
              <a:t>, adoptada en 1989.</a:t>
            </a:r>
            <a:endParaRPr lang="en-GB" dirty="0"/>
          </a:p>
          <a:p>
            <a:pPr marL="571500" indent="-571500" algn="just">
              <a:buFont typeface="Wingdings" panose="05000000000000000000" pitchFamily="2" charset="2"/>
              <a:buChar char="Ø"/>
            </a:pPr>
            <a:r>
              <a:rPr lang="es-ES" dirty="0"/>
              <a:t>Los derechos contenidos en la Convención deben aplicarse sin discriminación a todos los niños. Por lo tanto, </a:t>
            </a:r>
            <a:r>
              <a:rPr lang="es-ES" b="1" dirty="0"/>
              <a:t>los niños objeto de tráfico ilícito y trata, cualquiera que sea su estatus legal, </a:t>
            </a:r>
            <a:r>
              <a:rPr lang="es-ES" b="1" u="sng" dirty="0"/>
              <a:t>tienen los mismos derechos que cualquier otro niño </a:t>
            </a:r>
            <a:r>
              <a:rPr lang="es-ES" b="1" dirty="0"/>
              <a:t>dentro de la jurisdicción de un Estado.</a:t>
            </a:r>
            <a:endParaRPr lang="en-GB" b="1" dirty="0"/>
          </a:p>
        </p:txBody>
      </p:sp>
      <p:graphicFrame>
        <p:nvGraphicFramePr>
          <p:cNvPr id="10" name="Diagram 9">
            <a:extLst>
              <a:ext uri="{FF2B5EF4-FFF2-40B4-BE49-F238E27FC236}">
                <a16:creationId xmlns:a16="http://schemas.microsoft.com/office/drawing/2014/main" id="{3FEA5453-DCEA-4597-A9A7-F472FCF67C73}"/>
              </a:ext>
            </a:extLst>
          </p:cNvPr>
          <p:cNvGraphicFramePr/>
          <p:nvPr>
            <p:extLst>
              <p:ext uri="{D42A27DB-BD31-4B8C-83A1-F6EECF244321}">
                <p14:modId xmlns:p14="http://schemas.microsoft.com/office/powerpoint/2010/main" val="3825591765"/>
              </p:ext>
            </p:extLst>
          </p:nvPr>
        </p:nvGraphicFramePr>
        <p:xfrm>
          <a:off x="1750916" y="7439890"/>
          <a:ext cx="20564090" cy="46275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489204"/>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s-ES" dirty="0"/>
              <a:t>Protección de los niños objeto de tráfico ilícito y tráfico: el marco legal internacional</a:t>
            </a:r>
            <a:br>
              <a:rPr lang="es-ES" dirty="0"/>
            </a:br>
            <a:r>
              <a:rPr lang="fr-FR" dirty="0">
                <a:solidFill>
                  <a:schemeClr val="accent1">
                    <a:lumMod val="60000"/>
                    <a:lumOff val="40000"/>
                  </a:schemeClr>
                </a:solidFill>
              </a:rPr>
              <a:t>Orientación internacional y buenas prácticas</a:t>
            </a:r>
          </a:p>
        </p:txBody>
      </p:sp>
      <p:sp>
        <p:nvSpPr>
          <p:cNvPr id="5" name="TextBox 4">
            <a:extLst>
              <a:ext uri="{FF2B5EF4-FFF2-40B4-BE49-F238E27FC236}">
                <a16:creationId xmlns:a16="http://schemas.microsoft.com/office/drawing/2014/main" id="{F01D39C1-4D55-4641-BA5A-F3BAFBD8DB4B}"/>
              </a:ext>
            </a:extLst>
          </p:cNvPr>
          <p:cNvSpPr txBox="1"/>
          <p:nvPr/>
        </p:nvSpPr>
        <p:spPr>
          <a:xfrm>
            <a:off x="1551537" y="3764845"/>
            <a:ext cx="21239595" cy="7848302"/>
          </a:xfrm>
          <a:prstGeom prst="rect">
            <a:avLst/>
          </a:prstGeom>
          <a:noFill/>
        </p:spPr>
        <p:txBody>
          <a:bodyPr wrap="square" rtlCol="0">
            <a:spAutoFit/>
          </a:bodyPr>
          <a:lstStyle/>
          <a:p>
            <a:pPr marL="571500" indent="-571500" algn="just">
              <a:buFont typeface="Wingdings" panose="05000000000000000000" pitchFamily="2" charset="2"/>
              <a:buChar char="Ø"/>
            </a:pPr>
            <a:r>
              <a:rPr lang="es-ES" dirty="0"/>
              <a:t>La </a:t>
            </a:r>
            <a:r>
              <a:rPr lang="es-ES" b="1" dirty="0"/>
              <a:t>Declaración de Nueva York de 2016 sobre los refugiados y los migrantes y el Pacto Mundial para la Migración Segura, Ordenada y Regular de 2018 </a:t>
            </a:r>
            <a:r>
              <a:rPr lang="es-ES" dirty="0"/>
              <a:t>hacen hincapié en las obligaciones internacionales de los Estados con respecto a los niños en el contexto de la migración. </a:t>
            </a:r>
            <a:endParaRPr lang="en-GB" dirty="0"/>
          </a:p>
          <a:p>
            <a:pPr marL="571500" indent="-571500" algn="just">
              <a:buFont typeface="Wingdings" panose="05000000000000000000" pitchFamily="2" charset="2"/>
              <a:buChar char="Ø"/>
            </a:pPr>
            <a:endParaRPr lang="en-GB" dirty="0"/>
          </a:p>
          <a:p>
            <a:pPr marL="571500" indent="-571500" algn="just">
              <a:buFont typeface="Wingdings" panose="05000000000000000000" pitchFamily="2" charset="2"/>
              <a:buChar char="Ø"/>
            </a:pPr>
            <a:r>
              <a:rPr lang="es-ES" b="1" dirty="0"/>
              <a:t>Los Principios y Directrices, apoyados por la nota de orientación práctica, sobre la Protección de los Derechos Humanos de los Migrantes en Situaciones Vulnerables</a:t>
            </a:r>
            <a:r>
              <a:rPr lang="es-ES" dirty="0"/>
              <a:t>, publicados por el ACNUDH y el Grupo Mundial sobre Migración en 2018, establecen en el </a:t>
            </a:r>
            <a:r>
              <a:rPr lang="es-ES" b="1" dirty="0"/>
              <a:t>Principio 10 </a:t>
            </a:r>
            <a:r>
              <a:rPr lang="es-ES" dirty="0"/>
              <a:t>que los derechos de todos los niños deben ser garantizados.</a:t>
            </a:r>
            <a:endParaRPr lang="en-GB" dirty="0"/>
          </a:p>
          <a:p>
            <a:pPr marL="571500" indent="-571500" algn="just">
              <a:buFont typeface="Wingdings" panose="05000000000000000000" pitchFamily="2" charset="2"/>
              <a:buChar char="Ø"/>
            </a:pPr>
            <a:endParaRPr lang="en-GB" dirty="0"/>
          </a:p>
          <a:p>
            <a:pPr marL="571500" indent="-571500" algn="just">
              <a:buFont typeface="Wingdings" panose="05000000000000000000" pitchFamily="2" charset="2"/>
              <a:buChar char="Ø"/>
            </a:pPr>
            <a:r>
              <a:rPr lang="es-ES" dirty="0"/>
              <a:t>Directrices adicionales de organizaciones internacionales, como el ACNUR, el ACNUDH y UNICEF.</a:t>
            </a:r>
          </a:p>
          <a:p>
            <a:pPr marL="571500" indent="-571500" algn="just">
              <a:buFont typeface="Wingdings" panose="05000000000000000000" pitchFamily="2" charset="2"/>
              <a:buChar char="Ø"/>
            </a:pPr>
            <a:endParaRPr lang="es-ES" dirty="0"/>
          </a:p>
          <a:p>
            <a:pPr marL="571500" indent="-571500" algn="just">
              <a:buFont typeface="Wingdings" panose="05000000000000000000" pitchFamily="2" charset="2"/>
              <a:buChar char="Ø"/>
            </a:pPr>
            <a:r>
              <a:rPr lang="es-ES" dirty="0"/>
              <a:t>Otros instrumentos internacionales que no se ajustan particularmente a los niños deben interpretarse de </a:t>
            </a:r>
            <a:r>
              <a:rPr lang="es-ES" b="1" dirty="0"/>
              <a:t>manera que se tengan en cuenta las necesidades de los niños</a:t>
            </a:r>
            <a:r>
              <a:rPr lang="es-ES" dirty="0"/>
              <a:t>.</a:t>
            </a:r>
          </a:p>
          <a:p>
            <a:pPr algn="just"/>
            <a:endParaRPr lang="en-GB" dirty="0"/>
          </a:p>
        </p:txBody>
      </p:sp>
    </p:spTree>
    <p:extLst>
      <p:ext uri="{BB962C8B-B14F-4D97-AF65-F5344CB8AC3E}">
        <p14:creationId xmlns:p14="http://schemas.microsoft.com/office/powerpoint/2010/main" val="4060510906"/>
      </p:ext>
    </p:extLst>
  </p:cSld>
  <p:clrMapOvr>
    <a:masterClrMapping/>
  </p:clrMapOvr>
  <mc:AlternateContent xmlns:mc="http://schemas.openxmlformats.org/markup-compatibility/2006" xmlns:p14="http://schemas.microsoft.com/office/powerpoint/2010/main">
    <mc:Choice Requires="p14">
      <p:transition spd="med" p14:dur="700" advTm="2000">
        <p:fade/>
      </p:transition>
    </mc:Choice>
    <mc:Fallback xmlns="">
      <p:transition spd="med" advTm="2000">
        <p:fade/>
      </p:transition>
    </mc:Fallback>
  </mc:AlternateContent>
</p:sld>
</file>

<file path=ppt/theme/theme1.xml><?xml version="1.0" encoding="utf-8"?>
<a:theme xmlns:a="http://schemas.openxmlformats.org/drawingml/2006/main" name="Default Theme">
  <a:themeElements>
    <a:clrScheme name="Ruby - Coloured 3 Light 1">
      <a:dk1>
        <a:srgbClr val="7E7E7E"/>
      </a:dk1>
      <a:lt1>
        <a:srgbClr val="FFFFFF"/>
      </a:lt1>
      <a:dk2>
        <a:srgbClr val="888888"/>
      </a:dk2>
      <a:lt2>
        <a:srgbClr val="FFFFFF"/>
      </a:lt2>
      <a:accent1>
        <a:srgbClr val="C42A13"/>
      </a:accent1>
      <a:accent2>
        <a:srgbClr val="F9711C"/>
      </a:accent2>
      <a:accent3>
        <a:srgbClr val="92AF27"/>
      </a:accent3>
      <a:accent4>
        <a:srgbClr val="38B28A"/>
      </a:accent4>
      <a:accent5>
        <a:srgbClr val="16749F"/>
      </a:accent5>
      <a:accent6>
        <a:srgbClr val="041B31"/>
      </a:accent6>
      <a:hlink>
        <a:srgbClr val="F33B48"/>
      </a:hlink>
      <a:folHlink>
        <a:srgbClr val="FFC000"/>
      </a:folHlink>
    </a:clrScheme>
    <a:fontScheme name="Custom 1">
      <a:majorFont>
        <a:latin typeface="Eurostile"/>
        <a:ea typeface=""/>
        <a:cs typeface=""/>
      </a:majorFont>
      <a:minorFont>
        <a:latin typeface="Apex New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Grid.thmx</Template>
  <TotalTime>2056</TotalTime>
  <Words>1652</Words>
  <Application>Microsoft Office PowerPoint</Application>
  <PresentationFormat>Personalizado</PresentationFormat>
  <Paragraphs>151</Paragraphs>
  <Slides>14</Slides>
  <Notes>8</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14</vt:i4>
      </vt:variant>
    </vt:vector>
  </HeadingPairs>
  <TitlesOfParts>
    <vt:vector size="24" baseType="lpstr">
      <vt:lpstr>Apex</vt:lpstr>
      <vt:lpstr>Apex New Book</vt:lpstr>
      <vt:lpstr>Arial</vt:lpstr>
      <vt:lpstr>Calibri</vt:lpstr>
      <vt:lpstr>Eurostile</vt:lpstr>
      <vt:lpstr>LaTo light</vt:lpstr>
      <vt:lpstr>Raleway</vt:lpstr>
      <vt:lpstr>Raleway Light</vt:lpstr>
      <vt:lpstr>Wingdings</vt:lpstr>
      <vt:lpstr>Default Theme</vt:lpstr>
      <vt:lpstr>E4J Módulo 12</vt:lpstr>
      <vt:lpstr>OBJETIVOS DE APRENDIZAJE</vt:lpstr>
      <vt:lpstr>Componentes clave del Módulo</vt:lpstr>
      <vt:lpstr>Niños en movimiento: tráfico ilícito y trata de personas</vt:lpstr>
      <vt:lpstr>Niños en movimiento: tráfico ilícito y trata de personas Tráfico ilícito de niños</vt:lpstr>
      <vt:lpstr>Niños en movimiento: tráfico ilícito y trata de personas Trata de niños</vt:lpstr>
      <vt:lpstr>Protección de los niños objeto de tráfico ilícito y tráfico: el marco legal de la trata de niños Protección bajo el Protocolo</vt:lpstr>
      <vt:lpstr>Protección de los niños objeto de tráfico ilícito y tráfico: el marco legal internacional La Convencion sobre los Derechos del Niño</vt:lpstr>
      <vt:lpstr>Protección de los niños objeto de tráfico ilícito y tráfico: el marco legal internacional Orientación internacional y buenas prácticas</vt:lpstr>
      <vt:lpstr>Protección en la práctica</vt:lpstr>
      <vt:lpstr>Niños acusados de haber cometido delitos de tráfico ilícito o trata</vt:lpstr>
      <vt:lpstr>Ejercicios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Manuel Lopez</dc:creator>
  <cp:lastModifiedBy>carolina appel</cp:lastModifiedBy>
  <cp:revision>2058</cp:revision>
  <cp:lastPrinted>2017-08-13T19:43:17Z</cp:lastPrinted>
  <dcterms:created xsi:type="dcterms:W3CDTF">2014-11-12T21:47:38Z</dcterms:created>
  <dcterms:modified xsi:type="dcterms:W3CDTF">2020-09-21T14:15:11Z</dcterms:modified>
</cp:coreProperties>
</file>