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48" r:id="rId2"/>
    <p:sldId id="751" r:id="rId3"/>
    <p:sldId id="754" r:id="rId4"/>
    <p:sldId id="770" r:id="rId5"/>
    <p:sldId id="771" r:id="rId6"/>
    <p:sldId id="768" r:id="rId7"/>
    <p:sldId id="772" r:id="rId8"/>
    <p:sldId id="755" r:id="rId9"/>
    <p:sldId id="773" r:id="rId10"/>
    <p:sldId id="777" r:id="rId11"/>
    <p:sldId id="776" r:id="rId12"/>
    <p:sldId id="774" r:id="rId13"/>
    <p:sldId id="775" r:id="rId14"/>
    <p:sldId id="778" r:id="rId15"/>
    <p:sldId id="779" r:id="rId16"/>
    <p:sldId id="780" r:id="rId17"/>
    <p:sldId id="781" r:id="rId18"/>
    <p:sldId id="782" r:id="rId19"/>
    <p:sldId id="653" r:id="rId20"/>
    <p:sldId id="746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10">
          <p15:clr>
            <a:srgbClr val="A4A3A4"/>
          </p15:clr>
        </p15:guide>
        <p15:guide id="2" orient="horz" pos="8014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orient="horz" pos="626">
          <p15:clr>
            <a:srgbClr val="A4A3A4"/>
          </p15:clr>
        </p15:guide>
        <p15:guide id="5" pos="14271">
          <p15:clr>
            <a:srgbClr val="A4A3A4"/>
          </p15:clr>
        </p15:guide>
        <p15:guide id="6" pos="1082">
          <p15:clr>
            <a:srgbClr val="A4A3A4"/>
          </p15:clr>
        </p15:guide>
        <p15:guide id="7" pos="76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078"/>
    <a:srgbClr val="A40D33"/>
    <a:srgbClr val="9D4237"/>
    <a:srgbClr val="5378BD"/>
    <a:srgbClr val="5598D7"/>
    <a:srgbClr val="2F516A"/>
    <a:srgbClr val="9D042F"/>
    <a:srgbClr val="4072AA"/>
    <a:srgbClr val="AC4263"/>
    <a:srgbClr val="B94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C4BBC-43BC-4CC8-B5EC-9F3250EE2BE6}" v="2" dt="2020-09-21T14:39:24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53" autoAdjust="0"/>
    <p:restoredTop sz="50000" autoAdjust="0"/>
  </p:normalViewPr>
  <p:slideViewPr>
    <p:cSldViewPr snapToGrid="0" snapToObjects="1">
      <p:cViewPr varScale="1">
        <p:scale>
          <a:sx n="33" d="100"/>
          <a:sy n="33" d="100"/>
        </p:scale>
        <p:origin x="876" y="72"/>
      </p:cViewPr>
      <p:guideLst>
        <p:guide orient="horz" pos="7010"/>
        <p:guide orient="horz" pos="8014"/>
        <p:guide orient="horz" pos="2471"/>
        <p:guide orient="horz" pos="626"/>
        <p:guide pos="14271"/>
        <p:guide pos="1082"/>
        <p:guide pos="76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44"/>
    </p:cViewPr>
  </p:sorterViewPr>
  <p:notesViewPr>
    <p:cSldViewPr snapToGrid="0">
      <p:cViewPr varScale="1">
        <p:scale>
          <a:sx n="68" d="100"/>
          <a:sy n="68" d="100"/>
        </p:scale>
        <p:origin x="19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appel" userId="42529a4c69c5f20f" providerId="LiveId" clId="{F55C4BBC-43BC-4CC8-B5EC-9F3250EE2BE6}"/>
    <pc:docChg chg="modSld">
      <pc:chgData name="carolina appel" userId="42529a4c69c5f20f" providerId="LiveId" clId="{F55C4BBC-43BC-4CC8-B5EC-9F3250EE2BE6}" dt="2020-09-21T14:39:13.358" v="1" actId="20577"/>
      <pc:docMkLst>
        <pc:docMk/>
      </pc:docMkLst>
      <pc:sldChg chg="modSp">
        <pc:chgData name="carolina appel" userId="42529a4c69c5f20f" providerId="LiveId" clId="{F55C4BBC-43BC-4CC8-B5EC-9F3250EE2BE6}" dt="2020-09-21T14:39:13.358" v="1" actId="20577"/>
        <pc:sldMkLst>
          <pc:docMk/>
          <pc:sldMk cId="990332268" sldId="748"/>
        </pc:sldMkLst>
        <pc:spChg chg="mod">
          <ac:chgData name="carolina appel" userId="42529a4c69c5f20f" providerId="LiveId" clId="{F55C4BBC-43BC-4CC8-B5EC-9F3250EE2BE6}" dt="2020-09-21T14:39:13.358" v="1" actId="20577"/>
          <ac:spMkLst>
            <pc:docMk/>
            <pc:sldMk cId="990332268" sldId="748"/>
            <ac:spMk id="2" creationId="{00000000-0000-0000-0000-000000000000}"/>
          </ac:spMkLst>
        </pc:spChg>
      </pc:sldChg>
    </pc:docChg>
  </pc:docChgLst>
  <pc:docChgLst>
    <pc:chgData name="carolina appel" userId="42529a4c69c5f20f" providerId="LiveId" clId="{61D16A69-0E65-4C57-846B-7F9D44F6A197}"/>
    <pc:docChg chg="undo custSel modSld">
      <pc:chgData name="carolina appel" userId="42529a4c69c5f20f" providerId="LiveId" clId="{61D16A69-0E65-4C57-846B-7F9D44F6A197}" dt="2020-08-31T16:40:17.029" v="6139" actId="20577"/>
      <pc:docMkLst>
        <pc:docMk/>
      </pc:docMkLst>
      <pc:sldChg chg="modSp">
        <pc:chgData name="carolina appel" userId="42529a4c69c5f20f" providerId="LiveId" clId="{61D16A69-0E65-4C57-846B-7F9D44F6A197}" dt="2020-08-31T16:40:01.028" v="6110" actId="20577"/>
        <pc:sldMkLst>
          <pc:docMk/>
          <pc:sldMk cId="105857919" sldId="653"/>
        </pc:sldMkLst>
        <pc:spChg chg="mod">
          <ac:chgData name="carolina appel" userId="42529a4c69c5f20f" providerId="LiveId" clId="{61D16A69-0E65-4C57-846B-7F9D44F6A197}" dt="2020-08-31T16:40:01.028" v="6110" actId="20577"/>
          <ac:spMkLst>
            <pc:docMk/>
            <pc:sldMk cId="105857919" sldId="653"/>
            <ac:spMk id="9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40:17.029" v="6139" actId="20577"/>
        <pc:sldMkLst>
          <pc:docMk/>
          <pc:sldMk cId="1182765690" sldId="746"/>
        </pc:sldMkLst>
        <pc:spChg chg="mod">
          <ac:chgData name="carolina appel" userId="42529a4c69c5f20f" providerId="LiveId" clId="{61D16A69-0E65-4C57-846B-7F9D44F6A197}" dt="2020-08-31T16:40:17.029" v="6139" actId="20577"/>
          <ac:spMkLst>
            <pc:docMk/>
            <pc:sldMk cId="1182765690" sldId="746"/>
            <ac:spMk id="10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5:41:57.348" v="157" actId="20577"/>
        <pc:sldMkLst>
          <pc:docMk/>
          <pc:sldMk cId="990332268" sldId="748"/>
        </pc:sldMkLst>
        <pc:spChg chg="mod">
          <ac:chgData name="carolina appel" userId="42529a4c69c5f20f" providerId="LiveId" clId="{61D16A69-0E65-4C57-846B-7F9D44F6A197}" dt="2020-08-31T15:40:02.323" v="22" actId="6549"/>
          <ac:spMkLst>
            <pc:docMk/>
            <pc:sldMk cId="990332268" sldId="748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5:41:57.348" v="157" actId="20577"/>
          <ac:spMkLst>
            <pc:docMk/>
            <pc:sldMk cId="990332268" sldId="748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5:45:04.144" v="659" actId="123"/>
        <pc:sldMkLst>
          <pc:docMk/>
          <pc:sldMk cId="1641899186" sldId="751"/>
        </pc:sldMkLst>
        <pc:spChg chg="mod">
          <ac:chgData name="carolina appel" userId="42529a4c69c5f20f" providerId="LiveId" clId="{61D16A69-0E65-4C57-846B-7F9D44F6A197}" dt="2020-08-31T15:43:06.180" v="255" actId="20577"/>
          <ac:spMkLst>
            <pc:docMk/>
            <pc:sldMk cId="1641899186" sldId="751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5:45:04.144" v="659" actId="123"/>
          <ac:spMkLst>
            <pc:docMk/>
            <pc:sldMk cId="1641899186" sldId="751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5:55:39.518" v="1643" actId="27636"/>
        <pc:sldMkLst>
          <pc:docMk/>
          <pc:sldMk cId="512747917" sldId="754"/>
        </pc:sldMkLst>
        <pc:spChg chg="mod">
          <ac:chgData name="carolina appel" userId="42529a4c69c5f20f" providerId="LiveId" clId="{61D16A69-0E65-4C57-846B-7F9D44F6A197}" dt="2020-08-31T15:45:23.414" v="715" actId="6549"/>
          <ac:spMkLst>
            <pc:docMk/>
            <pc:sldMk cId="512747917" sldId="754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5:55:39.518" v="1643" actId="27636"/>
          <ac:spMkLst>
            <pc:docMk/>
            <pc:sldMk cId="512747917" sldId="754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11:12.548" v="3868" actId="20577"/>
        <pc:sldMkLst>
          <pc:docMk/>
          <pc:sldMk cId="2049849255" sldId="755"/>
        </pc:sldMkLst>
        <pc:spChg chg="mod">
          <ac:chgData name="carolina appel" userId="42529a4c69c5f20f" providerId="LiveId" clId="{61D16A69-0E65-4C57-846B-7F9D44F6A197}" dt="2020-08-31T16:10:02.341" v="3640" actId="20577"/>
          <ac:spMkLst>
            <pc:docMk/>
            <pc:sldMk cId="2049849255" sldId="755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11:12.548" v="3868" actId="20577"/>
          <ac:spMkLst>
            <pc:docMk/>
            <pc:sldMk cId="2049849255" sldId="755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07:50.424" v="3512" actId="115"/>
        <pc:sldMkLst>
          <pc:docMk/>
          <pc:sldMk cId="914129246" sldId="768"/>
        </pc:sldMkLst>
        <pc:spChg chg="mod">
          <ac:chgData name="carolina appel" userId="42529a4c69c5f20f" providerId="LiveId" clId="{61D16A69-0E65-4C57-846B-7F9D44F6A197}" dt="2020-08-31T16:03:17.062" v="2587" actId="20577"/>
          <ac:spMkLst>
            <pc:docMk/>
            <pc:sldMk cId="914129246" sldId="768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07:50.424" v="3512" actId="115"/>
          <ac:spMkLst>
            <pc:docMk/>
            <pc:sldMk cId="914129246" sldId="768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00:25.702" v="2316" actId="123"/>
        <pc:sldMkLst>
          <pc:docMk/>
          <pc:sldMk cId="2523908784" sldId="770"/>
        </pc:sldMkLst>
        <pc:spChg chg="mod">
          <ac:chgData name="carolina appel" userId="42529a4c69c5f20f" providerId="LiveId" clId="{61D16A69-0E65-4C57-846B-7F9D44F6A197}" dt="2020-08-31T15:56:16.563" v="1662" actId="20577"/>
          <ac:spMkLst>
            <pc:docMk/>
            <pc:sldMk cId="2523908784" sldId="770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00:25.702" v="2316" actId="123"/>
          <ac:spMkLst>
            <pc:docMk/>
            <pc:sldMk cId="2523908784" sldId="770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02:30.054" v="2520" actId="20577"/>
        <pc:sldMkLst>
          <pc:docMk/>
          <pc:sldMk cId="279997740" sldId="771"/>
        </pc:sldMkLst>
        <pc:spChg chg="mod">
          <ac:chgData name="carolina appel" userId="42529a4c69c5f20f" providerId="LiveId" clId="{61D16A69-0E65-4C57-846B-7F9D44F6A197}" dt="2020-08-31T16:00:48.191" v="2335" actId="20577"/>
          <ac:spMkLst>
            <pc:docMk/>
            <pc:sldMk cId="279997740" sldId="771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01:48.890" v="2484" actId="20577"/>
          <ac:spMkLst>
            <pc:docMk/>
            <pc:sldMk cId="279997740" sldId="771"/>
            <ac:spMk id="3" creationId="{00000000-0000-0000-0000-000000000000}"/>
          </ac:spMkLst>
        </pc:spChg>
        <pc:graphicFrameChg chg="mod">
          <ac:chgData name="carolina appel" userId="42529a4c69c5f20f" providerId="LiveId" clId="{61D16A69-0E65-4C57-846B-7F9D44F6A197}" dt="2020-08-31T16:02:30.054" v="2520" actId="20577"/>
          <ac:graphicFrameMkLst>
            <pc:docMk/>
            <pc:sldMk cId="279997740" sldId="771"/>
            <ac:graphicFrameMk id="4" creationId="{00000000-0000-0000-0000-000000000000}"/>
          </ac:graphicFrameMkLst>
        </pc:graphicFrameChg>
      </pc:sldChg>
      <pc:sldChg chg="modSp">
        <pc:chgData name="carolina appel" userId="42529a4c69c5f20f" providerId="LiveId" clId="{61D16A69-0E65-4C57-846B-7F9D44F6A197}" dt="2020-08-31T16:09:01.669" v="3596" actId="27636"/>
        <pc:sldMkLst>
          <pc:docMk/>
          <pc:sldMk cId="1039710192" sldId="772"/>
        </pc:sldMkLst>
        <pc:spChg chg="mod">
          <ac:chgData name="carolina appel" userId="42529a4c69c5f20f" providerId="LiveId" clId="{61D16A69-0E65-4C57-846B-7F9D44F6A197}" dt="2020-08-31T16:08:30.864" v="3587" actId="6549"/>
          <ac:spMkLst>
            <pc:docMk/>
            <pc:sldMk cId="1039710192" sldId="772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09:01.669" v="3596" actId="27636"/>
          <ac:spMkLst>
            <pc:docMk/>
            <pc:sldMk cId="1039710192" sldId="772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20:41.126" v="4496" actId="20577"/>
        <pc:sldMkLst>
          <pc:docMk/>
          <pc:sldMk cId="3285132547" sldId="773"/>
        </pc:sldMkLst>
        <pc:spChg chg="mod">
          <ac:chgData name="carolina appel" userId="42529a4c69c5f20f" providerId="LiveId" clId="{61D16A69-0E65-4C57-846B-7F9D44F6A197}" dt="2020-08-31T16:11:54.526" v="3913" actId="20577"/>
          <ac:spMkLst>
            <pc:docMk/>
            <pc:sldMk cId="3285132547" sldId="773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20:41.126" v="4496" actId="20577"/>
          <ac:spMkLst>
            <pc:docMk/>
            <pc:sldMk cId="3285132547" sldId="773"/>
            <ac:spMk id="3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17:44.262" v="4179" actId="20577"/>
          <ac:spMkLst>
            <pc:docMk/>
            <pc:sldMk cId="3285132547" sldId="773"/>
            <ac:spMk id="9" creationId="{00000000-0000-0000-0000-000000000000}"/>
          </ac:spMkLst>
        </pc:spChg>
      </pc:sldChg>
      <pc:sldChg chg="modSp modAnim">
        <pc:chgData name="carolina appel" userId="42529a4c69c5f20f" providerId="LiveId" clId="{61D16A69-0E65-4C57-846B-7F9D44F6A197}" dt="2020-08-31T16:27:53.877" v="4920" actId="5793"/>
        <pc:sldMkLst>
          <pc:docMk/>
          <pc:sldMk cId="3469265122" sldId="774"/>
        </pc:sldMkLst>
        <pc:spChg chg="mod">
          <ac:chgData name="carolina appel" userId="42529a4c69c5f20f" providerId="LiveId" clId="{61D16A69-0E65-4C57-846B-7F9D44F6A197}" dt="2020-08-31T16:27:14.161" v="4788" actId="6549"/>
          <ac:spMkLst>
            <pc:docMk/>
            <pc:sldMk cId="3469265122" sldId="774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27:53.877" v="4920" actId="5793"/>
          <ac:spMkLst>
            <pc:docMk/>
            <pc:sldMk cId="3469265122" sldId="774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30:38.839" v="5428" actId="5793"/>
        <pc:sldMkLst>
          <pc:docMk/>
          <pc:sldMk cId="1061904588" sldId="775"/>
        </pc:sldMkLst>
        <pc:spChg chg="mod">
          <ac:chgData name="carolina appel" userId="42529a4c69c5f20f" providerId="LiveId" clId="{61D16A69-0E65-4C57-846B-7F9D44F6A197}" dt="2020-08-31T16:29:07.921" v="4985" actId="20577"/>
          <ac:spMkLst>
            <pc:docMk/>
            <pc:sldMk cId="1061904588" sldId="775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30:38.839" v="5428" actId="5793"/>
          <ac:spMkLst>
            <pc:docMk/>
            <pc:sldMk cId="1061904588" sldId="775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26:24.823" v="4727" actId="20577"/>
        <pc:sldMkLst>
          <pc:docMk/>
          <pc:sldMk cId="3263377934" sldId="776"/>
        </pc:sldMkLst>
        <pc:spChg chg="mod">
          <ac:chgData name="carolina appel" userId="42529a4c69c5f20f" providerId="LiveId" clId="{61D16A69-0E65-4C57-846B-7F9D44F6A197}" dt="2020-08-31T16:24:42.968" v="4707" actId="6549"/>
          <ac:spMkLst>
            <pc:docMk/>
            <pc:sldMk cId="3263377934" sldId="776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26:24.823" v="4727" actId="20577"/>
          <ac:spMkLst>
            <pc:docMk/>
            <pc:sldMk cId="3263377934" sldId="776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24:06.097" v="4687" actId="123"/>
        <pc:sldMkLst>
          <pc:docMk/>
          <pc:sldMk cId="1856537057" sldId="777"/>
        </pc:sldMkLst>
        <pc:spChg chg="mod">
          <ac:chgData name="carolina appel" userId="42529a4c69c5f20f" providerId="LiveId" clId="{61D16A69-0E65-4C57-846B-7F9D44F6A197}" dt="2020-08-31T16:23:59.181" v="4686" actId="1076"/>
          <ac:spMkLst>
            <pc:docMk/>
            <pc:sldMk cId="1856537057" sldId="777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24:06.097" v="4687" actId="123"/>
          <ac:spMkLst>
            <pc:docMk/>
            <pc:sldMk cId="1856537057" sldId="777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32:20.500" v="5610" actId="6549"/>
        <pc:sldMkLst>
          <pc:docMk/>
          <pc:sldMk cId="4286704354" sldId="778"/>
        </pc:sldMkLst>
        <pc:spChg chg="mod">
          <ac:chgData name="carolina appel" userId="42529a4c69c5f20f" providerId="LiveId" clId="{61D16A69-0E65-4C57-846B-7F9D44F6A197}" dt="2020-08-31T16:31:45.094" v="5481" actId="20577"/>
          <ac:spMkLst>
            <pc:docMk/>
            <pc:sldMk cId="4286704354" sldId="778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32:20.500" v="5610" actId="6549"/>
          <ac:spMkLst>
            <pc:docMk/>
            <pc:sldMk cId="4286704354" sldId="778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34:41.802" v="5680" actId="20577"/>
        <pc:sldMkLst>
          <pc:docMk/>
          <pc:sldMk cId="1659879522" sldId="779"/>
        </pc:sldMkLst>
        <pc:spChg chg="mod">
          <ac:chgData name="carolina appel" userId="42529a4c69c5f20f" providerId="LiveId" clId="{61D16A69-0E65-4C57-846B-7F9D44F6A197}" dt="2020-08-31T16:33:03.139" v="5645" actId="6549"/>
          <ac:spMkLst>
            <pc:docMk/>
            <pc:sldMk cId="1659879522" sldId="779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34:41.802" v="5680" actId="20577"/>
          <ac:spMkLst>
            <pc:docMk/>
            <pc:sldMk cId="1659879522" sldId="779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36:34.982" v="5866" actId="20577"/>
        <pc:sldMkLst>
          <pc:docMk/>
          <pc:sldMk cId="3122379003" sldId="780"/>
        </pc:sldMkLst>
        <pc:spChg chg="mod">
          <ac:chgData name="carolina appel" userId="42529a4c69c5f20f" providerId="LiveId" clId="{61D16A69-0E65-4C57-846B-7F9D44F6A197}" dt="2020-08-31T16:35:48.314" v="5727" actId="20577"/>
          <ac:spMkLst>
            <pc:docMk/>
            <pc:sldMk cId="3122379003" sldId="780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36:34.982" v="5866" actId="20577"/>
          <ac:spMkLst>
            <pc:docMk/>
            <pc:sldMk cId="3122379003" sldId="780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37:57.732" v="6040" actId="20577"/>
        <pc:sldMkLst>
          <pc:docMk/>
          <pc:sldMk cId="1743242887" sldId="781"/>
        </pc:sldMkLst>
        <pc:spChg chg="mod">
          <ac:chgData name="carolina appel" userId="42529a4c69c5f20f" providerId="LiveId" clId="{61D16A69-0E65-4C57-846B-7F9D44F6A197}" dt="2020-08-31T16:37:15.713" v="5909" actId="20577"/>
          <ac:spMkLst>
            <pc:docMk/>
            <pc:sldMk cId="1743242887" sldId="781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37:57.732" v="6040" actId="20577"/>
          <ac:spMkLst>
            <pc:docMk/>
            <pc:sldMk cId="1743242887" sldId="781"/>
            <ac:spMk id="3" creationId="{00000000-0000-0000-0000-000000000000}"/>
          </ac:spMkLst>
        </pc:spChg>
      </pc:sldChg>
      <pc:sldChg chg="modSp">
        <pc:chgData name="carolina appel" userId="42529a4c69c5f20f" providerId="LiveId" clId="{61D16A69-0E65-4C57-846B-7F9D44F6A197}" dt="2020-08-31T16:39:40.018" v="6087" actId="27636"/>
        <pc:sldMkLst>
          <pc:docMk/>
          <pc:sldMk cId="4272173671" sldId="782"/>
        </pc:sldMkLst>
        <pc:spChg chg="mod">
          <ac:chgData name="carolina appel" userId="42529a4c69c5f20f" providerId="LiveId" clId="{61D16A69-0E65-4C57-846B-7F9D44F6A197}" dt="2020-08-31T16:38:33.425" v="6079" actId="6549"/>
          <ac:spMkLst>
            <pc:docMk/>
            <pc:sldMk cId="4272173671" sldId="782"/>
            <ac:spMk id="2" creationId="{00000000-0000-0000-0000-000000000000}"/>
          </ac:spMkLst>
        </pc:spChg>
        <pc:spChg chg="mod">
          <ac:chgData name="carolina appel" userId="42529a4c69c5f20f" providerId="LiveId" clId="{61D16A69-0E65-4C57-846B-7F9D44F6A197}" dt="2020-08-31T16:39:40.018" v="6087" actId="27636"/>
          <ac:spMkLst>
            <pc:docMk/>
            <pc:sldMk cId="4272173671" sldId="782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00A5F-0367-4FD8-A2AC-9E25ED2A2F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2EAAC31-5D14-46FB-BA8D-AFEE5ED9744E}">
      <dgm:prSet phldrT="[Text]"/>
      <dgm:spPr/>
      <dgm:t>
        <a:bodyPr/>
        <a:lstStyle/>
        <a:p>
          <a:r>
            <a:rPr lang="en-US" dirty="0"/>
            <a:t>Genero</a:t>
          </a:r>
        </a:p>
      </dgm:t>
    </dgm:pt>
    <dgm:pt modelId="{906621AB-541F-45D6-B9F1-207F906A73D0}" type="parTrans" cxnId="{206596E4-3C31-4F25-9F20-53157C92274E}">
      <dgm:prSet/>
      <dgm:spPr/>
      <dgm:t>
        <a:bodyPr/>
        <a:lstStyle/>
        <a:p>
          <a:endParaRPr lang="en-US"/>
        </a:p>
      </dgm:t>
    </dgm:pt>
    <dgm:pt modelId="{383628A2-A978-4988-9477-C8C25E8BEF00}" type="sibTrans" cxnId="{206596E4-3C31-4F25-9F20-53157C92274E}">
      <dgm:prSet/>
      <dgm:spPr/>
      <dgm:t>
        <a:bodyPr/>
        <a:lstStyle/>
        <a:p>
          <a:endParaRPr lang="en-US"/>
        </a:p>
      </dgm:t>
    </dgm:pt>
    <dgm:pt modelId="{DF400AE5-A743-48EA-AE91-7E44B6845934}">
      <dgm:prSet phldrT="[Text]"/>
      <dgm:spPr/>
      <dgm:t>
        <a:bodyPr/>
        <a:lstStyle/>
        <a:p>
          <a:r>
            <a:rPr lang="en-US" dirty="0"/>
            <a:t>Sexualidad</a:t>
          </a:r>
        </a:p>
      </dgm:t>
    </dgm:pt>
    <dgm:pt modelId="{6293F7A3-402D-42B2-A398-50DFEF36A427}" type="parTrans" cxnId="{569E5D93-7596-4FEB-9685-2BA410AEF46A}">
      <dgm:prSet/>
      <dgm:spPr/>
      <dgm:t>
        <a:bodyPr/>
        <a:lstStyle/>
        <a:p>
          <a:endParaRPr lang="en-US"/>
        </a:p>
      </dgm:t>
    </dgm:pt>
    <dgm:pt modelId="{35C35D6D-6F75-4FCF-ACD0-EAA201A4D1E0}" type="sibTrans" cxnId="{569E5D93-7596-4FEB-9685-2BA410AEF46A}">
      <dgm:prSet/>
      <dgm:spPr/>
      <dgm:t>
        <a:bodyPr/>
        <a:lstStyle/>
        <a:p>
          <a:endParaRPr lang="en-US"/>
        </a:p>
      </dgm:t>
    </dgm:pt>
    <dgm:pt modelId="{6E44FD6A-ED15-42D1-9FC5-93D57B9E7BBF}">
      <dgm:prSet phldrT="[Text]"/>
      <dgm:spPr/>
      <dgm:t>
        <a:bodyPr/>
        <a:lstStyle/>
        <a:p>
          <a:r>
            <a:rPr lang="en-US" dirty="0"/>
            <a:t>Identidad Racial</a:t>
          </a:r>
        </a:p>
      </dgm:t>
    </dgm:pt>
    <dgm:pt modelId="{599CD442-4618-461D-B369-EFF43F5316DA}" type="parTrans" cxnId="{B25EA00B-7850-4452-ADDE-B660F14B9B02}">
      <dgm:prSet/>
      <dgm:spPr/>
      <dgm:t>
        <a:bodyPr/>
        <a:lstStyle/>
        <a:p>
          <a:endParaRPr lang="en-US"/>
        </a:p>
      </dgm:t>
    </dgm:pt>
    <dgm:pt modelId="{62369D6F-74E2-41A7-9375-A2218A37047A}" type="sibTrans" cxnId="{B25EA00B-7850-4452-ADDE-B660F14B9B02}">
      <dgm:prSet/>
      <dgm:spPr/>
      <dgm:t>
        <a:bodyPr/>
        <a:lstStyle/>
        <a:p>
          <a:endParaRPr lang="en-US"/>
        </a:p>
      </dgm:t>
    </dgm:pt>
    <dgm:pt modelId="{1C61408D-7429-4326-8ABE-56BCC5300F9C}">
      <dgm:prSet phldrT="[Text]"/>
      <dgm:spPr/>
      <dgm:t>
        <a:bodyPr/>
        <a:lstStyle/>
        <a:p>
          <a:r>
            <a:rPr lang="en-US" dirty="0"/>
            <a:t>Clase </a:t>
          </a:r>
        </a:p>
      </dgm:t>
    </dgm:pt>
    <dgm:pt modelId="{CE516769-FCEC-4C90-8A19-60355A5045AE}" type="parTrans" cxnId="{4816CBA5-35ED-4431-9F92-CDCF33025747}">
      <dgm:prSet/>
      <dgm:spPr/>
      <dgm:t>
        <a:bodyPr/>
        <a:lstStyle/>
        <a:p>
          <a:endParaRPr lang="en-US"/>
        </a:p>
      </dgm:t>
    </dgm:pt>
    <dgm:pt modelId="{DEAECF85-CE47-46BE-B649-829D745F2A7C}" type="sibTrans" cxnId="{4816CBA5-35ED-4431-9F92-CDCF33025747}">
      <dgm:prSet/>
      <dgm:spPr/>
      <dgm:t>
        <a:bodyPr/>
        <a:lstStyle/>
        <a:p>
          <a:endParaRPr lang="en-US"/>
        </a:p>
      </dgm:t>
    </dgm:pt>
    <dgm:pt modelId="{1B9D9B96-792C-4ACB-A40E-2B1AFADD502F}" type="pres">
      <dgm:prSet presAssocID="{3D500A5F-0367-4FD8-A2AC-9E25ED2A2FED}" presName="compositeShape" presStyleCnt="0">
        <dgm:presLayoutVars>
          <dgm:chMax val="7"/>
          <dgm:dir/>
          <dgm:resizeHandles val="exact"/>
        </dgm:presLayoutVars>
      </dgm:prSet>
      <dgm:spPr/>
    </dgm:pt>
    <dgm:pt modelId="{AD0E3E6E-C8A0-4A96-B3C4-B37A1E948A6F}" type="pres">
      <dgm:prSet presAssocID="{92EAAC31-5D14-46FB-BA8D-AFEE5ED9744E}" presName="circ1" presStyleLbl="vennNode1" presStyleIdx="0" presStyleCnt="4"/>
      <dgm:spPr/>
    </dgm:pt>
    <dgm:pt modelId="{C4C2B6C4-A233-4767-9FC5-5E7AF49FEC86}" type="pres">
      <dgm:prSet presAssocID="{92EAAC31-5D14-46FB-BA8D-AFEE5ED9744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F61647-A3C1-4E0E-AD24-88C82120B20A}" type="pres">
      <dgm:prSet presAssocID="{1C61408D-7429-4326-8ABE-56BCC5300F9C}" presName="circ2" presStyleLbl="vennNode1" presStyleIdx="1" presStyleCnt="4"/>
      <dgm:spPr/>
    </dgm:pt>
    <dgm:pt modelId="{6882B742-4651-450C-AEFC-29493D5F8358}" type="pres">
      <dgm:prSet presAssocID="{1C61408D-7429-4326-8ABE-56BCC5300F9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225F7C-8C1D-45F4-9302-412AA4B0A748}" type="pres">
      <dgm:prSet presAssocID="{DF400AE5-A743-48EA-AE91-7E44B6845934}" presName="circ3" presStyleLbl="vennNode1" presStyleIdx="2" presStyleCnt="4"/>
      <dgm:spPr/>
    </dgm:pt>
    <dgm:pt modelId="{84D5BB41-2AC2-4B5F-9404-23CFCBB96F76}" type="pres">
      <dgm:prSet presAssocID="{DF400AE5-A743-48EA-AE91-7E44B684593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A90354-D72A-41D6-B81D-198B86952BF7}" type="pres">
      <dgm:prSet presAssocID="{6E44FD6A-ED15-42D1-9FC5-93D57B9E7BBF}" presName="circ4" presStyleLbl="vennNode1" presStyleIdx="3" presStyleCnt="4"/>
      <dgm:spPr/>
    </dgm:pt>
    <dgm:pt modelId="{07652519-3B03-495B-A3F8-F4F8A3384794}" type="pres">
      <dgm:prSet presAssocID="{6E44FD6A-ED15-42D1-9FC5-93D57B9E7BB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25EA00B-7850-4452-ADDE-B660F14B9B02}" srcId="{3D500A5F-0367-4FD8-A2AC-9E25ED2A2FED}" destId="{6E44FD6A-ED15-42D1-9FC5-93D57B9E7BBF}" srcOrd="3" destOrd="0" parTransId="{599CD442-4618-461D-B369-EFF43F5316DA}" sibTransId="{62369D6F-74E2-41A7-9375-A2218A37047A}"/>
    <dgm:cxn modelId="{56554C35-696F-40B2-B380-1F6DE66D0B71}" type="presOf" srcId="{DF400AE5-A743-48EA-AE91-7E44B6845934}" destId="{8F225F7C-8C1D-45F4-9302-412AA4B0A748}" srcOrd="0" destOrd="0" presId="urn:microsoft.com/office/officeart/2005/8/layout/venn1"/>
    <dgm:cxn modelId="{D17C054A-E355-451A-89FD-07A5410474EB}" type="presOf" srcId="{DF400AE5-A743-48EA-AE91-7E44B6845934}" destId="{84D5BB41-2AC2-4B5F-9404-23CFCBB96F76}" srcOrd="1" destOrd="0" presId="urn:microsoft.com/office/officeart/2005/8/layout/venn1"/>
    <dgm:cxn modelId="{DEC3BA51-6F3E-4C4C-820B-D4099511EDBE}" type="presOf" srcId="{1C61408D-7429-4326-8ABE-56BCC5300F9C}" destId="{4AF61647-A3C1-4E0E-AD24-88C82120B20A}" srcOrd="0" destOrd="0" presId="urn:microsoft.com/office/officeart/2005/8/layout/venn1"/>
    <dgm:cxn modelId="{DA72968B-CD36-4C49-8B98-575A0118A765}" type="presOf" srcId="{92EAAC31-5D14-46FB-BA8D-AFEE5ED9744E}" destId="{C4C2B6C4-A233-4767-9FC5-5E7AF49FEC86}" srcOrd="1" destOrd="0" presId="urn:microsoft.com/office/officeart/2005/8/layout/venn1"/>
    <dgm:cxn modelId="{415E5B93-3CA5-4F7E-84E8-F5BD1E9D1E51}" type="presOf" srcId="{6E44FD6A-ED15-42D1-9FC5-93D57B9E7BBF}" destId="{82A90354-D72A-41D6-B81D-198B86952BF7}" srcOrd="0" destOrd="0" presId="urn:microsoft.com/office/officeart/2005/8/layout/venn1"/>
    <dgm:cxn modelId="{569E5D93-7596-4FEB-9685-2BA410AEF46A}" srcId="{3D500A5F-0367-4FD8-A2AC-9E25ED2A2FED}" destId="{DF400AE5-A743-48EA-AE91-7E44B6845934}" srcOrd="2" destOrd="0" parTransId="{6293F7A3-402D-42B2-A398-50DFEF36A427}" sibTransId="{35C35D6D-6F75-4FCF-ACD0-EAA201A4D1E0}"/>
    <dgm:cxn modelId="{4816CBA5-35ED-4431-9F92-CDCF33025747}" srcId="{3D500A5F-0367-4FD8-A2AC-9E25ED2A2FED}" destId="{1C61408D-7429-4326-8ABE-56BCC5300F9C}" srcOrd="1" destOrd="0" parTransId="{CE516769-FCEC-4C90-8A19-60355A5045AE}" sibTransId="{DEAECF85-CE47-46BE-B649-829D745F2A7C}"/>
    <dgm:cxn modelId="{D29D86C2-75DC-48D2-9C91-E7DBAF2637E4}" type="presOf" srcId="{92EAAC31-5D14-46FB-BA8D-AFEE5ED9744E}" destId="{AD0E3E6E-C8A0-4A96-B3C4-B37A1E948A6F}" srcOrd="0" destOrd="0" presId="urn:microsoft.com/office/officeart/2005/8/layout/venn1"/>
    <dgm:cxn modelId="{BF45E0D3-E3EA-4B05-AA08-6C35174BAAB3}" type="presOf" srcId="{1C61408D-7429-4326-8ABE-56BCC5300F9C}" destId="{6882B742-4651-450C-AEFC-29493D5F8358}" srcOrd="1" destOrd="0" presId="urn:microsoft.com/office/officeart/2005/8/layout/venn1"/>
    <dgm:cxn modelId="{C83168E0-0407-4037-98E3-25B2C2431944}" type="presOf" srcId="{3D500A5F-0367-4FD8-A2AC-9E25ED2A2FED}" destId="{1B9D9B96-792C-4ACB-A40E-2B1AFADD502F}" srcOrd="0" destOrd="0" presId="urn:microsoft.com/office/officeart/2005/8/layout/venn1"/>
    <dgm:cxn modelId="{206596E4-3C31-4F25-9F20-53157C92274E}" srcId="{3D500A5F-0367-4FD8-A2AC-9E25ED2A2FED}" destId="{92EAAC31-5D14-46FB-BA8D-AFEE5ED9744E}" srcOrd="0" destOrd="0" parTransId="{906621AB-541F-45D6-B9F1-207F906A73D0}" sibTransId="{383628A2-A978-4988-9477-C8C25E8BEF00}"/>
    <dgm:cxn modelId="{322677EE-D15F-4DAF-945B-23CC8C35FAA2}" type="presOf" srcId="{6E44FD6A-ED15-42D1-9FC5-93D57B9E7BBF}" destId="{07652519-3B03-495B-A3F8-F4F8A3384794}" srcOrd="1" destOrd="0" presId="urn:microsoft.com/office/officeart/2005/8/layout/venn1"/>
    <dgm:cxn modelId="{BAA466E3-3AE2-4A05-A3E0-419363ABD179}" type="presParOf" srcId="{1B9D9B96-792C-4ACB-A40E-2B1AFADD502F}" destId="{AD0E3E6E-C8A0-4A96-B3C4-B37A1E948A6F}" srcOrd="0" destOrd="0" presId="urn:microsoft.com/office/officeart/2005/8/layout/venn1"/>
    <dgm:cxn modelId="{9168C191-878B-4C6F-ACA8-B2841A2DED26}" type="presParOf" srcId="{1B9D9B96-792C-4ACB-A40E-2B1AFADD502F}" destId="{C4C2B6C4-A233-4767-9FC5-5E7AF49FEC86}" srcOrd="1" destOrd="0" presId="urn:microsoft.com/office/officeart/2005/8/layout/venn1"/>
    <dgm:cxn modelId="{28D01961-2C20-40D9-9F30-B85A899AE78E}" type="presParOf" srcId="{1B9D9B96-792C-4ACB-A40E-2B1AFADD502F}" destId="{4AF61647-A3C1-4E0E-AD24-88C82120B20A}" srcOrd="2" destOrd="0" presId="urn:microsoft.com/office/officeart/2005/8/layout/venn1"/>
    <dgm:cxn modelId="{C40534F3-8EFA-42F5-B0BA-47206CE2A4CD}" type="presParOf" srcId="{1B9D9B96-792C-4ACB-A40E-2B1AFADD502F}" destId="{6882B742-4651-450C-AEFC-29493D5F8358}" srcOrd="3" destOrd="0" presId="urn:microsoft.com/office/officeart/2005/8/layout/venn1"/>
    <dgm:cxn modelId="{BA72FB47-E2CE-40CC-9338-7DD88764FDE2}" type="presParOf" srcId="{1B9D9B96-792C-4ACB-A40E-2B1AFADD502F}" destId="{8F225F7C-8C1D-45F4-9302-412AA4B0A748}" srcOrd="4" destOrd="0" presId="urn:microsoft.com/office/officeart/2005/8/layout/venn1"/>
    <dgm:cxn modelId="{51EBD8F4-6CA8-49FA-A1EB-A22FEF125156}" type="presParOf" srcId="{1B9D9B96-792C-4ACB-A40E-2B1AFADD502F}" destId="{84D5BB41-2AC2-4B5F-9404-23CFCBB96F76}" srcOrd="5" destOrd="0" presId="urn:microsoft.com/office/officeart/2005/8/layout/venn1"/>
    <dgm:cxn modelId="{63BD06F2-BD49-4D26-905B-74603702776D}" type="presParOf" srcId="{1B9D9B96-792C-4ACB-A40E-2B1AFADD502F}" destId="{82A90354-D72A-41D6-B81D-198B86952BF7}" srcOrd="6" destOrd="0" presId="urn:microsoft.com/office/officeart/2005/8/layout/venn1"/>
    <dgm:cxn modelId="{1734326A-8DAE-405E-B161-F081BE218D95}" type="presParOf" srcId="{1B9D9B96-792C-4ACB-A40E-2B1AFADD502F}" destId="{07652519-3B03-495B-A3F8-F4F8A338479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E3E6E-C8A0-4A96-B3C4-B37A1E948A6F}">
      <dsp:nvSpPr>
        <dsp:cNvPr id="0" name=""/>
        <dsp:cNvSpPr/>
      </dsp:nvSpPr>
      <dsp:spPr>
        <a:xfrm>
          <a:off x="4151057" y="81559"/>
          <a:ext cx="4241099" cy="42410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Genero</a:t>
          </a:r>
        </a:p>
      </dsp:txBody>
      <dsp:txXfrm>
        <a:off x="4640415" y="652476"/>
        <a:ext cx="3262384" cy="1345733"/>
      </dsp:txXfrm>
    </dsp:sp>
    <dsp:sp modelId="{4AF61647-A3C1-4E0E-AD24-88C82120B20A}">
      <dsp:nvSpPr>
        <dsp:cNvPr id="0" name=""/>
        <dsp:cNvSpPr/>
      </dsp:nvSpPr>
      <dsp:spPr>
        <a:xfrm>
          <a:off x="6026928" y="1957430"/>
          <a:ext cx="4241099" cy="42410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Clase </a:t>
          </a:r>
        </a:p>
      </dsp:txBody>
      <dsp:txXfrm>
        <a:off x="8310597" y="2446788"/>
        <a:ext cx="1631192" cy="3262384"/>
      </dsp:txXfrm>
    </dsp:sp>
    <dsp:sp modelId="{8F225F7C-8C1D-45F4-9302-412AA4B0A748}">
      <dsp:nvSpPr>
        <dsp:cNvPr id="0" name=""/>
        <dsp:cNvSpPr/>
      </dsp:nvSpPr>
      <dsp:spPr>
        <a:xfrm>
          <a:off x="4151057" y="3833301"/>
          <a:ext cx="4241099" cy="42410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Sexualidad</a:t>
          </a:r>
        </a:p>
      </dsp:txBody>
      <dsp:txXfrm>
        <a:off x="4640415" y="6157750"/>
        <a:ext cx="3262384" cy="1345733"/>
      </dsp:txXfrm>
    </dsp:sp>
    <dsp:sp modelId="{82A90354-D72A-41D6-B81D-198B86952BF7}">
      <dsp:nvSpPr>
        <dsp:cNvPr id="0" name=""/>
        <dsp:cNvSpPr/>
      </dsp:nvSpPr>
      <dsp:spPr>
        <a:xfrm>
          <a:off x="2275186" y="1957430"/>
          <a:ext cx="4241099" cy="42410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Identidad Racial</a:t>
          </a:r>
        </a:p>
      </dsp:txBody>
      <dsp:txXfrm>
        <a:off x="2601425" y="2446788"/>
        <a:ext cx="1631192" cy="326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7535C-6B8D-4D46-8E0D-B759E502CC3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15F9B-48AE-466D-B6FB-957A9D96A9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leway"/>
              </a:defRPr>
            </a:lvl1pPr>
          </a:lstStyle>
          <a:p>
            <a:fld id="{EFC10EE1-B198-C942-8235-326C972CBB3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leway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2244726"/>
            <a:ext cx="22764750" cy="4775200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050" y="7204076"/>
            <a:ext cx="22764750" cy="3311524"/>
          </a:xfrm>
        </p:spPr>
        <p:txBody>
          <a:bodyPr>
            <a:normAutofit/>
          </a:bodyPr>
          <a:lstStyle>
            <a:lvl1pPr marL="0" indent="0" algn="ctr">
              <a:buNone/>
              <a:defRPr sz="7200" b="1">
                <a:solidFill>
                  <a:srgbClr val="A40D33"/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4680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06" y="3651250"/>
            <a:ext cx="11301359" cy="829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1266379" cy="829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01651"/>
            <a:ext cx="22898099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1" y="3286126"/>
            <a:ext cx="11268126" cy="1647824"/>
          </a:xfrm>
        </p:spPr>
        <p:txBody>
          <a:bodyPr anchor="ctr"/>
          <a:lstStyle>
            <a:lvl1pPr marL="0" indent="0">
              <a:buNone/>
              <a:defRPr sz="4799" b="1">
                <a:solidFill>
                  <a:srgbClr val="A40D33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1" y="5010150"/>
            <a:ext cx="11268126" cy="7048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286126"/>
            <a:ext cx="11280814" cy="1647824"/>
          </a:xfrm>
        </p:spPr>
        <p:txBody>
          <a:bodyPr anchor="ctr"/>
          <a:lstStyle>
            <a:lvl1pPr marL="0" indent="0">
              <a:buNone/>
              <a:defRPr sz="4799" b="1">
                <a:solidFill>
                  <a:srgbClr val="A40D33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1280814" cy="7048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186" y="730251"/>
            <a:ext cx="10363676" cy="2651126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ctr"/>
          <a:lstStyle>
            <a:lvl1pPr marL="0" indent="0" algn="ctr">
              <a:buNone/>
              <a:defRPr sz="4799" b="0">
                <a:solidFill>
                  <a:srgbClr val="468078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6934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819150" y="3381377"/>
            <a:ext cx="11007725" cy="856297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33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"/>
            <a:ext cx="24377650" cy="13712429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1727870" y="3936082"/>
            <a:ext cx="10099005" cy="721902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1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"/>
            <a:ext cx="24377650" cy="137124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06" y="502185"/>
            <a:ext cx="22872458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06" y="3651250"/>
            <a:ext cx="22872459" cy="8325597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9"/>
          <p:cNvCxnSpPr/>
          <p:nvPr userDrawn="1"/>
        </p:nvCxnSpPr>
        <p:spPr>
          <a:xfrm>
            <a:off x="735106" y="13032435"/>
            <a:ext cx="16527658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414489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657" r:id="rId2"/>
    <p:sldLayoutId id="2147483793" r:id="rId3"/>
    <p:sldLayoutId id="2147483797" r:id="rId4"/>
    <p:sldLayoutId id="2147483794" r:id="rId5"/>
    <p:sldLayoutId id="2147483795" r:id="rId6"/>
    <p:sldLayoutId id="2147483798" r:id="rId7"/>
    <p:sldLayoutId id="2147483766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ctr" defTabSz="1828434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6000" b="1" kern="1200">
          <a:solidFill>
            <a:srgbClr val="468078"/>
          </a:solidFill>
          <a:latin typeface="Eurostile"/>
          <a:ea typeface="+mj-ea"/>
          <a:cs typeface="Eurostile"/>
        </a:defRPr>
      </a:lvl1pPr>
    </p:titleStyle>
    <p:bodyStyle>
      <a:lvl1pPr marL="685800" indent="-68580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1485717" indent="-571500" algn="l" defTabSz="1828434" rtl="0" eaLnBrk="1" latinLnBrk="0" hangingPunct="1">
        <a:lnSpc>
          <a:spcPct val="90000"/>
        </a:lnSpc>
        <a:spcBef>
          <a:spcPts val="1000"/>
        </a:spcBef>
        <a:buFontTx/>
        <a:buChar char="►"/>
        <a:defRPr lang="en-US" sz="4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2399934" indent="-571500" algn="l" defTabSz="1828434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36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hcr.org/sexual-gendder-based-violence-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www.unodc.org/documents/data-and-analysis/glotip/2016_Global_Report_on_Trafficking_in_Persons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E4J Módulo Conjunto TdP-TIM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Dimensiones de Género: </a:t>
            </a:r>
            <a:r>
              <a:rPr lang="es-ES" dirty="0"/>
              <a:t>Trata de personas y Tráfico ilícito de migrantes y la trata de personas</a:t>
            </a:r>
            <a:endParaRPr lang="es-A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3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106" y="229811"/>
            <a:ext cx="22872458" cy="2651126"/>
          </a:xfrm>
        </p:spPr>
        <p:txBody>
          <a:bodyPr>
            <a:normAutofit/>
          </a:bodyPr>
          <a:lstStyle/>
          <a:p>
            <a:r>
              <a:rPr lang="es-ES" dirty="0"/>
              <a:t>Violencia Basada en Género: TDP y TIM</a:t>
            </a:r>
            <a:br>
              <a:rPr lang="en-US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824843"/>
            <a:ext cx="22872459" cy="9152004"/>
          </a:xfrm>
        </p:spPr>
        <p:txBody>
          <a:bodyPr>
            <a:normAutofit/>
          </a:bodyPr>
          <a:lstStyle/>
          <a:p>
            <a:r>
              <a:rPr lang="es-ES" dirty="0"/>
              <a:t>¿Qué es la violencia basada en género?</a:t>
            </a:r>
            <a:endParaRPr lang="en-GB" dirty="0"/>
          </a:p>
          <a:p>
            <a:pPr marL="0" indent="0" algn="just">
              <a:buNone/>
            </a:pPr>
            <a:r>
              <a:rPr lang="es-ES" sz="3600" b="1" i="1" dirty="0"/>
              <a:t>La violencia basada en género (VBG) se refiere a cualquier acto que se comete contra la voluntad de una persona y se basa en normas de género y en relaciones de poder desiguales. </a:t>
            </a:r>
            <a:r>
              <a:rPr lang="es-ES" sz="3600" i="1" dirty="0"/>
              <a:t>Abarca las amenazas de violencia y coacción. Puede ser de naturaleza física, emocional, psicológica o sexual, y puede adoptar la forma de una denegación de recursos o de acceso a servicios.</a:t>
            </a:r>
          </a:p>
          <a:p>
            <a:pPr marL="0" indent="0">
              <a:buNone/>
            </a:pPr>
            <a:r>
              <a:rPr lang="es-ES" sz="2800" dirty="0"/>
              <a:t>Fuente: </a:t>
            </a:r>
            <a:r>
              <a:rPr lang="es-ES" sz="2800" dirty="0">
                <a:hlinkClick r:id="rId2"/>
              </a:rPr>
              <a:t>http://www.unhcr.org/sexual-gendder-based-violence-html</a:t>
            </a: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algn="just"/>
            <a:r>
              <a:rPr lang="es-ES" dirty="0"/>
              <a:t>Las mujeres y las niñas se ven afectadas de manera desproporcionada, pero los hombres y los niños, y las personas LGBTI también pueden ser víctimas</a:t>
            </a:r>
          </a:p>
          <a:p>
            <a:pPr algn="just"/>
            <a:r>
              <a:rPr lang="es-ES" dirty="0"/>
              <a:t>La violencia sexual puede ser utilizada por los tratantes en diversas situaciones y tipos de explotación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5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Genero y migración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628900"/>
            <a:ext cx="22872459" cy="10319657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Las personas migran por múltiples y solapadas razones: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Acceso desigual al trabajo decente + políticas migratorias restrictivas = aumento del uso de medios de migración irregulares e inseguros.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/>
          </a:p>
          <a:p>
            <a:pPr algn="just"/>
            <a:r>
              <a:rPr lang="es-ES" dirty="0"/>
              <a:t>¿feminización de la migración? La movilidad femenina no es nueva, los patrones de migración por género han cambiado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el trabajo doméstico: un ejemplo de caso de una forma de trabajo basado en el género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3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Debates claves en el estudio de la TdP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481943"/>
            <a:ext cx="22872459" cy="1041762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s-ES" dirty="0"/>
              <a:t>Narrativa predominante y representación principal de la trata de personas: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 víctima arquetípica, limitaciones físicas y urgencia de rescate</a:t>
            </a:r>
          </a:p>
          <a:p>
            <a:pPr marL="0" indent="0" algn="just">
              <a:buNone/>
            </a:pPr>
            <a:endParaRPr lang="en-US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 10" descr="32964532-modern-day-slavery-a-look-at-human-trafficking-0000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57" y="4191000"/>
            <a:ext cx="5147733" cy="2895600"/>
          </a:xfrm>
          <a:prstGeom prst="rect">
            <a:avLst/>
          </a:prstGeom>
        </p:spPr>
      </p:pic>
      <p:pic>
        <p:nvPicPr>
          <p:cNvPr id="5" name="Espace réservé du contenu 6" descr="images (1).jpeg"/>
          <p:cNvPicPr>
            <a:picLocks noChangeAspect="1"/>
          </p:cNvPicPr>
          <p:nvPr/>
        </p:nvPicPr>
        <p:blipFill>
          <a:blip r:embed="rId3"/>
          <a:srcRect t="-6034" b="-6034"/>
          <a:stretch>
            <a:fillRect/>
          </a:stretch>
        </p:blipFill>
        <p:spPr>
          <a:xfrm>
            <a:off x="4914901" y="5747657"/>
            <a:ext cx="4414156" cy="4946840"/>
          </a:xfrm>
          <a:prstGeom prst="rect">
            <a:avLst/>
          </a:prstGeom>
        </p:spPr>
      </p:pic>
      <p:pic>
        <p:nvPicPr>
          <p:cNvPr id="6" name="Image 8" descr="images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856" y="9332350"/>
            <a:ext cx="8626929" cy="2724293"/>
          </a:xfrm>
          <a:prstGeom prst="rect">
            <a:avLst/>
          </a:prstGeom>
        </p:spPr>
      </p:pic>
      <p:pic>
        <p:nvPicPr>
          <p:cNvPr id="7" name="Espace réservé du contenu 5" descr="Human-Trafficking.jpg"/>
          <p:cNvPicPr>
            <a:picLocks noChangeAspect="1"/>
          </p:cNvPicPr>
          <p:nvPr/>
        </p:nvPicPr>
        <p:blipFill>
          <a:blip r:embed="rId5"/>
          <a:srcRect t="-24712" b="-24712"/>
          <a:stretch>
            <a:fillRect/>
          </a:stretch>
        </p:blipFill>
        <p:spPr>
          <a:xfrm>
            <a:off x="8773884" y="6015534"/>
            <a:ext cx="5758544" cy="64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Debates claves en el estudio de la TdP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612571"/>
            <a:ext cx="22872459" cy="93642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1. </a:t>
            </a:r>
            <a:r>
              <a:rPr lang="es-ES" dirty="0"/>
              <a:t>Tráfico y migración: representaciones de género</a:t>
            </a:r>
          </a:p>
          <a:p>
            <a:pPr marL="0" indent="0" algn="just">
              <a:buNone/>
            </a:pPr>
            <a:r>
              <a:rPr lang="es-ES" dirty="0"/>
              <a:t>migración femenina=percibida como una fuente de vulnerabilidad</a:t>
            </a:r>
          </a:p>
          <a:p>
            <a:pPr marL="0" indent="0" algn="just">
              <a:buNone/>
            </a:pPr>
            <a:r>
              <a:rPr lang="es-ES" dirty="0"/>
              <a:t>migración masculina = elección activa, agencia de uso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Género y representaciones simplistas de la trata de personas nos llevan 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 crear una jerarquía de sufrimientos/merecedores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enfoque de rescate en las intervenciones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imagen de la violencia y los casos extremos = desviación de la mirada a las causas estructurales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2. la trata de personas y el trabajo sexual: un debate divisorio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9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Estudio cr</a:t>
            </a:r>
            <a:r>
              <a:rPr lang="es-AR" dirty="0"/>
              <a:t>ítico en el TIM</a:t>
            </a:r>
            <a:br>
              <a:rPr lang="es-ES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971799"/>
            <a:ext cx="22872459" cy="9005047"/>
          </a:xfrm>
        </p:spPr>
        <p:txBody>
          <a:bodyPr/>
          <a:lstStyle/>
          <a:p>
            <a:r>
              <a:rPr lang="es-ES" dirty="0"/>
              <a:t>Representaciones predominantes de los traficantes como criminales despiadados</a:t>
            </a:r>
          </a:p>
          <a:p>
            <a:pPr algn="just"/>
            <a:r>
              <a:rPr lang="es-ES" dirty="0"/>
              <a:t>¿qué hay del tráfico humanitario y otras formas de ayuda?</a:t>
            </a:r>
            <a:endParaRPr lang="en-US" dirty="0"/>
          </a:p>
          <a:p>
            <a:endParaRPr lang="en-GB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15" y="4816928"/>
            <a:ext cx="14181099" cy="79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Traficantes: Qué pasa con el género?</a:t>
            </a:r>
            <a:r>
              <a:rPr lang="es-ES" dirty="0"/>
              <a:t> </a:t>
            </a:r>
            <a:br>
              <a:rPr lang="es-E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808514"/>
            <a:ext cx="22872459" cy="91683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es-ES" dirty="0"/>
              <a:t>¿Las mujeres también son traficantes?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Leer:</a:t>
            </a:r>
          </a:p>
          <a:p>
            <a:pPr algn="just"/>
            <a:r>
              <a:rPr lang="es-ES" dirty="0"/>
              <a:t>Ejemplo de caso: mujeres traficantes en la frontera de Costa Rica</a:t>
            </a:r>
          </a:p>
          <a:p>
            <a:pPr algn="just"/>
            <a:r>
              <a:rPr lang="es-ES" dirty="0"/>
              <a:t>Extracto de un artículo de Time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u="sng" dirty="0"/>
          </a:p>
          <a:p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8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Tratantes: Qué pasa con el género?</a:t>
            </a:r>
            <a:r>
              <a:rPr lang="es-ES" dirty="0"/>
              <a:t> </a:t>
            </a:r>
            <a:br>
              <a:rPr lang="es-E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286000"/>
            <a:ext cx="22872459" cy="9690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6000" b="1" dirty="0">
              <a:solidFill>
                <a:srgbClr val="468078"/>
              </a:solidFill>
              <a:latin typeface="Eurostile"/>
              <a:ea typeface="+mj-ea"/>
            </a:endParaRPr>
          </a:p>
          <a:p>
            <a:pPr marL="0" indent="0" algn="ctr">
              <a:buNone/>
            </a:pPr>
            <a:r>
              <a:rPr lang="en-GB" dirty="0"/>
              <a:t>Son las mujeres Tambien tratantes? </a:t>
            </a:r>
          </a:p>
          <a:p>
            <a:pPr marL="0" indent="0">
              <a:buNone/>
            </a:pPr>
            <a:endParaRPr lang="en-CA" sz="3200" b="1" dirty="0"/>
          </a:p>
          <a:p>
            <a:pPr marL="0" indent="0">
              <a:buNone/>
            </a:pPr>
            <a:endParaRPr lang="en-CA" sz="3200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s-ES" sz="3200" dirty="0"/>
              <a:t>Fuente: UNODC, elaboración de datos nacionales, en Global </a:t>
            </a:r>
            <a:r>
              <a:rPr lang="es-ES" sz="3200" dirty="0" err="1"/>
              <a:t>Report</a:t>
            </a:r>
            <a:r>
              <a:rPr lang="es-ES" sz="3200" dirty="0"/>
              <a:t> </a:t>
            </a:r>
            <a:r>
              <a:rPr lang="es-ES" sz="3200" dirty="0" err="1"/>
              <a:t>on</a:t>
            </a:r>
            <a:r>
              <a:rPr lang="es-ES" sz="3200" dirty="0"/>
              <a:t> Tip 2016, pág. 7.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687480" y="5100409"/>
            <a:ext cx="6596063" cy="48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Respuestas a la TdP y TIM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3771900"/>
            <a:ext cx="22872459" cy="820494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es-ES" dirty="0"/>
              <a:t>¿Hay consideraciones de género en el protocolo contra la trata de Personas?</a:t>
            </a:r>
          </a:p>
          <a:p>
            <a:pPr algn="just"/>
            <a:r>
              <a:rPr lang="es-ES" dirty="0"/>
              <a:t>¿Hay consideraciones de género en el protocolo contra el trafico ilícito de migrantes?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2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Respuestas a TdP y TIM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481944"/>
            <a:ext cx="22872459" cy="9494904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Identificación de posibles victimas de trata: enfoque generalizado en las mujeres y las niñas, en la trata con fines de la explotación sexual.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i="1" dirty="0"/>
              <a:t>Los hombres y los niños son pasados por alto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Dimensión de género de la asistencia y el apoyo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Enfoque de rescate y refugio para la rehabilitación de las víctimas de trata de personas: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i="1" dirty="0"/>
              <a:t>El enfoque correcto?</a:t>
            </a:r>
          </a:p>
          <a:p>
            <a:endParaRPr lang="en-GB" dirty="0"/>
          </a:p>
          <a:p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1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spect="1"/>
          </p:cNvSpPr>
          <p:nvPr/>
        </p:nvSpPr>
        <p:spPr>
          <a:xfrm>
            <a:off x="1" y="0"/>
            <a:ext cx="24377649" cy="13716000"/>
          </a:xfrm>
          <a:prstGeom prst="rect">
            <a:avLst/>
          </a:prstGeom>
          <a:solidFill>
            <a:srgbClr val="468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D4237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" y="6311482"/>
            <a:ext cx="24377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pc="300" dirty="0">
                <a:solidFill>
                  <a:srgbClr val="FFFFFF"/>
                </a:solidFill>
                <a:latin typeface="Eurostile"/>
                <a:cs typeface="Eurostile"/>
              </a:rPr>
              <a:t>Educación para la</a:t>
            </a:r>
          </a:p>
          <a:p>
            <a:pPr algn="ctr"/>
            <a:r>
              <a:rPr lang="en-US" sz="7200" b="1" spc="300" dirty="0">
                <a:solidFill>
                  <a:srgbClr val="FFFFFF"/>
                </a:solidFill>
                <a:latin typeface="Eurostile"/>
                <a:cs typeface="Eurostile"/>
              </a:rPr>
              <a:t>Justicia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LaTo light"/>
              <a:cs typeface="LaTo light"/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rgbClr val="FFFFFF"/>
              </a:solidFill>
              <a:latin typeface="Raleway"/>
              <a:cs typeface="Raleway"/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algn="ctr"/>
            <a:endParaRPr lang="en-US" dirty="0">
              <a:latin typeface="Raleway"/>
              <a:cs typeface="Raleway"/>
            </a:endParaRPr>
          </a:p>
        </p:txBody>
      </p:sp>
      <p:pic>
        <p:nvPicPr>
          <p:cNvPr id="6" name="Bild 21" descr="e4j_logo_short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61" y="3438719"/>
            <a:ext cx="2416830" cy="2416830"/>
          </a:xfrm>
          <a:prstGeom prst="rect">
            <a:avLst/>
          </a:prstGeom>
          <a:solidFill>
            <a:srgbClr val="468078"/>
          </a:solidFill>
        </p:spPr>
      </p:pic>
    </p:spTree>
    <p:extLst>
      <p:ext uri="{BB962C8B-B14F-4D97-AF65-F5344CB8AC3E}">
        <p14:creationId xmlns:p14="http://schemas.microsoft.com/office/powerpoint/2010/main" val="1058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OBJECTIVOS DE APRENDIZAJE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3153312"/>
            <a:ext cx="22872459" cy="88235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dirty="0"/>
              <a:t>Al terminar este módulo, los estudiantes deberían ser capaces de:</a:t>
            </a:r>
          </a:p>
          <a:p>
            <a:pPr marL="0" indent="0">
              <a:spcBef>
                <a:spcPts val="0"/>
              </a:spcBef>
              <a:buNone/>
            </a:pPr>
            <a:endParaRPr lang="fr-CA" dirty="0"/>
          </a:p>
          <a:p>
            <a:pPr marL="914400" lvl="0" indent="-914400">
              <a:buFont typeface="+mj-lt"/>
              <a:buAutoNum type="arabicPeriod"/>
            </a:pPr>
            <a:endParaRPr lang="en-CA" dirty="0"/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Entender y comprometerse profundamente con el concepto de género en relación con la trata y el tráfico,</a:t>
            </a:r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Entender y ser capaz de integrar un enfoque de género - utilizando el concepto de interseccionalidad - al estudio de la trata y el tráfico</a:t>
            </a:r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Reconocer y problematizar los aspectos de género en la trata y el tráfico de personas, en relación con las victimas de trata, los migrantes que usan los servicios de los traficantes y los delincuentes</a:t>
            </a:r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Obtener conocimientos sobre la dimensión de género de las respuestas la trata y tráfico</a:t>
            </a:r>
          </a:p>
          <a:p>
            <a:pPr marL="914400" lvl="0" indent="-914400">
              <a:buFont typeface="+mj-lt"/>
              <a:buAutoNum type="arabicPeriod"/>
            </a:pP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8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wit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95" y="4775200"/>
            <a:ext cx="1375410" cy="16802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94705" y="5149165"/>
            <a:ext cx="421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800000"/>
                </a:solidFill>
              </a:rPr>
              <a:t>@</a:t>
            </a:r>
            <a:r>
              <a:rPr lang="de-DE" err="1">
                <a:solidFill>
                  <a:srgbClr val="800000"/>
                </a:solidFill>
              </a:rPr>
              <a:t>DohaDeclaration</a:t>
            </a:r>
            <a:endParaRPr lang="de-DE">
              <a:solidFill>
                <a:srgbClr val="800000"/>
              </a:solidFill>
            </a:endParaRPr>
          </a:p>
        </p:txBody>
      </p:sp>
      <p:sp>
        <p:nvSpPr>
          <p:cNvPr id="8" name="Freeform 79"/>
          <p:cNvSpPr>
            <a:spLocks noChangeArrowheads="1"/>
          </p:cNvSpPr>
          <p:nvPr/>
        </p:nvSpPr>
        <p:spPr bwMode="auto">
          <a:xfrm>
            <a:off x="4606564" y="6465346"/>
            <a:ext cx="752836" cy="752836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rgbClr val="9D042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5894705" y="6489837"/>
            <a:ext cx="62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>
                <a:solidFill>
                  <a:srgbClr val="800000"/>
                </a:solidFill>
              </a:rPr>
              <a:t>unodc.org</a:t>
            </a:r>
            <a:r>
              <a:rPr lang="de-DE">
                <a:solidFill>
                  <a:srgbClr val="800000"/>
                </a:solidFill>
              </a:rPr>
              <a:t>/</a:t>
            </a:r>
            <a:r>
              <a:rPr lang="de-DE" err="1">
                <a:solidFill>
                  <a:srgbClr val="800000"/>
                </a:solidFill>
              </a:rPr>
              <a:t>dohadeclaration</a:t>
            </a:r>
            <a:endParaRPr lang="de-DE">
              <a:solidFill>
                <a:srgbClr val="800000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400123" y="2024741"/>
            <a:ext cx="24377650" cy="889000"/>
          </a:xfrm>
          <a:prstGeom prst="ellipse">
            <a:avLst/>
          </a:prstGeom>
        </p:spPr>
        <p:txBody>
          <a:bodyPr vert="horz" lIns="182843" tIns="91422" rIns="182843" bIns="9142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5400" dirty="0">
                <a:latin typeface="Eurostile"/>
                <a:cs typeface="Eurostile"/>
              </a:rPr>
              <a:t>Más </a:t>
            </a:r>
            <a:r>
              <a:rPr lang="en-US" sz="5400" dirty="0" err="1">
                <a:latin typeface="Eurostile"/>
                <a:cs typeface="Eurostile"/>
              </a:rPr>
              <a:t>información</a:t>
            </a:r>
            <a:r>
              <a:rPr lang="en-US" sz="5400" dirty="0">
                <a:latin typeface="Eurostile"/>
                <a:cs typeface="Eurostile"/>
              </a:rPr>
              <a:t>						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971852" y="6508888"/>
            <a:ext cx="784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unodc.org/e4J</a:t>
            </a: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13583838" y="5280670"/>
            <a:ext cx="995761" cy="616426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rgbClr val="9D042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14860904" y="5248235"/>
            <a:ext cx="647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e4j@unodc.org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849" y="6110012"/>
            <a:ext cx="1463503" cy="14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Componentes clave del Modulo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791326"/>
            <a:ext cx="22872459" cy="945510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Actividad rompehielos en estereotipos de género</a:t>
            </a:r>
          </a:p>
          <a:p>
            <a:pPr lvl="0"/>
            <a:r>
              <a:rPr lang="en-GB" dirty="0"/>
              <a:t>Terminos Básicos</a:t>
            </a:r>
            <a:endParaRPr lang="en-US" dirty="0"/>
          </a:p>
          <a:p>
            <a:pPr lvl="1"/>
            <a:r>
              <a:rPr lang="en-GB" dirty="0"/>
              <a:t>Definición de género</a:t>
            </a:r>
            <a:endParaRPr lang="en-US" dirty="0"/>
          </a:p>
          <a:p>
            <a:pPr lvl="1"/>
            <a:r>
              <a:rPr lang="en-GB" dirty="0"/>
              <a:t>Enfoque de interseccionalidad</a:t>
            </a:r>
            <a:endParaRPr lang="en-US" dirty="0"/>
          </a:p>
          <a:p>
            <a:pPr lvl="0"/>
            <a:r>
              <a:rPr lang="en-GB" dirty="0"/>
              <a:t>Marco Legal Internacional y las definiciones de TdP y TIM </a:t>
            </a:r>
            <a:endParaRPr lang="en-US" dirty="0"/>
          </a:p>
          <a:p>
            <a:pPr lvl="1"/>
            <a:r>
              <a:rPr lang="en-GB" dirty="0"/>
              <a:t>Trata de personas y el enfoque en las mujeres: breve historia</a:t>
            </a:r>
            <a:endParaRPr lang="en-US" dirty="0"/>
          </a:p>
          <a:p>
            <a:pPr lvl="0"/>
            <a:r>
              <a:rPr lang="es-ES" dirty="0"/>
              <a:t>Las causas fundamentales de la trata de personas</a:t>
            </a:r>
          </a:p>
          <a:p>
            <a:pPr lvl="0"/>
            <a:r>
              <a:rPr lang="es-ES" dirty="0"/>
              <a:t>Panorama Global de  la TdP y el TIM</a:t>
            </a:r>
          </a:p>
          <a:p>
            <a:pPr lvl="0"/>
            <a:r>
              <a:rPr lang="es-ES" dirty="0"/>
              <a:t>La violencia basada en género y trata de personas</a:t>
            </a:r>
          </a:p>
          <a:p>
            <a:pPr lvl="0"/>
            <a:r>
              <a:rPr lang="es-ES" dirty="0"/>
              <a:t>Género y migración (irregular)</a:t>
            </a:r>
          </a:p>
          <a:p>
            <a:pPr lvl="0"/>
            <a:r>
              <a:rPr lang="es-ES" dirty="0"/>
              <a:t>Debates claves en el estudio de la trata y el tráfico</a:t>
            </a:r>
          </a:p>
          <a:p>
            <a:pPr lvl="0"/>
            <a:r>
              <a:rPr lang="es-ES" dirty="0"/>
              <a:t>Delincuentes de género y trata y tráfico</a:t>
            </a:r>
          </a:p>
          <a:p>
            <a:pPr lvl="0"/>
            <a:r>
              <a:rPr lang="es-ES" dirty="0"/>
              <a:t>Respuestas a la trata y tráfico ¿se tiene en cuenta el género?</a:t>
            </a:r>
            <a:endParaRPr lang="es-ES" sz="6600" b="1" u="sng" dirty="0"/>
          </a:p>
          <a:p>
            <a:pPr lvl="0"/>
            <a:endParaRPr lang="fr-CA" dirty="0"/>
          </a:p>
          <a:p>
            <a:endParaRPr lang="fr-CA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7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Terminos Basicos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791326"/>
            <a:ext cx="22872459" cy="9185521"/>
          </a:xfrm>
        </p:spPr>
        <p:txBody>
          <a:bodyPr>
            <a:normAutofit/>
          </a:bodyPr>
          <a:lstStyle/>
          <a:p>
            <a:pPr lvl="1"/>
            <a:endParaRPr lang="fr-CA" dirty="0"/>
          </a:p>
          <a:p>
            <a:r>
              <a:rPr lang="en-US" dirty="0"/>
              <a:t>Que es un estereotipo de género?</a:t>
            </a:r>
          </a:p>
          <a:p>
            <a:pPr lvl="1"/>
            <a:r>
              <a:rPr lang="en-US" i="1" dirty="0"/>
              <a:t>Puede dar un ejemplo de estereotipo de género de su día a día? (ejercicio rompe </a:t>
            </a:r>
            <a:r>
              <a:rPr lang="en-US" i="1" dirty="0" err="1"/>
              <a:t>hielo</a:t>
            </a:r>
            <a:r>
              <a:rPr lang="en-US" i="1" dirty="0"/>
              <a:t>)</a:t>
            </a:r>
          </a:p>
          <a:p>
            <a:endParaRPr lang="en-US" dirty="0"/>
          </a:p>
          <a:p>
            <a:pPr algn="just"/>
            <a:r>
              <a:rPr lang="en-US" dirty="0"/>
              <a:t>Que significa género?</a:t>
            </a:r>
          </a:p>
          <a:p>
            <a:pPr lvl="1" algn="just"/>
            <a:r>
              <a:rPr lang="es-ES" dirty="0"/>
              <a:t>No es sinónimo de mujer. Los temas de género no son temas de mujeres</a:t>
            </a:r>
          </a:p>
          <a:p>
            <a:pPr lvl="1" algn="just"/>
            <a:r>
              <a:rPr lang="es-ES" sz="4000" dirty="0"/>
              <a:t>No es sinónimo de sexo. El sexo se refiere a las diferencias biológicas y físicas</a:t>
            </a:r>
          </a:p>
          <a:p>
            <a:pPr lvl="1" algn="just"/>
            <a:r>
              <a:rPr lang="es-ES" sz="4000" dirty="0"/>
              <a:t>El género se refiere a las relaciones, formadas por los roles y expectativas de los géneros: históricamente y culturalmente variables</a:t>
            </a:r>
          </a:p>
          <a:p>
            <a:pPr lvl="1" algn="just"/>
            <a:r>
              <a:rPr lang="es-ES" sz="4000" dirty="0"/>
              <a:t>Identidades de género y orientación sexual: más allá de la dicotomía hombre/mujer</a:t>
            </a:r>
          </a:p>
          <a:p>
            <a:pPr lvl="1"/>
            <a:endParaRPr lang="en-US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en-US" dirty="0"/>
          </a:p>
          <a:p>
            <a:endParaRPr lang="fr-CA" dirty="0"/>
          </a:p>
          <a:p>
            <a:endParaRPr lang="fr-CA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9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Terminos Básicos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791326"/>
            <a:ext cx="22872459" cy="100919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El enfoque de interseccionalidad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" sz="4400" dirty="0"/>
              <a:t>Otros factores sociales: identidad religiosa, estado civil, situación migratoria </a:t>
            </a:r>
          </a:p>
          <a:p>
            <a:pPr marL="0" indent="0">
              <a:buNone/>
            </a:pPr>
            <a:endParaRPr lang="en-US" sz="4400" dirty="0"/>
          </a:p>
          <a:p>
            <a:endParaRPr lang="fr-CA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1414130"/>
              </p:ext>
            </p:extLst>
          </p:nvPr>
        </p:nvGraphicFramePr>
        <p:xfrm>
          <a:off x="4781399" y="3575958"/>
          <a:ext cx="12543215" cy="815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La trata de personas y el enfoque en mujeres y los niños: breve historia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3592286"/>
            <a:ext cx="22872459" cy="83845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b="1" dirty="0"/>
              <a:t>Principios del siglo 20: trata de esclavas blancas</a:t>
            </a:r>
          </a:p>
          <a:p>
            <a:pPr>
              <a:buNone/>
            </a:pPr>
            <a:endParaRPr lang="en-GB" dirty="0"/>
          </a:p>
          <a:p>
            <a:pPr marL="381600" lvl="1">
              <a:spcBef>
                <a:spcPts val="0"/>
              </a:spcBef>
              <a:buFont typeface="Arial"/>
              <a:buChar char="•"/>
            </a:pPr>
            <a:r>
              <a:rPr lang="es-ES" dirty="0"/>
              <a:t>Las mujeres "blancas" eran comercializadas y forzadas a prostituirse (traficantes extranjeros)</a:t>
            </a:r>
          </a:p>
          <a:p>
            <a:pPr marL="381600" lvl="1">
              <a:spcBef>
                <a:spcPts val="0"/>
              </a:spcBef>
              <a:buFont typeface="Arial"/>
              <a:buChar char="•"/>
            </a:pPr>
            <a:r>
              <a:rPr lang="es-ES" dirty="0"/>
              <a:t>Dimensión racial y de género</a:t>
            </a:r>
          </a:p>
          <a:p>
            <a:pPr marL="381600" lvl="1">
              <a:spcBef>
                <a:spcPts val="0"/>
              </a:spcBef>
              <a:buFont typeface="Arial"/>
              <a:buChar char="•"/>
            </a:pPr>
            <a:r>
              <a:rPr lang="es-ES" dirty="0"/>
              <a:t>Transfronterizo (comercio de esclavos)</a:t>
            </a:r>
          </a:p>
          <a:p>
            <a:pPr marL="381600" lvl="1">
              <a:spcBef>
                <a:spcPts val="0"/>
              </a:spcBef>
              <a:buFont typeface="Arial"/>
              <a:buChar char="•"/>
            </a:pPr>
            <a:endParaRPr lang="en-GB" dirty="0"/>
          </a:p>
          <a:p>
            <a:pPr marL="0" lvl="1" indent="0">
              <a:spcBef>
                <a:spcPts val="0"/>
              </a:spcBef>
              <a:buNone/>
            </a:pPr>
            <a:endParaRPr lang="en-GB" dirty="0"/>
          </a:p>
          <a:p>
            <a:pPr marL="0" lvl="1" indent="0">
              <a:spcBef>
                <a:spcPts val="0"/>
              </a:spcBef>
              <a:buNone/>
            </a:pPr>
            <a:r>
              <a:rPr lang="es-ES" sz="4800" b="1" dirty="0"/>
              <a:t>Instrumentos internacionales anteriores: se centran en la prostitución y las mujeres</a:t>
            </a:r>
          </a:p>
          <a:p>
            <a:pPr marL="7200" lvl="1" indent="0">
              <a:buNone/>
            </a:pPr>
            <a:endParaRPr lang="en-US" sz="2800" i="1" dirty="0">
              <a:ea typeface="ＭＳ Ｐゴシック" pitchFamily="-100" charset="-128"/>
            </a:endParaRPr>
          </a:p>
          <a:p>
            <a:pPr marL="350100" lvl="1" indent="-342900">
              <a:buFont typeface="Wingdings" panose="05000000000000000000" pitchFamily="2" charset="2"/>
              <a:buChar char="Ø"/>
            </a:pPr>
            <a:r>
              <a:rPr lang="es-ES" dirty="0"/>
              <a:t>1904: Acuerdo internacional para la represión de la trata de blancas </a:t>
            </a:r>
          </a:p>
          <a:p>
            <a:pPr marL="350100" lvl="1" indent="-342900">
              <a:buFont typeface="Wingdings" panose="05000000000000000000" pitchFamily="2" charset="2"/>
              <a:buChar char="Ø"/>
            </a:pPr>
            <a:r>
              <a:rPr lang="es-ES" dirty="0"/>
              <a:t>1910: Convención internacional para la represión de la trata de blancas</a:t>
            </a:r>
          </a:p>
          <a:p>
            <a:pPr marL="350100" lvl="1" indent="-342900">
              <a:buFont typeface="Wingdings" panose="05000000000000000000" pitchFamily="2" charset="2"/>
              <a:buChar char="Ø"/>
            </a:pPr>
            <a:r>
              <a:rPr lang="es-ES" dirty="0"/>
              <a:t>1921: Convención internacional para la represión de la trata de mujeres y niños (Liga de Naciones)</a:t>
            </a:r>
          </a:p>
          <a:p>
            <a:pPr marL="350100" lvl="1" indent="-342900">
              <a:buFont typeface="Wingdings" panose="05000000000000000000" pitchFamily="2" charset="2"/>
              <a:buChar char="Ø"/>
            </a:pPr>
            <a:r>
              <a:rPr lang="es-ES" dirty="0"/>
              <a:t>1933: Convención internacional para la represión de la trata de mujeres en edad plena (Liga de Naciones)</a:t>
            </a:r>
          </a:p>
          <a:p>
            <a:pPr marL="350100" lvl="1" indent="-342900">
              <a:buFont typeface="Wingdings" panose="05000000000000000000" pitchFamily="2" charset="2"/>
              <a:buChar char="Ø"/>
            </a:pPr>
            <a:r>
              <a:rPr lang="es-ES" dirty="0"/>
              <a:t>1949: Convención para la represión de la trata de personas y de la explotación de la prostitución ajena</a:t>
            </a:r>
          </a:p>
          <a:p>
            <a:pPr marL="7200" lvl="1" indent="0">
              <a:buNone/>
            </a:pPr>
            <a:endParaRPr lang="es-ES" sz="4800" dirty="0"/>
          </a:p>
          <a:p>
            <a:pPr marL="7200" lvl="1" indent="0">
              <a:buNone/>
            </a:pPr>
            <a:r>
              <a:rPr lang="es-ES" sz="4800" dirty="0"/>
              <a:t>Documento internacional actual: </a:t>
            </a:r>
            <a:r>
              <a:rPr lang="es-ES" sz="4800" b="1" i="1" dirty="0"/>
              <a:t>Protocolo para prevenir, reprimir y sancionar la trata de personas, </a:t>
            </a:r>
            <a:r>
              <a:rPr lang="es-ES" sz="4800" b="1" i="1" u="sng" dirty="0"/>
              <a:t>especialmente mujeres y niños</a:t>
            </a:r>
            <a:endParaRPr lang="en-US" sz="4800" b="1" i="1" u="sng" dirty="0"/>
          </a:p>
          <a:p>
            <a:pPr marL="0" lvl="1" indent="0">
              <a:spcBef>
                <a:spcPts val="0"/>
              </a:spcBef>
              <a:buNone/>
            </a:pPr>
            <a:endParaRPr lang="en-GB" sz="4800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1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Causas fundamentals de la trata de personas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791326"/>
            <a:ext cx="22872459" cy="91855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pPr algn="just"/>
            <a:r>
              <a:rPr lang="es-ES" dirty="0"/>
              <a:t>La globalización y sus efectos en cuanto a las desigualdades mundiales entre países y dentro de los países, el acceso desigual al trabajo decente y a los recursos y oportunidades forman parte de las causas fundamentales a nivel mundial;</a:t>
            </a:r>
          </a:p>
          <a:p>
            <a:pPr algn="just"/>
            <a:r>
              <a:rPr lang="es-ES" dirty="0"/>
              <a:t>Las desigualdades económicas, sociales, políticas y de género forman parte de las causas profundas</a:t>
            </a:r>
          </a:p>
          <a:p>
            <a:pPr algn="just"/>
            <a:r>
              <a:rPr lang="es-ES" dirty="0"/>
              <a:t>La  trata de personas afecta desproporcionalmente a personas cuyos derechos pueden estar ya comprometidos, incluyendo mujeres y niñas, y otros grupos.</a:t>
            </a:r>
          </a:p>
          <a:p>
            <a:pPr algn="just"/>
            <a:endParaRPr lang="es-ES" dirty="0"/>
          </a:p>
          <a:p>
            <a:pPr algn="just"/>
            <a:r>
              <a:rPr lang="es-ES" i="1" dirty="0"/>
              <a:t>Ejercicio: ¿Cuáles son las principales causas de la trata de personas en su país y región?</a:t>
            </a:r>
            <a:endParaRPr lang="en-US" i="1" dirty="0"/>
          </a:p>
          <a:p>
            <a:endParaRPr lang="fr-CA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7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Panorama Global de la TdP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286000"/>
            <a:ext cx="22872459" cy="10221686"/>
          </a:xfrm>
        </p:spPr>
        <p:txBody>
          <a:bodyPr>
            <a:normAutofit fontScale="77500" lnSpcReduction="20000"/>
          </a:bodyPr>
          <a:lstStyle/>
          <a:p>
            <a:endParaRPr lang="en-CA" sz="4400" dirty="0"/>
          </a:p>
          <a:p>
            <a:r>
              <a:rPr lang="es-ES" sz="6000" dirty="0"/>
              <a:t>La recopilación de datos en trata y tráfico es escasa</a:t>
            </a:r>
          </a:p>
          <a:p>
            <a:pPr algn="just"/>
            <a:r>
              <a:rPr lang="es-ES" sz="6000" dirty="0"/>
              <a:t>Los datos y números disponibles deben utilizarse con cautela!</a:t>
            </a:r>
          </a:p>
          <a:p>
            <a:endParaRPr lang="en-CA" sz="5800" dirty="0"/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Source: UNODC, elaboration of national data, in </a:t>
            </a:r>
            <a:r>
              <a:rPr lang="en-US" sz="1800" i="1" u="sng" dirty="0">
                <a:hlinkClick r:id="rId2"/>
              </a:rPr>
              <a:t>Global Report on Trafficking in Persons 2016</a:t>
            </a:r>
            <a:r>
              <a:rPr lang="en-US" sz="1800" i="1" u="sng" dirty="0"/>
              <a:t>: </a:t>
            </a:r>
            <a:r>
              <a:rPr lang="en-CA" sz="1800" dirty="0"/>
              <a:t>p. 6</a:t>
            </a:r>
            <a:endParaRPr lang="en-US" sz="1800" dirty="0"/>
          </a:p>
          <a:p>
            <a:endParaRPr lang="en-CA" dirty="0"/>
          </a:p>
          <a:p>
            <a:r>
              <a:rPr lang="es-ES" dirty="0"/>
              <a:t>Las mujeres y las niñas se ven afectadas de manera desproporcionada por la trata de personas, pero el número de hombres identificados como víctimas de la trata de personas ha aumentado</a:t>
            </a:r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58796" y="5243739"/>
            <a:ext cx="6171202" cy="44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Panorama Global del TIM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2547257"/>
            <a:ext cx="22872459" cy="10172700"/>
          </a:xfrm>
        </p:spPr>
        <p:txBody>
          <a:bodyPr/>
          <a:lstStyle/>
          <a:p>
            <a:r>
              <a:rPr lang="es-ES" sz="3600" dirty="0"/>
              <a:t>Cuando se dispone de datos: la mayoría de los migrantes objeto de tráfico ilícito son hombres jóvenes</a:t>
            </a:r>
          </a:p>
          <a:p>
            <a:pPr lvl="1"/>
            <a:r>
              <a:rPr lang="en-GB" sz="3600" dirty="0"/>
              <a:t>PERO? Depende de las tendencias migratorias regionales (oportunidades de trabajo, migracion familiar o no)</a:t>
            </a:r>
          </a:p>
          <a:p>
            <a:pPr lvl="1"/>
            <a:endParaRPr lang="en-GB" sz="3600" dirty="0"/>
          </a:p>
          <a:p>
            <a:pPr marL="914217" lvl="1" indent="0">
              <a:buNone/>
            </a:pPr>
            <a:r>
              <a:rPr lang="en-GB" sz="3600" dirty="0"/>
              <a:t>Ejemplo de migración irregular en el Mediterraneo</a:t>
            </a:r>
            <a:endParaRPr lang="es-ES" sz="36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96125"/>
              </p:ext>
            </p:extLst>
          </p:nvPr>
        </p:nvGraphicFramePr>
        <p:xfrm>
          <a:off x="1619803" y="6498236"/>
          <a:ext cx="10547062" cy="4231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9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899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 dirty="0">
                          <a:effectLst/>
                        </a:rPr>
                        <a:t>Migration route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Percentage of women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Percentage of men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Percentage of children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99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Mediterranean Routes (3) - total: to Spain, Greece and Italy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26%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57%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26%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4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To Greece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21%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42%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37%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4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To Italy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13%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71%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16%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4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To Spain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8%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>
                          <a:effectLst/>
                        </a:rPr>
                        <a:t>83%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400" dirty="0">
                          <a:effectLst/>
                        </a:rPr>
                        <a:t>9%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56517" y="5461889"/>
            <a:ext cx="152443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ex"/>
                <a:ea typeface="Times New Roman" pitchFamily="18" charset="0"/>
                <a:cs typeface="Calibri" pitchFamily="34" charset="0"/>
              </a:rPr>
              <a:t>Table 1: Composition of irregular sea migrant arrivals – by age and sex – on the three Mediterranean routes (to Greece, Spain and Italy), year 2016 (Jan to Dec 2016)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ex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803" y="11238050"/>
            <a:ext cx="1617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800" dirty="0">
                <a:latin typeface="Apex"/>
                <a:ea typeface="Times New Roman" pitchFamily="18" charset="0"/>
                <a:cs typeface="Calibri" pitchFamily="34" charset="0"/>
              </a:rPr>
              <a:t>Source  UNHCR, Monthly Data Update, Refugees and Migrants Sea Arrivals in Europe, December 2016</a:t>
            </a:r>
            <a:endParaRPr lang="en-CA" altLang="en-US" sz="1800" dirty="0">
              <a:latin typeface="Apex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1148</TotalTime>
  <Words>1433</Words>
  <Application>Microsoft Office PowerPoint</Application>
  <PresentationFormat>Personalizado</PresentationFormat>
  <Paragraphs>225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Apex</vt:lpstr>
      <vt:lpstr>Apex New Book</vt:lpstr>
      <vt:lpstr>Arial</vt:lpstr>
      <vt:lpstr>Calibri</vt:lpstr>
      <vt:lpstr>Eurostile</vt:lpstr>
      <vt:lpstr>LaTo light</vt:lpstr>
      <vt:lpstr>Raleway</vt:lpstr>
      <vt:lpstr>Raleway Light</vt:lpstr>
      <vt:lpstr>Times New Roman</vt:lpstr>
      <vt:lpstr>Wingdings</vt:lpstr>
      <vt:lpstr>Default Theme</vt:lpstr>
      <vt:lpstr>E4J Módulo Conjunto TdP-TIM 3</vt:lpstr>
      <vt:lpstr>OBJECTIVOS DE APRENDIZAJE</vt:lpstr>
      <vt:lpstr>Componentes clave del Modulo </vt:lpstr>
      <vt:lpstr>Terminos Basicos</vt:lpstr>
      <vt:lpstr>Terminos Básicos</vt:lpstr>
      <vt:lpstr>La trata de personas y el enfoque en mujeres y los niños: breve historia  </vt:lpstr>
      <vt:lpstr>Causas fundamentals de la trata de personas</vt:lpstr>
      <vt:lpstr>Panorama Global de la TdP </vt:lpstr>
      <vt:lpstr>Panorama Global del TIM</vt:lpstr>
      <vt:lpstr>Violencia Basada en Género: TDP y TIM </vt:lpstr>
      <vt:lpstr>Genero y migración</vt:lpstr>
      <vt:lpstr>Debates claves en el estudio de la TdP </vt:lpstr>
      <vt:lpstr>Debates claves en el estudio de la TdP </vt:lpstr>
      <vt:lpstr>Estudio crítico en el TIM </vt:lpstr>
      <vt:lpstr>Traficantes: Qué pasa con el género?  </vt:lpstr>
      <vt:lpstr>Tratantes: Qué pasa con el género?  </vt:lpstr>
      <vt:lpstr>Respuestas a la TdP y TIM</vt:lpstr>
      <vt:lpstr>Respuestas a TdP y TIM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carolina appel</cp:lastModifiedBy>
  <cp:revision>1970</cp:revision>
  <cp:lastPrinted>2017-08-13T19:43:17Z</cp:lastPrinted>
  <dcterms:created xsi:type="dcterms:W3CDTF">2014-11-12T21:47:38Z</dcterms:created>
  <dcterms:modified xsi:type="dcterms:W3CDTF">2020-09-21T14:39:34Z</dcterms:modified>
</cp:coreProperties>
</file>