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67" r:id="rId3"/>
    <p:sldId id="269" r:id="rId4"/>
    <p:sldId id="270" r:id="rId5"/>
    <p:sldId id="271" r:id="rId6"/>
    <p:sldId id="262" r:id="rId7"/>
    <p:sldId id="263" r:id="rId8"/>
    <p:sldId id="264" r:id="rId9"/>
    <p:sldId id="265" r:id="rId10"/>
    <p:sldId id="266" r:id="rId11"/>
    <p:sldId id="275" r:id="rId12"/>
    <p:sldId id="279" r:id="rId13"/>
    <p:sldId id="280" r:id="rId14"/>
    <p:sldId id="274" r:id="rId15"/>
    <p:sldId id="276" r:id="rId16"/>
    <p:sldId id="277" r:id="rId17"/>
    <p:sldId id="278" r:id="rId18"/>
    <p:sldId id="259"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D9267C-0683-4139-9EC0-40F73DE972EE}" type="datetimeFigureOut">
              <a:rPr lang="en-US" smtClean="0"/>
              <a:pPr/>
              <a:t>5/17/2012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E1648C-3E45-4DA3-AAC0-D52159B3C16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053550-89A5-4382-850E-A338D1D09BD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53550-89A5-4382-850E-A338D1D09BD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53550-89A5-4382-850E-A338D1D09BD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053550-89A5-4382-850E-A338D1D09BD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053550-89A5-4382-850E-A338D1D09BDD}"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053550-89A5-4382-850E-A338D1D09BDD}"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053550-89A5-4382-850E-A338D1D09BDD}" type="datetimeFigureOut">
              <a:rPr lang="en-US" smtClean="0"/>
              <a:pPr/>
              <a:t>5/17/2012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053550-89A5-4382-850E-A338D1D09BDD}" type="datetimeFigureOut">
              <a:rPr lang="en-US" smtClean="0"/>
              <a:pPr/>
              <a:t>5/17/2012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53550-89A5-4382-850E-A338D1D09BDD}" type="datetimeFigureOut">
              <a:rPr lang="en-US" smtClean="0"/>
              <a:pPr/>
              <a:t>5/17/2012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53550-89A5-4382-850E-A338D1D09BDD}"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053550-89A5-4382-850E-A338D1D09BDD}"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A992AD-44EA-41D5-8DB4-927C742A1B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53550-89A5-4382-850E-A338D1D09BDD}" type="datetimeFigureOut">
              <a:rPr lang="en-US" smtClean="0"/>
              <a:pPr/>
              <a:t>5/17/2012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992AD-44EA-41D5-8DB4-927C742A1B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shichhodzong.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381000" y="457200"/>
            <a:ext cx="8305800" cy="4114800"/>
          </a:xfrm>
        </p:spPr>
        <p:txBody>
          <a:bodyPr>
            <a:normAutofit/>
          </a:bodyPr>
          <a:lstStyle/>
          <a:p>
            <a:r>
              <a:rPr lang="en-US" sz="2800" b="1" dirty="0" smtClean="0"/>
              <a:t>REGIONAL PROJECT STEERING COMMITTEE MEETING</a:t>
            </a:r>
            <a:br>
              <a:rPr lang="en-US" sz="2800" b="1" dirty="0" smtClean="0"/>
            </a:br>
            <a:r>
              <a:rPr lang="en-US" sz="2800" b="1" dirty="0" smtClean="0"/>
              <a:t/>
            </a:r>
            <a:br>
              <a:rPr lang="en-US" sz="2800" b="1" dirty="0" smtClean="0"/>
            </a:br>
            <a:r>
              <a:rPr lang="en-US" sz="3100" b="1" dirty="0" smtClean="0"/>
              <a:t>“Prevention of Transmission of HIV among drug Users in SAARC Countries” Project RAS/H13</a:t>
            </a:r>
            <a:br>
              <a:rPr lang="en-US" sz="3100" b="1" dirty="0" smtClean="0"/>
            </a:br>
            <a:r>
              <a:rPr lang="en-US" sz="3100" b="1" dirty="0" smtClean="0"/>
              <a:t>at Colombo, Sri Lanka </a:t>
            </a:r>
            <a:br>
              <a:rPr lang="en-US" sz="3100" b="1" dirty="0" smtClean="0"/>
            </a:br>
            <a:r>
              <a:rPr lang="en-US" sz="3100" b="1" dirty="0" smtClean="0"/>
              <a:t> 17 May, 2012 </a:t>
            </a:r>
            <a:endParaRPr lang="en-US" sz="3100" b="1" dirty="0"/>
          </a:p>
        </p:txBody>
      </p:sp>
      <p:sp>
        <p:nvSpPr>
          <p:cNvPr id="3" name="Subtitle 2"/>
          <p:cNvSpPr>
            <a:spLocks noGrp="1"/>
          </p:cNvSpPr>
          <p:nvPr>
            <p:ph type="subTitle" idx="1"/>
          </p:nvPr>
        </p:nvSpPr>
        <p:spPr>
          <a:xfrm>
            <a:off x="533400" y="5181600"/>
            <a:ext cx="8001000" cy="1447800"/>
          </a:xfrm>
        </p:spPr>
        <p:txBody>
          <a:bodyPr>
            <a:noAutofit/>
          </a:bodyPr>
          <a:lstStyle/>
          <a:p>
            <a:pPr algn="l"/>
            <a:r>
              <a:rPr lang="en-US" sz="2400" b="1" dirty="0" smtClean="0">
                <a:solidFill>
                  <a:schemeClr val="tx1"/>
                </a:solidFill>
              </a:rPr>
              <a:t>			</a:t>
            </a:r>
          </a:p>
          <a:p>
            <a:pPr algn="l"/>
            <a:r>
              <a:rPr lang="en-US" sz="2400" b="1" dirty="0" smtClean="0">
                <a:solidFill>
                  <a:schemeClr val="tx1"/>
                </a:solidFill>
              </a:rPr>
              <a:t>			Country Report </a:t>
            </a:r>
          </a:p>
          <a:p>
            <a:pPr algn="l"/>
            <a:r>
              <a:rPr lang="en-US" sz="2400" b="1" dirty="0" smtClean="0">
                <a:solidFill>
                  <a:schemeClr val="tx1"/>
                </a:solidFill>
              </a:rPr>
              <a:t>				By : </a:t>
            </a:r>
          </a:p>
          <a:p>
            <a:pPr algn="l"/>
            <a:r>
              <a:rPr lang="en-US" sz="2400" b="1" dirty="0" smtClean="0">
                <a:solidFill>
                  <a:schemeClr val="tx1"/>
                </a:solidFill>
              </a:rPr>
              <a:t>		   </a:t>
            </a:r>
            <a:r>
              <a:rPr lang="en-US" sz="2400" b="1" dirty="0" err="1" smtClean="0">
                <a:solidFill>
                  <a:schemeClr val="tx1"/>
                </a:solidFill>
              </a:rPr>
              <a:t>S.P.Pradhan,BNCA</a:t>
            </a:r>
            <a:r>
              <a:rPr lang="en-US" sz="2400" b="1" dirty="0" smtClean="0">
                <a:solidFill>
                  <a:schemeClr val="tx1"/>
                </a:solidFill>
              </a:rPr>
              <a:t>, </a:t>
            </a:r>
            <a:r>
              <a:rPr lang="en-US" sz="2400" b="1" dirty="0" err="1" smtClean="0">
                <a:solidFill>
                  <a:schemeClr val="tx1"/>
                </a:solidFill>
              </a:rPr>
              <a:t>Thimphu</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Number of persons arrested by police for use of pharmaceutical </a:t>
            </a:r>
            <a:r>
              <a:rPr lang="en-GB" sz="2800" dirty="0" smtClean="0"/>
              <a:t>preparation containing NDPS</a:t>
            </a:r>
            <a:r>
              <a:rPr lang="en-US" sz="2800" dirty="0"/>
              <a:t/>
            </a:r>
            <a:br>
              <a:rPr lang="en-US" sz="2800" dirty="0"/>
            </a:br>
            <a:endParaRPr lang="en-US" sz="2800" dirty="0"/>
          </a:p>
        </p:txBody>
      </p:sp>
      <p:graphicFrame>
        <p:nvGraphicFramePr>
          <p:cNvPr id="4" name="Content Placeholder 3"/>
          <p:cNvGraphicFramePr>
            <a:graphicFrameLocks noGrp="1"/>
          </p:cNvGraphicFramePr>
          <p:nvPr>
            <p:ph idx="1"/>
          </p:nvPr>
        </p:nvGraphicFramePr>
        <p:xfrm>
          <a:off x="228595" y="1600200"/>
          <a:ext cx="8458203" cy="4191000"/>
        </p:xfrm>
        <a:graphic>
          <a:graphicData uri="http://schemas.openxmlformats.org/drawingml/2006/table">
            <a:tbl>
              <a:tblPr firstRow="1" bandRow="1">
                <a:tableStyleId>{5C22544A-7EE6-4342-B048-85BDC9FD1C3A}</a:tableStyleId>
              </a:tblPr>
              <a:tblGrid>
                <a:gridCol w="990605"/>
                <a:gridCol w="609600"/>
                <a:gridCol w="609600"/>
                <a:gridCol w="609600"/>
                <a:gridCol w="609600"/>
                <a:gridCol w="609600"/>
                <a:gridCol w="609600"/>
                <a:gridCol w="609600"/>
                <a:gridCol w="609600"/>
                <a:gridCol w="638905"/>
                <a:gridCol w="650631"/>
                <a:gridCol w="650631"/>
                <a:gridCol w="650631"/>
              </a:tblGrid>
              <a:tr h="1051697">
                <a:tc>
                  <a:txBody>
                    <a:bodyPr/>
                    <a:lstStyle/>
                    <a:p>
                      <a:pPr marL="0" marR="0" algn="just">
                        <a:lnSpc>
                          <a:spcPct val="115000"/>
                        </a:lnSpc>
                        <a:spcBef>
                          <a:spcPts val="0"/>
                        </a:spcBef>
                        <a:spcAft>
                          <a:spcPts val="0"/>
                        </a:spcAft>
                      </a:pPr>
                      <a:r>
                        <a:rPr lang="en-GB" sz="1800" b="1" dirty="0" smtClean="0">
                          <a:latin typeface="Calibri"/>
                          <a:ea typeface="Times New Roman"/>
                          <a:cs typeface="Times New Roman"/>
                        </a:rPr>
                        <a:t>Year/  No.</a:t>
                      </a:r>
                      <a:r>
                        <a:rPr lang="en-GB" sz="1800" b="1" baseline="0" dirty="0" smtClean="0">
                          <a:latin typeface="Calibri"/>
                          <a:ea typeface="Times New Roman"/>
                          <a:cs typeface="Times New Roman"/>
                        </a:rPr>
                        <a:t> </a:t>
                      </a:r>
                      <a:r>
                        <a:rPr lang="en-GB" sz="1800" b="1" dirty="0" smtClean="0">
                          <a:latin typeface="Calibri"/>
                          <a:ea typeface="Times New Roman"/>
                          <a:cs typeface="Times New Roman"/>
                        </a:rPr>
                        <a:t>of offences</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dirty="0">
                          <a:latin typeface="Calibri"/>
                          <a:ea typeface="Times New Roman"/>
                          <a:cs typeface="Times New Roman"/>
                        </a:rPr>
                        <a:t>2001</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dirty="0">
                          <a:latin typeface="Calibri"/>
                          <a:ea typeface="Times New Roman"/>
                          <a:cs typeface="Times New Roman"/>
                        </a:rPr>
                        <a:t>2002</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dirty="0">
                          <a:latin typeface="Calibri"/>
                          <a:ea typeface="Times New Roman"/>
                          <a:cs typeface="Times New Roman"/>
                        </a:rPr>
                        <a:t>2003</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dirty="0">
                          <a:latin typeface="Calibri"/>
                          <a:ea typeface="Times New Roman"/>
                          <a:cs typeface="Times New Roman"/>
                        </a:rPr>
                        <a:t>2004</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dirty="0">
                          <a:latin typeface="Calibri"/>
                          <a:ea typeface="Times New Roman"/>
                          <a:cs typeface="Times New Roman"/>
                        </a:rPr>
                        <a:t>2005</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a:latin typeface="Calibri"/>
                          <a:ea typeface="Times New Roman"/>
                          <a:cs typeface="Times New Roman"/>
                        </a:rPr>
                        <a:t>2006</a:t>
                      </a:r>
                      <a:endParaRPr lang="en-US" sz="18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a:latin typeface="Calibri"/>
                          <a:ea typeface="Times New Roman"/>
                          <a:cs typeface="Times New Roman"/>
                        </a:rPr>
                        <a:t>2007</a:t>
                      </a:r>
                      <a:endParaRPr lang="en-US" sz="18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a:latin typeface="Calibri"/>
                          <a:ea typeface="Times New Roman"/>
                          <a:cs typeface="Times New Roman"/>
                        </a:rPr>
                        <a:t>2008</a:t>
                      </a:r>
                      <a:endParaRPr lang="en-US" sz="18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a:latin typeface="Calibri"/>
                          <a:ea typeface="Times New Roman"/>
                          <a:cs typeface="Times New Roman"/>
                        </a:rPr>
                        <a:t>2009</a:t>
                      </a:r>
                      <a:endParaRPr lang="en-US" sz="18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a:latin typeface="Calibri"/>
                          <a:ea typeface="Times New Roman"/>
                          <a:cs typeface="Times New Roman"/>
                        </a:rPr>
                        <a:t>2010</a:t>
                      </a:r>
                      <a:endParaRPr lang="en-US" sz="18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a:latin typeface="Calibri"/>
                          <a:ea typeface="Times New Roman"/>
                          <a:cs typeface="Times New Roman"/>
                        </a:rPr>
                        <a:t>2011</a:t>
                      </a:r>
                      <a:endParaRPr lang="en-US" sz="180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1800" b="1">
                          <a:latin typeface="Calibri"/>
                          <a:ea typeface="Times New Roman"/>
                          <a:cs typeface="Times New Roman"/>
                        </a:rPr>
                        <a:t>Total</a:t>
                      </a:r>
                      <a:endParaRPr lang="en-US" sz="1800">
                        <a:latin typeface="Calibri"/>
                        <a:ea typeface="Times New Roman"/>
                        <a:cs typeface="Times New Roman"/>
                      </a:endParaRPr>
                    </a:p>
                  </a:txBody>
                  <a:tcPr marL="68580" marR="68580" marT="0" marB="0"/>
                </a:tc>
              </a:tr>
              <a:tr h="3139303">
                <a:tc>
                  <a:txBody>
                    <a:bodyPr/>
                    <a:lstStyle/>
                    <a:p>
                      <a:pPr marL="0" marR="0">
                        <a:lnSpc>
                          <a:spcPct val="115000"/>
                        </a:lnSpc>
                        <a:spcBef>
                          <a:spcPts val="0"/>
                        </a:spcBef>
                        <a:spcAft>
                          <a:spcPts val="0"/>
                        </a:spcAft>
                      </a:pPr>
                      <a:endParaRPr lang="en-GB" sz="1800" dirty="0" smtClean="0">
                        <a:latin typeface="Calibri"/>
                        <a:ea typeface="Times New Roman"/>
                        <a:cs typeface="Times New Roman"/>
                      </a:endParaRPr>
                    </a:p>
                    <a:p>
                      <a:pPr marL="0" marR="0">
                        <a:lnSpc>
                          <a:spcPct val="115000"/>
                        </a:lnSpc>
                        <a:spcBef>
                          <a:spcPts val="0"/>
                        </a:spcBef>
                        <a:spcAft>
                          <a:spcPts val="0"/>
                        </a:spcAft>
                      </a:pPr>
                      <a:endParaRPr lang="en-GB" sz="1800" dirty="0" smtClean="0">
                        <a:latin typeface="Calibri"/>
                        <a:ea typeface="Times New Roman"/>
                        <a:cs typeface="Times New Roman"/>
                      </a:endParaRPr>
                    </a:p>
                    <a:p>
                      <a:pPr marL="0" marR="0">
                        <a:lnSpc>
                          <a:spcPct val="115000"/>
                        </a:lnSpc>
                        <a:spcBef>
                          <a:spcPts val="0"/>
                        </a:spcBef>
                        <a:spcAft>
                          <a:spcPts val="0"/>
                        </a:spcAft>
                      </a:pPr>
                      <a:endParaRPr lang="en-GB" sz="1800" dirty="0" smtClean="0">
                        <a:latin typeface="Calibri"/>
                        <a:ea typeface="Times New Roman"/>
                        <a:cs typeface="Times New Roman"/>
                      </a:endParaRPr>
                    </a:p>
                    <a:p>
                      <a:pPr marL="0" marR="0">
                        <a:lnSpc>
                          <a:spcPct val="115000"/>
                        </a:lnSpc>
                        <a:spcBef>
                          <a:spcPts val="0"/>
                        </a:spcBef>
                        <a:spcAft>
                          <a:spcPts val="0"/>
                        </a:spcAft>
                      </a:pPr>
                      <a:r>
                        <a:rPr lang="en-GB" sz="1800" dirty="0" smtClean="0">
                          <a:latin typeface="Calibri"/>
                          <a:ea typeface="Times New Roman"/>
                          <a:cs typeface="Times New Roman"/>
                        </a:rPr>
                        <a:t>No</a:t>
                      </a:r>
                      <a:r>
                        <a:rPr lang="en-GB" sz="1800" dirty="0">
                          <a:latin typeface="Calibri"/>
                          <a:ea typeface="Times New Roman"/>
                          <a:cs typeface="Times New Roman"/>
                        </a:rPr>
                        <a:t>. of offences </a:t>
                      </a:r>
                      <a:r>
                        <a:rPr lang="en-GB" sz="1800" dirty="0" smtClean="0">
                          <a:latin typeface="Calibri"/>
                          <a:ea typeface="Times New Roman"/>
                          <a:cs typeface="Times New Roman"/>
                        </a:rPr>
                        <a:t>reported </a:t>
                      </a:r>
                      <a:endParaRPr lang="en-US" sz="18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GB" sz="2000" dirty="0">
                          <a:latin typeface="Calibri"/>
                          <a:ea typeface="Times New Roman"/>
                          <a:cs typeface="Times New Roman"/>
                        </a:rPr>
                        <a:t>20</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12</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27</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42</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24</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23</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53</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111</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137</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174</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200</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GB" sz="2000" dirty="0">
                          <a:latin typeface="Calibri"/>
                          <a:ea typeface="Times New Roman"/>
                          <a:cs typeface="Times New Roman"/>
                        </a:rPr>
                        <a:t>823</a:t>
                      </a:r>
                      <a:endParaRPr lang="en-US" sz="2000" dirty="0">
                        <a:latin typeface="Calibri"/>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noAutofit/>
          </a:bodyPr>
          <a:lstStyle/>
          <a:p>
            <a:pPr lvl="1" algn="ctr" rtl="0">
              <a:spcBef>
                <a:spcPct val="0"/>
              </a:spcBef>
            </a:pPr>
            <a:r>
              <a:rPr lang="en-GB" sz="2400" dirty="0" smtClean="0"/>
              <a:t/>
            </a:r>
            <a:br>
              <a:rPr lang="en-GB" sz="2400" dirty="0" smtClean="0"/>
            </a:br>
            <a:r>
              <a:rPr lang="en-GB" sz="2400" dirty="0"/>
              <a:t/>
            </a:r>
            <a:br>
              <a:rPr lang="en-GB" sz="2400" dirty="0"/>
            </a:br>
            <a:r>
              <a:rPr lang="en-GB" sz="2800" dirty="0" smtClean="0"/>
              <a:t>Present national drug use and drug use related HIV response</a:t>
            </a:r>
            <a:r>
              <a:rPr lang="en-GB" sz="2400" dirty="0" smtClean="0"/>
              <a:t/>
            </a:r>
            <a:br>
              <a:rPr lang="en-GB" sz="2400" dirty="0" smtClean="0"/>
            </a:br>
            <a:r>
              <a:rPr lang="en-GB" sz="2400" dirty="0" smtClean="0"/>
              <a:t>Drug use prevention treatment and care services</a:t>
            </a:r>
            <a:r>
              <a:rPr lang="en-GB" dirty="0" smtClean="0"/>
              <a:t/>
            </a:r>
            <a:br>
              <a:rPr lang="en-GB" dirty="0" smtClean="0"/>
            </a:br>
            <a:endParaRPr lang="en-GB" sz="3600" dirty="0"/>
          </a:p>
        </p:txBody>
      </p:sp>
      <p:sp>
        <p:nvSpPr>
          <p:cNvPr id="3" name="Content Placeholder 2"/>
          <p:cNvSpPr>
            <a:spLocks noGrp="1"/>
          </p:cNvSpPr>
          <p:nvPr>
            <p:ph idx="1"/>
          </p:nvPr>
        </p:nvSpPr>
        <p:spPr>
          <a:xfrm>
            <a:off x="457200" y="1905000"/>
            <a:ext cx="8229600" cy="4221163"/>
          </a:xfrm>
        </p:spPr>
        <p:txBody>
          <a:bodyPr>
            <a:normAutofit/>
          </a:bodyPr>
          <a:lstStyle/>
          <a:p>
            <a:pPr lvl="1">
              <a:buNone/>
            </a:pPr>
            <a:r>
              <a:rPr lang="en-GB" dirty="0" smtClean="0"/>
              <a:t>Number of males who have undergone rehab program at </a:t>
            </a:r>
            <a:r>
              <a:rPr lang="en-GB" dirty="0" err="1" smtClean="0"/>
              <a:t>Serbithang</a:t>
            </a:r>
            <a:r>
              <a:rPr lang="en-GB" dirty="0" smtClean="0"/>
              <a:t> from 2009 till 2012</a:t>
            </a:r>
          </a:p>
          <a:p>
            <a:pPr lvl="2"/>
            <a:endParaRPr lang="en-GB" dirty="0" smtClean="0"/>
          </a:p>
          <a:p>
            <a:pPr lvl="2"/>
            <a:r>
              <a:rPr lang="en-GB" dirty="0" smtClean="0"/>
              <a:t>Type, reach/coverage</a:t>
            </a:r>
          </a:p>
          <a:p>
            <a:pPr lvl="1"/>
            <a:endParaRPr lang="en-GB" dirty="0" smtClean="0"/>
          </a:p>
          <a:p>
            <a:pPr lvl="1"/>
            <a:endParaRPr lang="en-GB" dirty="0" smtClean="0"/>
          </a:p>
          <a:p>
            <a:pPr lvl="1"/>
            <a:endParaRPr lang="en-GB" dirty="0" smtClean="0"/>
          </a:p>
          <a:p>
            <a:pPr lvl="1"/>
            <a:endParaRPr lang="en-GB" dirty="0" smtClean="0"/>
          </a:p>
        </p:txBody>
      </p:sp>
      <p:graphicFrame>
        <p:nvGraphicFramePr>
          <p:cNvPr id="4" name="Table 3"/>
          <p:cNvGraphicFramePr>
            <a:graphicFrameLocks noGrp="1"/>
          </p:cNvGraphicFramePr>
          <p:nvPr/>
        </p:nvGraphicFramePr>
        <p:xfrm>
          <a:off x="381000" y="2971802"/>
          <a:ext cx="8382001" cy="1783080"/>
        </p:xfrm>
        <a:graphic>
          <a:graphicData uri="http://schemas.openxmlformats.org/drawingml/2006/table">
            <a:tbl>
              <a:tblPr firstRow="1" bandRow="1">
                <a:tableStyleId>{5C22544A-7EE6-4342-B048-85BDC9FD1C3A}</a:tableStyleId>
              </a:tblPr>
              <a:tblGrid>
                <a:gridCol w="2110273"/>
                <a:gridCol w="1186543"/>
                <a:gridCol w="1525556"/>
                <a:gridCol w="1356049"/>
                <a:gridCol w="2203580"/>
              </a:tblGrid>
              <a:tr h="594360">
                <a:tc rowSpan="2">
                  <a:txBody>
                    <a:bodyPr/>
                    <a:lstStyle/>
                    <a:p>
                      <a:r>
                        <a:rPr lang="en-US" sz="2000" dirty="0" smtClean="0"/>
                        <a:t>Categories</a:t>
                      </a:r>
                      <a:endParaRPr lang="en-US" sz="2000" dirty="0"/>
                    </a:p>
                  </a:txBody>
                  <a:tcPr/>
                </a:tc>
                <a:tc gridSpan="3">
                  <a:txBody>
                    <a:bodyPr/>
                    <a:lstStyle/>
                    <a:p>
                      <a:pPr algn="ctr"/>
                      <a:r>
                        <a:rPr lang="en-US" sz="2000" dirty="0" smtClean="0"/>
                        <a:t>Type  of Users</a:t>
                      </a:r>
                      <a:endParaRPr lang="en-US" sz="2000" dirty="0"/>
                    </a:p>
                  </a:txBody>
                  <a:tcPr/>
                </a:tc>
                <a:tc hMerge="1">
                  <a:txBody>
                    <a:bodyPr/>
                    <a:lstStyle/>
                    <a:p>
                      <a:endParaRPr lang="en-US" dirty="0"/>
                    </a:p>
                  </a:txBody>
                  <a:tcPr/>
                </a:tc>
                <a:tc hMerge="1">
                  <a:txBody>
                    <a:bodyPr/>
                    <a:lstStyle/>
                    <a:p>
                      <a:endParaRPr lang="en-US" dirty="0"/>
                    </a:p>
                  </a:txBody>
                  <a:tcPr/>
                </a:tc>
                <a:tc rowSpan="2">
                  <a:txBody>
                    <a:bodyPr/>
                    <a:lstStyle/>
                    <a:p>
                      <a:r>
                        <a:rPr lang="en-US" sz="2000" dirty="0" smtClean="0"/>
                        <a:t>Total treated and discharged</a:t>
                      </a:r>
                      <a:endParaRPr lang="en-US" sz="2000" dirty="0"/>
                    </a:p>
                  </a:txBody>
                  <a:tcPr/>
                </a:tc>
              </a:tr>
              <a:tr h="594360">
                <a:tc vMerge="1">
                  <a:txBody>
                    <a:bodyPr/>
                    <a:lstStyle/>
                    <a:p>
                      <a:endParaRPr lang="en-US" dirty="0"/>
                    </a:p>
                  </a:txBody>
                  <a:tcPr/>
                </a:tc>
                <a:tc>
                  <a:txBody>
                    <a:bodyPr/>
                    <a:lstStyle/>
                    <a:p>
                      <a:r>
                        <a:rPr lang="en-US" sz="2000" dirty="0" smtClean="0"/>
                        <a:t>Drugs</a:t>
                      </a:r>
                      <a:endParaRPr lang="en-US" sz="2000" dirty="0"/>
                    </a:p>
                  </a:txBody>
                  <a:tcPr/>
                </a:tc>
                <a:tc>
                  <a:txBody>
                    <a:bodyPr/>
                    <a:lstStyle/>
                    <a:p>
                      <a:r>
                        <a:rPr lang="en-US" sz="2000" dirty="0" smtClean="0"/>
                        <a:t>Alcohol</a:t>
                      </a:r>
                      <a:endParaRPr lang="en-US" sz="2000" dirty="0"/>
                    </a:p>
                  </a:txBody>
                  <a:tcPr/>
                </a:tc>
                <a:tc>
                  <a:txBody>
                    <a:bodyPr/>
                    <a:lstStyle/>
                    <a:p>
                      <a:r>
                        <a:rPr lang="en-US" sz="2000" dirty="0" smtClean="0"/>
                        <a:t>Poly Users</a:t>
                      </a:r>
                      <a:endParaRPr lang="en-US" sz="2000" dirty="0"/>
                    </a:p>
                  </a:txBody>
                  <a:tcPr/>
                </a:tc>
                <a:tc vMerge="1">
                  <a:txBody>
                    <a:bodyPr/>
                    <a:lstStyle/>
                    <a:p>
                      <a:endParaRPr lang="en-US" dirty="0"/>
                    </a:p>
                  </a:txBody>
                  <a:tcPr/>
                </a:tc>
              </a:tr>
              <a:tr h="594360">
                <a:tc>
                  <a:txBody>
                    <a:bodyPr/>
                    <a:lstStyle/>
                    <a:p>
                      <a:r>
                        <a:rPr lang="en-US" sz="2000" dirty="0" smtClean="0"/>
                        <a:t>Total</a:t>
                      </a:r>
                      <a:endParaRPr lang="en-US" sz="2000" dirty="0"/>
                    </a:p>
                  </a:txBody>
                  <a:tcPr/>
                </a:tc>
                <a:tc>
                  <a:txBody>
                    <a:bodyPr/>
                    <a:lstStyle/>
                    <a:p>
                      <a:pPr algn="ctr"/>
                      <a:r>
                        <a:rPr lang="en-US" sz="2000" dirty="0" smtClean="0"/>
                        <a:t>26</a:t>
                      </a:r>
                      <a:endParaRPr lang="en-US" sz="2000" dirty="0"/>
                    </a:p>
                  </a:txBody>
                  <a:tcPr/>
                </a:tc>
                <a:tc>
                  <a:txBody>
                    <a:bodyPr/>
                    <a:lstStyle/>
                    <a:p>
                      <a:pPr algn="ctr"/>
                      <a:r>
                        <a:rPr lang="en-US" sz="2000" dirty="0" smtClean="0"/>
                        <a:t>58</a:t>
                      </a:r>
                      <a:endParaRPr lang="en-US" sz="2000" dirty="0"/>
                    </a:p>
                  </a:txBody>
                  <a:tcPr/>
                </a:tc>
                <a:tc>
                  <a:txBody>
                    <a:bodyPr/>
                    <a:lstStyle/>
                    <a:p>
                      <a:pPr algn="ctr"/>
                      <a:r>
                        <a:rPr lang="en-US" sz="2000" dirty="0" smtClean="0"/>
                        <a:t>49</a:t>
                      </a:r>
                      <a:endParaRPr lang="en-US" sz="2000" dirty="0"/>
                    </a:p>
                  </a:txBody>
                  <a:tcPr/>
                </a:tc>
                <a:tc>
                  <a:txBody>
                    <a:bodyPr/>
                    <a:lstStyle/>
                    <a:p>
                      <a:pPr algn="ctr"/>
                      <a:r>
                        <a:rPr lang="en-US" sz="2000" dirty="0" smtClean="0"/>
                        <a:t>133</a:t>
                      </a:r>
                      <a:endParaRPr lang="en-US" sz="2000" dirty="0"/>
                    </a:p>
                  </a:txBody>
                  <a:tcPr/>
                </a:tc>
              </a:tr>
            </a:tbl>
          </a:graphicData>
        </a:graphic>
      </p:graphicFrame>
    </p:spTree>
    <p:extLst>
      <p:ext uri="{BB962C8B-B14F-4D97-AF65-F5344CB8AC3E}">
        <p14:creationId xmlns="" xmlns:p14="http://schemas.microsoft.com/office/powerpoint/2010/main" val="1788687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GB" sz="2400" dirty="0" smtClean="0"/>
              <a:t>Number of females who have undergone rehab program at </a:t>
            </a:r>
            <a:r>
              <a:rPr lang="en-GB" sz="2400" dirty="0" err="1" smtClean="0"/>
              <a:t>Serbithang</a:t>
            </a:r>
            <a:r>
              <a:rPr lang="en-GB" sz="2400" dirty="0" smtClean="0"/>
              <a:t> from 2010 till March 2012</a:t>
            </a:r>
            <a:r>
              <a:rPr lang="en-GB" dirty="0" smtClean="0"/>
              <a:t/>
            </a:r>
            <a:br>
              <a:rPr lang="en-GB" dirty="0" smtClean="0"/>
            </a:br>
            <a:endParaRPr lang="en-US" dirty="0"/>
          </a:p>
        </p:txBody>
      </p:sp>
      <p:graphicFrame>
        <p:nvGraphicFramePr>
          <p:cNvPr id="4" name="Content Placeholder 3"/>
          <p:cNvGraphicFramePr>
            <a:graphicFrameLocks noGrp="1"/>
          </p:cNvGraphicFramePr>
          <p:nvPr>
            <p:ph idx="1"/>
          </p:nvPr>
        </p:nvGraphicFramePr>
        <p:xfrm>
          <a:off x="457200" y="1600200"/>
          <a:ext cx="8229600" cy="1667107"/>
        </p:xfrm>
        <a:graphic>
          <a:graphicData uri="http://schemas.openxmlformats.org/drawingml/2006/table">
            <a:tbl>
              <a:tblPr firstRow="1" bandRow="1">
                <a:tableStyleId>{5C22544A-7EE6-4342-B048-85BDC9FD1C3A}</a:tableStyleId>
              </a:tblPr>
              <a:tblGrid>
                <a:gridCol w="1828800"/>
                <a:gridCol w="1463040"/>
                <a:gridCol w="1645920"/>
                <a:gridCol w="1645920"/>
                <a:gridCol w="1645920"/>
              </a:tblGrid>
              <a:tr h="471139">
                <a:tc rowSpan="2">
                  <a:txBody>
                    <a:bodyPr/>
                    <a:lstStyle/>
                    <a:p>
                      <a:r>
                        <a:rPr lang="en-US" sz="2000" dirty="0" smtClean="0"/>
                        <a:t>Categories</a:t>
                      </a:r>
                      <a:endParaRPr lang="en-US" sz="2000" dirty="0"/>
                    </a:p>
                  </a:txBody>
                  <a:tcPr/>
                </a:tc>
                <a:tc gridSpan="3">
                  <a:txBody>
                    <a:bodyPr/>
                    <a:lstStyle/>
                    <a:p>
                      <a:pPr algn="ctr"/>
                      <a:r>
                        <a:rPr lang="en-US" sz="2000" dirty="0" smtClean="0"/>
                        <a:t>Type  of Users</a:t>
                      </a:r>
                      <a:endParaRPr lang="en-US" sz="2000" dirty="0"/>
                    </a:p>
                  </a:txBody>
                  <a:tcPr/>
                </a:tc>
                <a:tc hMerge="1">
                  <a:txBody>
                    <a:bodyPr/>
                    <a:lstStyle/>
                    <a:p>
                      <a:endParaRPr lang="en-US" dirty="0"/>
                    </a:p>
                  </a:txBody>
                  <a:tcPr/>
                </a:tc>
                <a:tc hMerge="1">
                  <a:txBody>
                    <a:bodyPr/>
                    <a:lstStyle/>
                    <a:p>
                      <a:endParaRPr lang="en-US" dirty="0"/>
                    </a:p>
                  </a:txBody>
                  <a:tcPr/>
                </a:tc>
                <a:tc rowSpan="2">
                  <a:txBody>
                    <a:bodyPr/>
                    <a:lstStyle/>
                    <a:p>
                      <a:r>
                        <a:rPr lang="en-US" sz="2000" dirty="0" smtClean="0"/>
                        <a:t>Total treated and discharged</a:t>
                      </a:r>
                      <a:endParaRPr lang="en-US" sz="2000" dirty="0"/>
                    </a:p>
                  </a:txBody>
                  <a:tcPr/>
                </a:tc>
              </a:tr>
              <a:tr h="724829">
                <a:tc vMerge="1">
                  <a:txBody>
                    <a:bodyPr/>
                    <a:lstStyle/>
                    <a:p>
                      <a:endParaRPr lang="en-US" dirty="0"/>
                    </a:p>
                  </a:txBody>
                  <a:tcPr/>
                </a:tc>
                <a:tc>
                  <a:txBody>
                    <a:bodyPr/>
                    <a:lstStyle/>
                    <a:p>
                      <a:r>
                        <a:rPr lang="en-US" sz="2000" dirty="0" smtClean="0"/>
                        <a:t>Drugs</a:t>
                      </a:r>
                      <a:endParaRPr lang="en-US" sz="2000" dirty="0"/>
                    </a:p>
                  </a:txBody>
                  <a:tcPr/>
                </a:tc>
                <a:tc>
                  <a:txBody>
                    <a:bodyPr/>
                    <a:lstStyle/>
                    <a:p>
                      <a:r>
                        <a:rPr lang="en-US" sz="2000" dirty="0" smtClean="0"/>
                        <a:t>Alcohol</a:t>
                      </a:r>
                      <a:endParaRPr lang="en-US" sz="2000" dirty="0"/>
                    </a:p>
                  </a:txBody>
                  <a:tcPr/>
                </a:tc>
                <a:tc>
                  <a:txBody>
                    <a:bodyPr/>
                    <a:lstStyle/>
                    <a:p>
                      <a:r>
                        <a:rPr lang="en-US" sz="2000" dirty="0" smtClean="0"/>
                        <a:t>Poly Users</a:t>
                      </a:r>
                      <a:endParaRPr lang="en-US" sz="2000" dirty="0"/>
                    </a:p>
                  </a:txBody>
                  <a:tcPr/>
                </a:tc>
                <a:tc vMerge="1">
                  <a:txBody>
                    <a:bodyPr/>
                    <a:lstStyle/>
                    <a:p>
                      <a:endParaRPr lang="en-US" dirty="0"/>
                    </a:p>
                  </a:txBody>
                  <a:tcPr/>
                </a:tc>
              </a:tr>
              <a:tr h="471139">
                <a:tc>
                  <a:txBody>
                    <a:bodyPr/>
                    <a:lstStyle/>
                    <a:p>
                      <a:r>
                        <a:rPr lang="en-US" sz="2000" dirty="0" smtClean="0"/>
                        <a:t>Total</a:t>
                      </a:r>
                      <a:endParaRPr lang="en-US" sz="2000" dirty="0"/>
                    </a:p>
                  </a:txBody>
                  <a:tcPr/>
                </a:tc>
                <a:tc>
                  <a:txBody>
                    <a:bodyPr/>
                    <a:lstStyle/>
                    <a:p>
                      <a:pPr algn="ctr"/>
                      <a:r>
                        <a:rPr lang="en-US" sz="2000" dirty="0" smtClean="0"/>
                        <a:t>5</a:t>
                      </a:r>
                      <a:endParaRPr lang="en-US" sz="2000" dirty="0"/>
                    </a:p>
                  </a:txBody>
                  <a:tcPr/>
                </a:tc>
                <a:tc>
                  <a:txBody>
                    <a:bodyPr/>
                    <a:lstStyle/>
                    <a:p>
                      <a:pPr algn="ctr"/>
                      <a:r>
                        <a:rPr lang="en-US" sz="2000" dirty="0" smtClean="0"/>
                        <a:t>43</a:t>
                      </a:r>
                      <a:endParaRPr lang="en-US" sz="2000" dirty="0"/>
                    </a:p>
                  </a:txBody>
                  <a:tcPr/>
                </a:tc>
                <a:tc>
                  <a:txBody>
                    <a:bodyPr/>
                    <a:lstStyle/>
                    <a:p>
                      <a:pPr algn="ctr"/>
                      <a:r>
                        <a:rPr lang="en-US" sz="2000" dirty="0" smtClean="0"/>
                        <a:t>-</a:t>
                      </a:r>
                      <a:endParaRPr lang="en-US" sz="2000" dirty="0"/>
                    </a:p>
                  </a:txBody>
                  <a:tcPr/>
                </a:tc>
                <a:tc>
                  <a:txBody>
                    <a:bodyPr/>
                    <a:lstStyle/>
                    <a:p>
                      <a:pPr algn="ctr"/>
                      <a:r>
                        <a:rPr lang="en-US" sz="2000" dirty="0" smtClean="0"/>
                        <a:t>48</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Number of clients </a:t>
            </a:r>
            <a:r>
              <a:rPr lang="en-US" sz="2800" dirty="0" err="1" smtClean="0"/>
              <a:t>detoxed</a:t>
            </a:r>
            <a:r>
              <a:rPr lang="en-US" sz="2800" dirty="0" smtClean="0"/>
              <a:t> at Psychiatric Ward, JDWNRH, </a:t>
            </a:r>
            <a:r>
              <a:rPr lang="en-US" sz="2800" dirty="0" err="1" smtClean="0"/>
              <a:t>Thimphu</a:t>
            </a:r>
            <a:r>
              <a:rPr lang="en-US" sz="2800" dirty="0" smtClean="0"/>
              <a:t> in 2011</a:t>
            </a:r>
            <a:endParaRPr lang="en-US" sz="2800" dirty="0"/>
          </a:p>
        </p:txBody>
      </p:sp>
      <p:graphicFrame>
        <p:nvGraphicFramePr>
          <p:cNvPr id="4" name="Content Placeholder 3"/>
          <p:cNvGraphicFramePr>
            <a:graphicFrameLocks noGrp="1"/>
          </p:cNvGraphicFramePr>
          <p:nvPr>
            <p:ph idx="1"/>
          </p:nvPr>
        </p:nvGraphicFramePr>
        <p:xfrm>
          <a:off x="457200" y="1600200"/>
          <a:ext cx="8229595" cy="2362200"/>
        </p:xfrm>
        <a:graphic>
          <a:graphicData uri="http://schemas.openxmlformats.org/drawingml/2006/table">
            <a:tbl>
              <a:tblPr firstRow="1" bandRow="1">
                <a:tableStyleId>{5C22544A-7EE6-4342-B048-85BDC9FD1C3A}</a:tableStyleId>
              </a:tblPr>
              <a:tblGrid>
                <a:gridCol w="748145"/>
                <a:gridCol w="699655"/>
                <a:gridCol w="914400"/>
                <a:gridCol w="685800"/>
                <a:gridCol w="838200"/>
                <a:gridCol w="602670"/>
                <a:gridCol w="748145"/>
                <a:gridCol w="748145"/>
                <a:gridCol w="748145"/>
                <a:gridCol w="748145"/>
                <a:gridCol w="748145"/>
              </a:tblGrid>
              <a:tr h="1065654">
                <a:tc>
                  <a:txBody>
                    <a:bodyPr/>
                    <a:lstStyle/>
                    <a:p>
                      <a:r>
                        <a:rPr lang="en-US" dirty="0" smtClean="0"/>
                        <a:t>No. of cases</a:t>
                      </a:r>
                      <a:endParaRPr lang="en-US" dirty="0"/>
                    </a:p>
                  </a:txBody>
                  <a:tcPr/>
                </a:tc>
                <a:tc>
                  <a:txBody>
                    <a:bodyPr/>
                    <a:lstStyle/>
                    <a:p>
                      <a:r>
                        <a:rPr lang="en-US" dirty="0" smtClean="0"/>
                        <a:t>Male</a:t>
                      </a:r>
                      <a:endParaRPr lang="en-US" dirty="0"/>
                    </a:p>
                  </a:txBody>
                  <a:tcPr/>
                </a:tc>
                <a:tc>
                  <a:txBody>
                    <a:bodyPr/>
                    <a:lstStyle/>
                    <a:p>
                      <a:r>
                        <a:rPr lang="en-US" dirty="0" smtClean="0"/>
                        <a:t>Female</a:t>
                      </a:r>
                      <a:endParaRPr lang="en-US" dirty="0"/>
                    </a:p>
                  </a:txBody>
                  <a:tcPr/>
                </a:tc>
                <a:tc gridSpan="2">
                  <a:txBody>
                    <a:bodyPr/>
                    <a:lstStyle/>
                    <a:p>
                      <a:r>
                        <a:rPr lang="en-US" dirty="0" smtClean="0"/>
                        <a:t>Alcohol dependents</a:t>
                      </a:r>
                      <a:endParaRPr lang="en-US" dirty="0"/>
                    </a:p>
                  </a:txBody>
                  <a:tcPr/>
                </a:tc>
                <a:tc hMerge="1">
                  <a:txBody>
                    <a:bodyPr/>
                    <a:lstStyle/>
                    <a:p>
                      <a:endParaRPr lang="en-US" dirty="0"/>
                    </a:p>
                  </a:txBody>
                  <a:tcPr/>
                </a:tc>
                <a:tc gridSpan="2">
                  <a:txBody>
                    <a:bodyPr/>
                    <a:lstStyle/>
                    <a:p>
                      <a:r>
                        <a:rPr lang="en-US" dirty="0" smtClean="0"/>
                        <a:t>Drug dependent</a:t>
                      </a:r>
                      <a:endParaRPr lang="en-US" dirty="0"/>
                    </a:p>
                  </a:txBody>
                  <a:tcPr/>
                </a:tc>
                <a:tc hMerge="1">
                  <a:txBody>
                    <a:bodyPr/>
                    <a:lstStyle/>
                    <a:p>
                      <a:endParaRPr lang="en-US" dirty="0"/>
                    </a:p>
                  </a:txBody>
                  <a:tcPr/>
                </a:tc>
                <a:tc gridSpan="2">
                  <a:txBody>
                    <a:bodyPr/>
                    <a:lstStyle/>
                    <a:p>
                      <a:r>
                        <a:rPr lang="en-US" dirty="0" smtClean="0"/>
                        <a:t>Poly Users</a:t>
                      </a:r>
                      <a:endParaRPr lang="en-US" dirty="0"/>
                    </a:p>
                  </a:txBody>
                  <a:tcPr/>
                </a:tc>
                <a:tc hMerge="1">
                  <a:txBody>
                    <a:bodyPr/>
                    <a:lstStyle/>
                    <a:p>
                      <a:endParaRPr lang="en-US" dirty="0"/>
                    </a:p>
                  </a:txBody>
                  <a:tcPr/>
                </a:tc>
                <a:tc gridSpan="2">
                  <a:txBody>
                    <a:bodyPr/>
                    <a:lstStyle/>
                    <a:p>
                      <a:r>
                        <a:rPr lang="en-US" dirty="0" smtClean="0"/>
                        <a:t>Rehabilitated</a:t>
                      </a:r>
                      <a:endParaRPr lang="en-US" dirty="0"/>
                    </a:p>
                  </a:txBody>
                  <a:tcPr/>
                </a:tc>
                <a:tc hMerge="1">
                  <a:txBody>
                    <a:bodyPr/>
                    <a:lstStyle/>
                    <a:p>
                      <a:endParaRPr lang="en-US" dirty="0"/>
                    </a:p>
                  </a:txBody>
                  <a:tcPr/>
                </a:tc>
              </a:tr>
              <a:tr h="432182">
                <a:tc>
                  <a:txBody>
                    <a:bodyPr/>
                    <a:lstStyle/>
                    <a:p>
                      <a:endParaRPr lang="en-US" dirty="0"/>
                    </a:p>
                  </a:txBody>
                  <a:tcPr/>
                </a:tc>
                <a:tc>
                  <a:txBody>
                    <a:bodyPr/>
                    <a:lstStyle/>
                    <a:p>
                      <a:endParaRPr lang="en-US" dirty="0"/>
                    </a:p>
                  </a:txBody>
                  <a:tcPr/>
                </a:tc>
                <a:tc>
                  <a:txBody>
                    <a:bodyPr/>
                    <a:lstStyle/>
                    <a:p>
                      <a:endParaRPr lang="en-US"/>
                    </a:p>
                  </a:txBody>
                  <a:tcPr/>
                </a:tc>
                <a:tc>
                  <a:txBody>
                    <a:bodyPr/>
                    <a:lstStyle/>
                    <a:p>
                      <a:r>
                        <a:rPr lang="en-US" sz="1400" dirty="0" smtClean="0"/>
                        <a:t>Male</a:t>
                      </a:r>
                      <a:endParaRPr lang="en-US" sz="1400" dirty="0"/>
                    </a:p>
                  </a:txBody>
                  <a:tcPr/>
                </a:tc>
                <a:tc>
                  <a:txBody>
                    <a:bodyPr/>
                    <a:lstStyle/>
                    <a:p>
                      <a:r>
                        <a:rPr lang="en-US" sz="1400" dirty="0" smtClean="0"/>
                        <a:t>Female</a:t>
                      </a:r>
                      <a:endParaRPr lang="en-US" sz="1400" dirty="0"/>
                    </a:p>
                  </a:txBody>
                  <a:tcPr/>
                </a:tc>
                <a:tc>
                  <a:txBody>
                    <a:bodyPr/>
                    <a:lstStyle/>
                    <a:p>
                      <a:r>
                        <a:rPr lang="en-US" sz="1400" dirty="0" smtClean="0"/>
                        <a:t>Male</a:t>
                      </a:r>
                      <a:endParaRPr lang="en-US" sz="1400" dirty="0"/>
                    </a:p>
                  </a:txBody>
                  <a:tcPr/>
                </a:tc>
                <a:tc>
                  <a:txBody>
                    <a:bodyPr/>
                    <a:lstStyle/>
                    <a:p>
                      <a:r>
                        <a:rPr lang="en-US" sz="1400" dirty="0" smtClean="0"/>
                        <a:t>Female</a:t>
                      </a:r>
                      <a:endParaRPr lang="en-US" sz="1400" dirty="0"/>
                    </a:p>
                  </a:txBody>
                  <a:tcPr/>
                </a:tc>
                <a:tc>
                  <a:txBody>
                    <a:bodyPr/>
                    <a:lstStyle/>
                    <a:p>
                      <a:r>
                        <a:rPr lang="en-US" sz="1400" dirty="0" smtClean="0"/>
                        <a:t>Male</a:t>
                      </a:r>
                      <a:endParaRPr lang="en-US" sz="1400" dirty="0"/>
                    </a:p>
                  </a:txBody>
                  <a:tcPr/>
                </a:tc>
                <a:tc>
                  <a:txBody>
                    <a:bodyPr/>
                    <a:lstStyle/>
                    <a:p>
                      <a:r>
                        <a:rPr lang="en-US" sz="1400" dirty="0" smtClean="0"/>
                        <a:t>Female</a:t>
                      </a:r>
                      <a:endParaRPr lang="en-US" sz="1400" dirty="0"/>
                    </a:p>
                  </a:txBody>
                  <a:tcPr/>
                </a:tc>
                <a:tc>
                  <a:txBody>
                    <a:bodyPr/>
                    <a:lstStyle/>
                    <a:p>
                      <a:r>
                        <a:rPr lang="en-US" sz="1400" dirty="0" smtClean="0"/>
                        <a:t>Male</a:t>
                      </a:r>
                      <a:endParaRPr lang="en-US" sz="1400" dirty="0"/>
                    </a:p>
                  </a:txBody>
                  <a:tcPr/>
                </a:tc>
                <a:tc>
                  <a:txBody>
                    <a:bodyPr/>
                    <a:lstStyle/>
                    <a:p>
                      <a:r>
                        <a:rPr lang="en-US" sz="1400" dirty="0" smtClean="0"/>
                        <a:t>Female</a:t>
                      </a:r>
                      <a:endParaRPr lang="en-US" sz="1400" dirty="0"/>
                    </a:p>
                  </a:txBody>
                  <a:tcPr/>
                </a:tc>
              </a:tr>
              <a:tr h="432182">
                <a:tc>
                  <a:txBody>
                    <a:bodyPr/>
                    <a:lstStyle/>
                    <a:p>
                      <a:pPr algn="ctr"/>
                      <a:r>
                        <a:rPr lang="en-US" dirty="0" smtClean="0"/>
                        <a:t>293</a:t>
                      </a:r>
                      <a:endParaRPr lang="en-US" dirty="0"/>
                    </a:p>
                  </a:txBody>
                  <a:tcPr/>
                </a:tc>
                <a:tc>
                  <a:txBody>
                    <a:bodyPr/>
                    <a:lstStyle/>
                    <a:p>
                      <a:pPr algn="ctr"/>
                      <a:r>
                        <a:rPr lang="en-US" dirty="0" smtClean="0"/>
                        <a:t>251</a:t>
                      </a:r>
                      <a:endParaRPr lang="en-US" dirty="0"/>
                    </a:p>
                  </a:txBody>
                  <a:tcPr/>
                </a:tc>
                <a:tc>
                  <a:txBody>
                    <a:bodyPr/>
                    <a:lstStyle/>
                    <a:p>
                      <a:pPr algn="ctr"/>
                      <a:r>
                        <a:rPr lang="en-US" dirty="0" smtClean="0"/>
                        <a:t>42</a:t>
                      </a:r>
                      <a:endParaRPr lang="en-US" dirty="0"/>
                    </a:p>
                  </a:txBody>
                  <a:tcPr/>
                </a:tc>
                <a:tc>
                  <a:txBody>
                    <a:bodyPr/>
                    <a:lstStyle/>
                    <a:p>
                      <a:pPr algn="ctr"/>
                      <a:r>
                        <a:rPr lang="en-US" dirty="0" smtClean="0"/>
                        <a:t>186</a:t>
                      </a:r>
                      <a:endParaRPr lang="en-US" dirty="0"/>
                    </a:p>
                  </a:txBody>
                  <a:tcPr/>
                </a:tc>
                <a:tc>
                  <a:txBody>
                    <a:bodyPr/>
                    <a:lstStyle/>
                    <a:p>
                      <a:pPr algn="ctr"/>
                      <a:r>
                        <a:rPr lang="en-US" dirty="0" smtClean="0"/>
                        <a:t>38</a:t>
                      </a:r>
                      <a:endParaRPr lang="en-US" dirty="0"/>
                    </a:p>
                  </a:txBody>
                  <a:tcPr/>
                </a:tc>
                <a:tc>
                  <a:txBody>
                    <a:bodyPr/>
                    <a:lstStyle/>
                    <a:p>
                      <a:pPr algn="ctr"/>
                      <a:r>
                        <a:rPr lang="en-US" dirty="0" smtClean="0"/>
                        <a:t>10</a:t>
                      </a:r>
                      <a:endParaRPr lang="en-US" dirty="0"/>
                    </a:p>
                  </a:txBody>
                  <a:tcPr/>
                </a:tc>
                <a:tc>
                  <a:txBody>
                    <a:bodyPr/>
                    <a:lstStyle/>
                    <a:p>
                      <a:pPr algn="ctr"/>
                      <a:r>
                        <a:rPr lang="en-US" dirty="0" smtClean="0"/>
                        <a:t>0</a:t>
                      </a:r>
                      <a:endParaRPr lang="en-US" dirty="0"/>
                    </a:p>
                  </a:txBody>
                  <a:tcPr/>
                </a:tc>
                <a:tc>
                  <a:txBody>
                    <a:bodyPr/>
                    <a:lstStyle/>
                    <a:p>
                      <a:pPr algn="ctr"/>
                      <a:r>
                        <a:rPr lang="en-US" dirty="0" smtClean="0"/>
                        <a:t>54</a:t>
                      </a:r>
                      <a:endParaRPr lang="en-US" dirty="0"/>
                    </a:p>
                  </a:txBody>
                  <a:tcPr/>
                </a:tc>
                <a:tc>
                  <a:txBody>
                    <a:bodyPr/>
                    <a:lstStyle/>
                    <a:p>
                      <a:pPr algn="ctr"/>
                      <a:r>
                        <a:rPr lang="en-US" dirty="0" smtClean="0"/>
                        <a:t>4</a:t>
                      </a:r>
                      <a:endParaRPr lang="en-US" dirty="0"/>
                    </a:p>
                  </a:txBody>
                  <a:tcPr/>
                </a:tc>
                <a:tc>
                  <a:txBody>
                    <a:bodyPr/>
                    <a:lstStyle/>
                    <a:p>
                      <a:pPr algn="ctr"/>
                      <a:r>
                        <a:rPr lang="en-US" dirty="0" smtClean="0"/>
                        <a:t>47</a:t>
                      </a:r>
                      <a:endParaRPr lang="en-US" dirty="0"/>
                    </a:p>
                  </a:txBody>
                  <a:tcPr/>
                </a:tc>
                <a:tc>
                  <a:txBody>
                    <a:bodyPr/>
                    <a:lstStyle/>
                    <a:p>
                      <a:pPr algn="ctr"/>
                      <a:r>
                        <a:rPr lang="en-US" dirty="0" smtClean="0"/>
                        <a:t>18</a:t>
                      </a:r>
                      <a:endParaRPr lang="en-US" dirty="0"/>
                    </a:p>
                  </a:txBody>
                  <a:tcPr/>
                </a:tc>
              </a:tr>
              <a:tr h="432182">
                <a:tc>
                  <a:txBody>
                    <a:bodyPr/>
                    <a:lstStyle/>
                    <a:p>
                      <a:endParaRPr lang="en-US"/>
                    </a:p>
                  </a:txBody>
                  <a:tcPr/>
                </a:tc>
                <a:tc>
                  <a:txBody>
                    <a:bodyPr/>
                    <a:lstStyle/>
                    <a:p>
                      <a:endParaRPr lang="en-US"/>
                    </a:p>
                  </a:txBody>
                  <a:tcPr/>
                </a:tc>
                <a:tc>
                  <a:txBody>
                    <a:bodyPr/>
                    <a:lstStyle/>
                    <a:p>
                      <a:endParaRPr lang="en-US"/>
                    </a:p>
                  </a:txBody>
                  <a:tcPr/>
                </a:tc>
                <a:tc gridSpan="2">
                  <a:txBody>
                    <a:bodyPr/>
                    <a:lstStyle/>
                    <a:p>
                      <a:pPr algn="ctr"/>
                      <a:r>
                        <a:rPr lang="en-US" dirty="0" smtClean="0"/>
                        <a:t>224</a:t>
                      </a:r>
                      <a:endParaRPr lang="en-US" dirty="0"/>
                    </a:p>
                  </a:txBody>
                  <a:tcPr/>
                </a:tc>
                <a:tc hMerge="1">
                  <a:txBody>
                    <a:bodyPr/>
                    <a:lstStyle/>
                    <a:p>
                      <a:endParaRPr lang="en-US" dirty="0"/>
                    </a:p>
                  </a:txBody>
                  <a:tcPr/>
                </a:tc>
                <a:tc gridSpan="2">
                  <a:txBody>
                    <a:bodyPr/>
                    <a:lstStyle/>
                    <a:p>
                      <a:pPr algn="ctr"/>
                      <a:r>
                        <a:rPr lang="en-US" dirty="0" smtClean="0"/>
                        <a:t>10</a:t>
                      </a:r>
                      <a:endParaRPr lang="en-US" dirty="0"/>
                    </a:p>
                  </a:txBody>
                  <a:tcPr/>
                </a:tc>
                <a:tc hMerge="1">
                  <a:txBody>
                    <a:bodyPr/>
                    <a:lstStyle/>
                    <a:p>
                      <a:endParaRPr lang="en-US" dirty="0"/>
                    </a:p>
                  </a:txBody>
                  <a:tcPr/>
                </a:tc>
                <a:tc gridSpan="2">
                  <a:txBody>
                    <a:bodyPr/>
                    <a:lstStyle/>
                    <a:p>
                      <a:pPr algn="ctr"/>
                      <a:r>
                        <a:rPr lang="en-US" dirty="0" smtClean="0"/>
                        <a:t>58</a:t>
                      </a:r>
                      <a:endParaRPr lang="en-US" dirty="0"/>
                    </a:p>
                  </a:txBody>
                  <a:tcPr/>
                </a:tc>
                <a:tc hMerge="1">
                  <a:txBody>
                    <a:bodyPr/>
                    <a:lstStyle/>
                    <a:p>
                      <a:endParaRPr lang="en-US" dirty="0"/>
                    </a:p>
                  </a:txBody>
                  <a:tcPr/>
                </a:tc>
                <a:tc gridSpan="2">
                  <a:txBody>
                    <a:bodyPr/>
                    <a:lstStyle/>
                    <a:p>
                      <a:pPr algn="ctr"/>
                      <a:r>
                        <a:rPr lang="en-US" dirty="0" smtClean="0"/>
                        <a:t>65</a:t>
                      </a:r>
                      <a:endParaRPr lang="en-US" dirty="0"/>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1"/>
            <a:r>
              <a:rPr lang="en-GB" dirty="0" smtClean="0"/>
              <a:t>HIV prevention treatment and care services</a:t>
            </a:r>
          </a:p>
          <a:p>
            <a:pPr lvl="2"/>
            <a:r>
              <a:rPr lang="en-GB" dirty="0" smtClean="0"/>
              <a:t>Voluntary Counselling and Testing facility available at health </a:t>
            </a:r>
            <a:r>
              <a:rPr lang="en-GB" dirty="0" smtClean="0"/>
              <a:t>centres</a:t>
            </a:r>
            <a:endParaRPr lang="en-GB" dirty="0" smtClean="0"/>
          </a:p>
          <a:p>
            <a:pPr lvl="1"/>
            <a:r>
              <a:rPr lang="en-GB" dirty="0" smtClean="0"/>
              <a:t>Any other health care/psycho social services </a:t>
            </a:r>
          </a:p>
          <a:p>
            <a:pPr lvl="2"/>
            <a:r>
              <a:rPr lang="en-GB" dirty="0" smtClean="0"/>
              <a:t>Health Information and Service Centres at urban town </a:t>
            </a:r>
          </a:p>
          <a:p>
            <a:pPr lvl="1"/>
            <a:r>
              <a:rPr lang="en-GB" dirty="0" smtClean="0"/>
              <a:t>Services for any special/new populations </a:t>
            </a:r>
          </a:p>
          <a:p>
            <a:pPr lvl="2"/>
            <a:r>
              <a:rPr lang="en-GB" dirty="0" smtClean="0"/>
              <a:t>Information not available </a:t>
            </a:r>
          </a:p>
          <a:p>
            <a:pPr lvl="1"/>
            <a:r>
              <a:rPr lang="en-GB" dirty="0" smtClean="0"/>
              <a:t>Coordination arrangements – steering committees for project management, on OST/NSP etc</a:t>
            </a:r>
          </a:p>
          <a:p>
            <a:pPr lvl="2"/>
            <a:r>
              <a:rPr lang="en-GB" dirty="0" smtClean="0"/>
              <a:t>BNCA along with relevant stakeholders at the national level, MSTF in district  level and Village Health Workers at </a:t>
            </a:r>
            <a:r>
              <a:rPr lang="en-GB" dirty="0" err="1" smtClean="0"/>
              <a:t>gewog</a:t>
            </a:r>
            <a:r>
              <a:rPr lang="en-GB" dirty="0" smtClean="0"/>
              <a:t> level.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GB" sz="3600" dirty="0" smtClean="0"/>
              <a:t>How has the project been catalytic in the Drug use/HIV national response/s </a:t>
            </a:r>
            <a:endParaRPr lang="en-GB" sz="3600" dirty="0"/>
          </a:p>
        </p:txBody>
      </p:sp>
      <p:sp>
        <p:nvSpPr>
          <p:cNvPr id="3" name="Content Placeholder 2"/>
          <p:cNvSpPr>
            <a:spLocks noGrp="1"/>
          </p:cNvSpPr>
          <p:nvPr>
            <p:ph idx="1"/>
          </p:nvPr>
        </p:nvSpPr>
        <p:spPr>
          <a:xfrm>
            <a:off x="457200" y="1295400"/>
            <a:ext cx="8229600" cy="5257800"/>
          </a:xfrm>
        </p:spPr>
        <p:txBody>
          <a:bodyPr>
            <a:normAutofit/>
          </a:bodyPr>
          <a:lstStyle/>
          <a:p>
            <a:r>
              <a:rPr lang="en-GB" dirty="0" smtClean="0"/>
              <a:t>National Baseline Assessment 2009</a:t>
            </a:r>
          </a:p>
          <a:p>
            <a:r>
              <a:rPr lang="en-GB" dirty="0" smtClean="0"/>
              <a:t>Capacity building of the service providers</a:t>
            </a:r>
          </a:p>
          <a:p>
            <a:r>
              <a:rPr lang="en-GB" dirty="0" smtClean="0"/>
              <a:t>Development of guidelines and protocols for DIC and the rehab centres</a:t>
            </a:r>
            <a:endParaRPr lang="en-GB" dirty="0" smtClean="0"/>
          </a:p>
          <a:p>
            <a:r>
              <a:rPr lang="en-GB" dirty="0" smtClean="0"/>
              <a:t>Out </a:t>
            </a:r>
            <a:r>
              <a:rPr lang="en-GB" dirty="0" smtClean="0"/>
              <a:t>Reach </a:t>
            </a:r>
            <a:r>
              <a:rPr lang="en-GB" dirty="0" smtClean="0"/>
              <a:t>based Harm reduction services </a:t>
            </a:r>
            <a:r>
              <a:rPr lang="en-GB" dirty="0" smtClean="0"/>
              <a:t>through the peer counsellor </a:t>
            </a:r>
          </a:p>
          <a:p>
            <a:pPr lvl="1"/>
            <a:r>
              <a:rPr lang="en-GB" dirty="0" smtClean="0"/>
              <a:t>distribution </a:t>
            </a:r>
            <a:r>
              <a:rPr lang="en-GB" dirty="0" smtClean="0"/>
              <a:t>of condoms and encourage drug users for voluntary testing and counselling.</a:t>
            </a:r>
          </a:p>
          <a:p>
            <a:pPr lvl="1"/>
            <a:r>
              <a:rPr lang="en-GB" dirty="0" smtClean="0"/>
              <a:t>Collaborate with HISC and provide service to the clients</a:t>
            </a:r>
            <a:r>
              <a:rPr lang="en-GB" dirty="0" smtClean="0"/>
              <a:t>.</a:t>
            </a:r>
          </a:p>
          <a:p>
            <a:pPr lvl="1"/>
            <a:endParaRPr lang="en-GB" dirty="0" smtClean="0"/>
          </a:p>
          <a:p>
            <a:endParaRPr lang="en-GB" dirty="0" smtClean="0"/>
          </a:p>
          <a:p>
            <a:endParaRPr lang="en-GB" dirty="0"/>
          </a:p>
        </p:txBody>
      </p:sp>
    </p:spTree>
    <p:extLst>
      <p:ext uri="{BB962C8B-B14F-4D97-AF65-F5344CB8AC3E}">
        <p14:creationId xmlns="" xmlns:p14="http://schemas.microsoft.com/office/powerpoint/2010/main" val="882054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dirty="0" smtClean="0"/>
              <a:t>The way forward…</a:t>
            </a:r>
            <a:endParaRPr lang="en-GB" dirty="0"/>
          </a:p>
        </p:txBody>
      </p:sp>
      <p:sp>
        <p:nvSpPr>
          <p:cNvPr id="3" name="Content Placeholder 2"/>
          <p:cNvSpPr>
            <a:spLocks noGrp="1"/>
          </p:cNvSpPr>
          <p:nvPr>
            <p:ph idx="1"/>
          </p:nvPr>
        </p:nvSpPr>
        <p:spPr>
          <a:xfrm>
            <a:off x="457200" y="914400"/>
            <a:ext cx="8534400" cy="5715000"/>
          </a:xfrm>
        </p:spPr>
        <p:txBody>
          <a:bodyPr>
            <a:normAutofit fontScale="92500" lnSpcReduction="10000"/>
          </a:bodyPr>
          <a:lstStyle/>
          <a:p>
            <a:pPr>
              <a:buNone/>
            </a:pPr>
            <a:r>
              <a:rPr lang="en-GB" dirty="0" smtClean="0"/>
              <a:t>Policy harmonisation/reforms/changes</a:t>
            </a:r>
          </a:p>
          <a:p>
            <a:pPr lvl="1"/>
            <a:r>
              <a:rPr lang="en-GB" dirty="0" smtClean="0"/>
              <a:t>Streamlining the legislation [NDPSSA Act &amp; its Rules and Regulation</a:t>
            </a:r>
            <a:r>
              <a:rPr lang="en-GB" dirty="0" smtClean="0"/>
              <a:t>]  and in particular to Harm Reduction.</a:t>
            </a:r>
            <a:endParaRPr lang="en-GB" dirty="0" smtClean="0"/>
          </a:p>
          <a:p>
            <a:pPr>
              <a:buNone/>
            </a:pPr>
            <a:r>
              <a:rPr lang="en-GB" dirty="0" smtClean="0"/>
              <a:t>Evidence generation</a:t>
            </a:r>
          </a:p>
          <a:p>
            <a:pPr lvl="1"/>
            <a:r>
              <a:rPr lang="en-GB" dirty="0" smtClean="0"/>
              <a:t>Next NBA in 11 FYP, if fund available</a:t>
            </a:r>
          </a:p>
          <a:p>
            <a:pPr>
              <a:buNone/>
            </a:pPr>
            <a:r>
              <a:rPr lang="en-GB" dirty="0" smtClean="0"/>
              <a:t>Services: increasing coverage /targets</a:t>
            </a:r>
          </a:p>
          <a:p>
            <a:pPr lvl="1"/>
            <a:r>
              <a:rPr lang="en-GB" dirty="0" smtClean="0"/>
              <a:t>Establishment of 50 bedded rehab centre at </a:t>
            </a:r>
            <a:r>
              <a:rPr lang="en-GB" dirty="0" err="1" smtClean="0"/>
              <a:t>Tshaluna</a:t>
            </a:r>
            <a:r>
              <a:rPr lang="en-GB" dirty="0" smtClean="0"/>
              <a:t> in 11 FYP. 20 Acres of land acquired. Looking for donor.  </a:t>
            </a:r>
          </a:p>
          <a:p>
            <a:pPr lvl="1"/>
            <a:r>
              <a:rPr lang="en-GB" dirty="0" smtClean="0"/>
              <a:t>Establishment of new DIC.</a:t>
            </a:r>
          </a:p>
          <a:p>
            <a:pPr>
              <a:buNone/>
            </a:pPr>
            <a:r>
              <a:rPr lang="en-GB" dirty="0" smtClean="0"/>
              <a:t>Capacity building</a:t>
            </a:r>
          </a:p>
          <a:p>
            <a:pPr lvl="1"/>
            <a:r>
              <a:rPr lang="en-GB" dirty="0" smtClean="0"/>
              <a:t>All stakeholders including NGOs through multilateral and bilateral arrangements </a:t>
            </a:r>
            <a:r>
              <a:rPr lang="en-GB" dirty="0" smtClean="0"/>
              <a:t> and  regional cooperation:  </a:t>
            </a:r>
            <a:r>
              <a:rPr lang="en-GB" dirty="0" smtClean="0"/>
              <a:t>GOI, TICA, Colombo Plan, UNODC etc</a:t>
            </a:r>
            <a:r>
              <a:rPr lang="en-GB" dirty="0" smtClean="0"/>
              <a:t>.</a:t>
            </a:r>
          </a:p>
          <a:p>
            <a:endParaRPr lang="en-GB" dirty="0" smtClean="0"/>
          </a:p>
          <a:p>
            <a:endParaRPr lang="en-GB" dirty="0"/>
          </a:p>
        </p:txBody>
      </p:sp>
    </p:spTree>
    <p:extLst>
      <p:ext uri="{BB962C8B-B14F-4D97-AF65-F5344CB8AC3E}">
        <p14:creationId xmlns="" xmlns:p14="http://schemas.microsoft.com/office/powerpoint/2010/main" val="1623563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dirty="0" smtClean="0"/>
              <a:t>The way forward…</a:t>
            </a:r>
            <a:endParaRPr lang="en-US" dirty="0"/>
          </a:p>
        </p:txBody>
      </p:sp>
      <p:sp>
        <p:nvSpPr>
          <p:cNvPr id="3" name="Content Placeholder 2"/>
          <p:cNvSpPr>
            <a:spLocks noGrp="1"/>
          </p:cNvSpPr>
          <p:nvPr>
            <p:ph idx="1"/>
          </p:nvPr>
        </p:nvSpPr>
        <p:spPr>
          <a:xfrm>
            <a:off x="457200" y="914400"/>
            <a:ext cx="8229600" cy="5638800"/>
          </a:xfrm>
        </p:spPr>
        <p:txBody>
          <a:bodyPr>
            <a:normAutofit/>
          </a:bodyPr>
          <a:lstStyle/>
          <a:p>
            <a:r>
              <a:rPr lang="en-GB" dirty="0" smtClean="0"/>
              <a:t>Pilot OST in </a:t>
            </a:r>
            <a:r>
              <a:rPr lang="en-GB" dirty="0" err="1" smtClean="0"/>
              <a:t>Thimphu</a:t>
            </a:r>
            <a:r>
              <a:rPr lang="en-GB" dirty="0" smtClean="0"/>
              <a:t> for </a:t>
            </a:r>
            <a:r>
              <a:rPr lang="en-GB" dirty="0" err="1" smtClean="0"/>
              <a:t>opoid</a:t>
            </a:r>
            <a:r>
              <a:rPr lang="en-GB" dirty="0" smtClean="0"/>
              <a:t> users </a:t>
            </a:r>
          </a:p>
          <a:p>
            <a:r>
              <a:rPr lang="en-GB" dirty="0" smtClean="0"/>
              <a:t>Advocacy</a:t>
            </a:r>
            <a:endParaRPr lang="en-GB" dirty="0" smtClean="0"/>
          </a:p>
          <a:p>
            <a:pPr lvl="1"/>
            <a:r>
              <a:rPr lang="en-GB" dirty="0" smtClean="0"/>
              <a:t>Through </a:t>
            </a:r>
            <a:r>
              <a:rPr lang="en-GB" dirty="0" smtClean="0"/>
              <a:t>mass media - both audio and print media from time to time.  </a:t>
            </a:r>
            <a:r>
              <a:rPr lang="en-GB" dirty="0" err="1" smtClean="0"/>
              <a:t>Eg</a:t>
            </a:r>
            <a:r>
              <a:rPr lang="en-GB" dirty="0" smtClean="0"/>
              <a:t>. Frequent panel discussion or notification on the destruction of </a:t>
            </a:r>
            <a:r>
              <a:rPr lang="en-GB" dirty="0" smtClean="0"/>
              <a:t>marijuana. </a:t>
            </a:r>
            <a:r>
              <a:rPr lang="en-GB" dirty="0" smtClean="0"/>
              <a:t>plants etc</a:t>
            </a:r>
            <a:r>
              <a:rPr lang="en-GB" dirty="0" smtClean="0"/>
              <a:t>. New </a:t>
            </a:r>
            <a:r>
              <a:rPr lang="en-GB" dirty="0" smtClean="0"/>
              <a:t>initiatives/innovations</a:t>
            </a:r>
          </a:p>
          <a:p>
            <a:pPr lvl="1"/>
            <a:r>
              <a:rPr lang="en-US" dirty="0" smtClean="0"/>
              <a:t>Grooming of new NGO like </a:t>
            </a:r>
            <a:r>
              <a:rPr lang="en-US" dirty="0" err="1" smtClean="0"/>
              <a:t>Chethen</a:t>
            </a:r>
            <a:r>
              <a:rPr lang="en-US" dirty="0" smtClean="0"/>
              <a:t> </a:t>
            </a:r>
            <a:r>
              <a:rPr lang="en-US" dirty="0" err="1" smtClean="0"/>
              <a:t>Phenday</a:t>
            </a:r>
            <a:r>
              <a:rPr lang="en-US" dirty="0" smtClean="0"/>
              <a:t> Association (CPA) in 2012 and </a:t>
            </a:r>
            <a:r>
              <a:rPr lang="en-US" dirty="0" err="1" smtClean="0"/>
              <a:t>Lhaksam</a:t>
            </a:r>
            <a:r>
              <a:rPr lang="en-US" dirty="0" smtClean="0"/>
              <a:t> – People living with HIV (PLHIV) in 2009.</a:t>
            </a:r>
          </a:p>
          <a:p>
            <a:pPr lvl="1"/>
            <a:r>
              <a:rPr lang="en-US" dirty="0" smtClean="0"/>
              <a:t>Carrying out </a:t>
            </a:r>
            <a:r>
              <a:rPr lang="en-US" dirty="0" smtClean="0"/>
              <a:t>research/studies  </a:t>
            </a:r>
            <a:r>
              <a:rPr lang="en-US" dirty="0" smtClean="0"/>
              <a:t>and maintain high degree of professionalism.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Problem areas  </a:t>
            </a:r>
            <a:endParaRPr lang="en-US" dirty="0"/>
          </a:p>
        </p:txBody>
      </p:sp>
      <p:sp>
        <p:nvSpPr>
          <p:cNvPr id="3" name="Content Placeholder 2"/>
          <p:cNvSpPr>
            <a:spLocks noGrp="1"/>
          </p:cNvSpPr>
          <p:nvPr>
            <p:ph idx="1"/>
          </p:nvPr>
        </p:nvSpPr>
        <p:spPr>
          <a:xfrm>
            <a:off x="457200" y="990601"/>
            <a:ext cx="8229600" cy="5410200"/>
          </a:xfrm>
        </p:spPr>
        <p:txBody>
          <a:bodyPr>
            <a:normAutofit fontScale="92500" lnSpcReduction="10000"/>
          </a:bodyPr>
          <a:lstStyle/>
          <a:p>
            <a:r>
              <a:rPr lang="en-US" dirty="0" smtClean="0"/>
              <a:t>Porous border with India and difficult to control. </a:t>
            </a:r>
          </a:p>
          <a:p>
            <a:r>
              <a:rPr lang="en-US" dirty="0" smtClean="0"/>
              <a:t>Sizeable youth population vulnerable to drug and HIV.</a:t>
            </a:r>
          </a:p>
          <a:p>
            <a:r>
              <a:rPr lang="en-US" dirty="0" smtClean="0"/>
              <a:t>Rise in abuse of pharmaceutical preparation containing NDPS, especially </a:t>
            </a:r>
            <a:r>
              <a:rPr lang="en-US" dirty="0" err="1" smtClean="0"/>
              <a:t>dextro</a:t>
            </a:r>
            <a:r>
              <a:rPr lang="en-US" dirty="0" smtClean="0"/>
              <a:t> </a:t>
            </a:r>
            <a:r>
              <a:rPr lang="en-US" dirty="0" err="1" smtClean="0"/>
              <a:t>propxyphene</a:t>
            </a:r>
            <a:r>
              <a:rPr lang="en-US" dirty="0" smtClean="0"/>
              <a:t> based drugs prone to be injected around world.</a:t>
            </a:r>
          </a:p>
          <a:p>
            <a:r>
              <a:rPr lang="en-US" dirty="0" smtClean="0"/>
              <a:t>Increase in injecting drug use as per the number of arrest made by Police for the last few years. Increase in gang fight, stabbing cases reported in media almost every day.</a:t>
            </a:r>
          </a:p>
          <a:p>
            <a:r>
              <a:rPr lang="en-US" dirty="0" smtClean="0"/>
              <a:t>UNICEF support until Dec 2012.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a:buNone/>
            </a:pPr>
            <a:endParaRPr lang="en-US" dirty="0" smtClean="0"/>
          </a:p>
          <a:p>
            <a:pPr>
              <a:buNone/>
            </a:pPr>
            <a:endParaRPr lang="en-US" dirty="0" smtClean="0"/>
          </a:p>
          <a:p>
            <a:pPr>
              <a:buNone/>
            </a:pPr>
            <a:r>
              <a:rPr lang="en-US" dirty="0" smtClean="0"/>
              <a:t>				  </a:t>
            </a:r>
          </a:p>
          <a:p>
            <a:pPr>
              <a:buNone/>
            </a:pPr>
            <a:r>
              <a:rPr lang="en-US" dirty="0" smtClean="0"/>
              <a:t>				</a:t>
            </a:r>
            <a:r>
              <a:rPr lang="en-US" dirty="0" err="1" smtClean="0"/>
              <a:t>Tashi</a:t>
            </a:r>
            <a:r>
              <a:rPr lang="en-US" dirty="0" smtClean="0"/>
              <a:t> </a:t>
            </a:r>
            <a:r>
              <a:rPr lang="en-US" dirty="0" err="1" smtClean="0"/>
              <a:t>Delek</a:t>
            </a:r>
            <a:endParaRPr lang="en-US" dirty="0" smtClean="0"/>
          </a:p>
          <a:p>
            <a:pPr>
              <a:buNone/>
            </a:pPr>
            <a:endParaRPr lang="en-US" dirty="0" smtClean="0"/>
          </a:p>
          <a:p>
            <a:pPr>
              <a:buNone/>
            </a:pPr>
            <a:r>
              <a:rPr lang="en-US" dirty="0" smtClean="0"/>
              <a:t>				(THANK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BHUTAN                                                Land of Gross National Happiness</a:t>
            </a:r>
            <a:endParaRPr lang="en-US" dirty="0"/>
          </a:p>
        </p:txBody>
      </p:sp>
      <p:pic>
        <p:nvPicPr>
          <p:cNvPr id="4" name="Picture 1" descr="dddd.jpg"/>
          <p:cNvPicPr>
            <a:picLocks noGrp="1" noChangeAspect="1"/>
          </p:cNvPicPr>
          <p:nvPr>
            <p:ph idx="1"/>
          </p:nvPr>
        </p:nvPicPr>
        <p:blipFill>
          <a:blip r:embed="rId2" cstate="print"/>
          <a:srcRect/>
          <a:stretch>
            <a:fillRect/>
          </a:stretch>
        </p:blipFill>
        <p:spPr bwMode="auto">
          <a:xfrm>
            <a:off x="609600" y="1600200"/>
            <a:ext cx="7882759"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Project progress update since 2010</a:t>
            </a:r>
            <a:endParaRPr lang="en-GB" dirty="0"/>
          </a:p>
        </p:txBody>
      </p:sp>
      <p:sp>
        <p:nvSpPr>
          <p:cNvPr id="3" name="Content Placeholder 2"/>
          <p:cNvSpPr>
            <a:spLocks noGrp="1"/>
          </p:cNvSpPr>
          <p:nvPr>
            <p:ph idx="1"/>
          </p:nvPr>
        </p:nvSpPr>
        <p:spPr>
          <a:xfrm>
            <a:off x="457200" y="1052736"/>
            <a:ext cx="8153400" cy="5256584"/>
          </a:xfrm>
        </p:spPr>
        <p:txBody>
          <a:bodyPr>
            <a:normAutofit/>
          </a:bodyPr>
          <a:lstStyle/>
          <a:p>
            <a:pPr lvl="1">
              <a:buNone/>
            </a:pPr>
            <a:r>
              <a:rPr lang="en-GB" sz="3300" b="1" dirty="0" smtClean="0"/>
              <a:t>Addressing legal policy issues:</a:t>
            </a:r>
          </a:p>
          <a:p>
            <a:pPr marL="971550" lvl="1" indent="-514350">
              <a:buAutoNum type="arabicPeriod"/>
            </a:pPr>
            <a:r>
              <a:rPr lang="en-GB" dirty="0" smtClean="0"/>
              <a:t>Amendment of Narcotic Drugs Psychotropic Substance Abuse Act 2005 </a:t>
            </a:r>
            <a:r>
              <a:rPr lang="en-US" dirty="0" smtClean="0"/>
              <a:t>under Demand Reduction Services.</a:t>
            </a:r>
          </a:p>
          <a:p>
            <a:pPr marL="1371600" lvl="2" indent="-514350">
              <a:buFont typeface="Wingdings" pitchFamily="2" charset="2"/>
              <a:buChar char="Ø"/>
            </a:pPr>
            <a:r>
              <a:rPr lang="en-GB" dirty="0" smtClean="0"/>
              <a:t>Chapter V : Educational Measures</a:t>
            </a:r>
          </a:p>
          <a:p>
            <a:pPr marL="1371600" lvl="2" indent="-514350">
              <a:buFont typeface="Wingdings" pitchFamily="2" charset="2"/>
              <a:buChar char="Ø"/>
            </a:pPr>
            <a:r>
              <a:rPr lang="en-GB" dirty="0" smtClean="0"/>
              <a:t>Chapter VI : Treatment and Rehabilitation</a:t>
            </a:r>
          </a:p>
          <a:p>
            <a:pPr marL="1371600" lvl="2" indent="-514350">
              <a:buFont typeface="Wingdings" pitchFamily="2" charset="2"/>
              <a:buChar char="Ø"/>
            </a:pPr>
            <a:endParaRPr lang="en-GB" dirty="0" smtClean="0"/>
          </a:p>
          <a:p>
            <a:pPr marL="0" indent="0">
              <a:buNone/>
            </a:pPr>
            <a:endParaRPr lang="en-GB" dirty="0"/>
          </a:p>
        </p:txBody>
      </p:sp>
    </p:spTree>
    <p:extLst>
      <p:ext uri="{BB962C8B-B14F-4D97-AF65-F5344CB8AC3E}">
        <p14:creationId xmlns="" xmlns:p14="http://schemas.microsoft.com/office/powerpoint/2010/main" val="3446395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lvl="1">
              <a:buNone/>
            </a:pPr>
            <a:r>
              <a:rPr lang="en-GB" b="1" dirty="0" smtClean="0"/>
              <a:t>Service delivery strengthening/expansion</a:t>
            </a:r>
          </a:p>
          <a:p>
            <a:pPr lvl="1"/>
            <a:r>
              <a:rPr lang="en-GB" dirty="0" smtClean="0"/>
              <a:t>Opening up of </a:t>
            </a:r>
            <a:r>
              <a:rPr lang="en-GB" dirty="0" smtClean="0"/>
              <a:t>3 new </a:t>
            </a:r>
            <a:r>
              <a:rPr lang="en-GB" dirty="0" smtClean="0"/>
              <a:t>Drop In </a:t>
            </a:r>
            <a:r>
              <a:rPr lang="en-GB" dirty="0" err="1" smtClean="0"/>
              <a:t>Centers</a:t>
            </a:r>
            <a:r>
              <a:rPr lang="en-GB" dirty="0" smtClean="0"/>
              <a:t>  at </a:t>
            </a:r>
            <a:r>
              <a:rPr lang="en-GB" dirty="0" err="1" smtClean="0"/>
              <a:t>Samdrup</a:t>
            </a:r>
            <a:r>
              <a:rPr lang="en-GB" dirty="0" smtClean="0"/>
              <a:t> </a:t>
            </a:r>
            <a:r>
              <a:rPr lang="en-GB" dirty="0" err="1" smtClean="0"/>
              <a:t>Jongkhar</a:t>
            </a:r>
            <a:r>
              <a:rPr lang="en-GB" dirty="0" smtClean="0"/>
              <a:t>, </a:t>
            </a:r>
            <a:r>
              <a:rPr lang="en-GB" dirty="0" err="1" smtClean="0"/>
              <a:t>Mongar</a:t>
            </a:r>
            <a:r>
              <a:rPr lang="en-GB" dirty="0" smtClean="0"/>
              <a:t>  (managed by BNCA) and </a:t>
            </a:r>
            <a:r>
              <a:rPr lang="en-GB" dirty="0" err="1" smtClean="0"/>
              <a:t>Bumthang</a:t>
            </a:r>
            <a:r>
              <a:rPr lang="en-GB" dirty="0" smtClean="0"/>
              <a:t> (managed by NGO-YDF)</a:t>
            </a:r>
          </a:p>
          <a:p>
            <a:pPr lvl="1">
              <a:buNone/>
            </a:pPr>
            <a:r>
              <a:rPr lang="en-GB" b="1" dirty="0" smtClean="0"/>
              <a:t>Capacity building/institutional strengthening</a:t>
            </a:r>
          </a:p>
          <a:p>
            <a:pPr lvl="1"/>
            <a:r>
              <a:rPr lang="en-GB" dirty="0" smtClean="0"/>
              <a:t>Recruitment and training of Peer Counsellors </a:t>
            </a:r>
          </a:p>
          <a:p>
            <a:pPr lvl="1">
              <a:buNone/>
            </a:pPr>
            <a:r>
              <a:rPr lang="en-GB" b="1" dirty="0" smtClean="0"/>
              <a:t>Evidence generation</a:t>
            </a:r>
          </a:p>
          <a:p>
            <a:pPr lvl="1"/>
            <a:r>
              <a:rPr lang="en-US" dirty="0" smtClean="0"/>
              <a:t>Report on HIV/AIDS Epidemic Updates [ July to Dec 2011] from the Ministry of  Health.</a:t>
            </a:r>
          </a:p>
          <a:p>
            <a:pPr lvl="1"/>
            <a:r>
              <a:rPr lang="en-US" dirty="0" smtClean="0"/>
              <a:t>Need Assessment Report 2011 by LHAKSAM, NGO to understand the circumstances and growing need of Bhutanese living with HIV/AIDS.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GB" dirty="0" smtClean="0"/>
              <a:t>Present national drug use and drug use related HIV scenario</a:t>
            </a:r>
            <a:endParaRPr lang="en-GB" dirty="0"/>
          </a:p>
        </p:txBody>
      </p:sp>
      <p:sp>
        <p:nvSpPr>
          <p:cNvPr id="3" name="Content Placeholder 2"/>
          <p:cNvSpPr>
            <a:spLocks noGrp="1"/>
          </p:cNvSpPr>
          <p:nvPr>
            <p:ph idx="1"/>
          </p:nvPr>
        </p:nvSpPr>
        <p:spPr>
          <a:xfrm>
            <a:off x="457200" y="1371600"/>
            <a:ext cx="8382000" cy="5181600"/>
          </a:xfrm>
        </p:spPr>
        <p:txBody>
          <a:bodyPr>
            <a:normAutofit fontScale="92500" lnSpcReduction="20000"/>
          </a:bodyPr>
          <a:lstStyle/>
          <a:p>
            <a:pPr>
              <a:buNone/>
            </a:pPr>
            <a:r>
              <a:rPr lang="en-GB" b="1" dirty="0" smtClean="0"/>
              <a:t>No. of injecting drug users</a:t>
            </a:r>
          </a:p>
          <a:p>
            <a:r>
              <a:rPr lang="en-GB" dirty="0" smtClean="0"/>
              <a:t>As </a:t>
            </a:r>
            <a:r>
              <a:rPr lang="en-GB" dirty="0" smtClean="0"/>
              <a:t>per NBA 2009, report of 98 male IDU in 12 </a:t>
            </a:r>
            <a:r>
              <a:rPr lang="en-GB" dirty="0" err="1" smtClean="0"/>
              <a:t>Dzongkhags</a:t>
            </a:r>
            <a:r>
              <a:rPr lang="en-GB" dirty="0" smtClean="0"/>
              <a:t>, 31 regular user. </a:t>
            </a:r>
          </a:p>
          <a:p>
            <a:pPr>
              <a:buNone/>
            </a:pPr>
            <a:r>
              <a:rPr lang="en-GB" b="1" dirty="0" smtClean="0"/>
              <a:t>No. of drug users with HIV infection</a:t>
            </a:r>
          </a:p>
          <a:p>
            <a:r>
              <a:rPr lang="en-GB" dirty="0" smtClean="0"/>
              <a:t>3 IDUs with HIV </a:t>
            </a:r>
            <a:endParaRPr lang="en-GB" dirty="0" smtClean="0"/>
          </a:p>
          <a:p>
            <a:pPr>
              <a:buNone/>
            </a:pPr>
            <a:r>
              <a:rPr lang="en-GB" b="1" dirty="0" smtClean="0"/>
              <a:t>No. of drug users with other </a:t>
            </a:r>
            <a:r>
              <a:rPr lang="en-GB" b="1" dirty="0" err="1" smtClean="0"/>
              <a:t>comorbid</a:t>
            </a:r>
            <a:r>
              <a:rPr lang="en-GB" b="1" dirty="0" smtClean="0"/>
              <a:t>/health conditions</a:t>
            </a:r>
          </a:p>
          <a:p>
            <a:r>
              <a:rPr lang="en-GB" dirty="0" smtClean="0"/>
              <a:t>Information not available. </a:t>
            </a:r>
          </a:p>
          <a:p>
            <a:pPr>
              <a:buNone/>
            </a:pPr>
            <a:r>
              <a:rPr lang="en-GB" b="1" dirty="0" smtClean="0"/>
              <a:t>Geographical spread (drug use/HIV)</a:t>
            </a:r>
          </a:p>
          <a:p>
            <a:pPr>
              <a:buNone/>
            </a:pPr>
            <a:r>
              <a:rPr lang="en-GB" dirty="0" smtClean="0"/>
              <a:t>270  HIV cases reported till Dec 2011: 50% male, 50% female all over the country</a:t>
            </a:r>
            <a:r>
              <a:rPr lang="en-GB" dirty="0" smtClean="0"/>
              <a:t>.</a:t>
            </a:r>
            <a:endParaRPr lang="en-GB" dirty="0" smtClean="0"/>
          </a:p>
          <a:p>
            <a:endParaRPr lang="en-GB" dirty="0"/>
          </a:p>
        </p:txBody>
      </p:sp>
    </p:spTree>
    <p:extLst>
      <p:ext uri="{BB962C8B-B14F-4D97-AF65-F5344CB8AC3E}">
        <p14:creationId xmlns="" xmlns:p14="http://schemas.microsoft.com/office/powerpoint/2010/main" val="342053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t>
            </a:r>
            <a:r>
              <a:rPr lang="en-US" dirty="0" smtClean="0"/>
              <a:t/>
            </a:r>
            <a:br>
              <a:rPr lang="en-US" dirty="0" smtClean="0"/>
            </a:br>
            <a:r>
              <a:rPr lang="en-GB" dirty="0" smtClean="0"/>
              <a:t>Reported </a:t>
            </a:r>
            <a:r>
              <a:rPr lang="en-GB" dirty="0"/>
              <a:t>cases of drug abuse from 2001 to 2011</a:t>
            </a:r>
            <a:r>
              <a:rPr lang="en-US" dirty="0"/>
              <a:t/>
            </a:r>
            <a:br>
              <a:rPr lang="en-US" dirty="0"/>
            </a:br>
            <a:endParaRPr lang="en-US" dirty="0"/>
          </a:p>
        </p:txBody>
      </p:sp>
      <p:pic>
        <p:nvPicPr>
          <p:cNvPr id="4" name="Content Placeholder 3"/>
          <p:cNvPicPr>
            <a:picLocks noGrp="1"/>
          </p:cNvPicPr>
          <p:nvPr>
            <p:ph idx="1"/>
          </p:nvPr>
        </p:nvPicPr>
        <p:blipFill>
          <a:blip r:embed="rId2" cstate="print"/>
          <a:srcRect/>
          <a:stretch>
            <a:fillRect/>
          </a:stretch>
        </p:blipFill>
        <p:spPr bwMode="auto">
          <a:xfrm>
            <a:off x="381000" y="1752600"/>
            <a:ext cx="82296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GB" sz="3200" dirty="0" smtClean="0"/>
              <a:t/>
            </a:r>
            <a:br>
              <a:rPr lang="en-GB" sz="3200" dirty="0" smtClean="0"/>
            </a:br>
            <a:r>
              <a:rPr lang="en-GB" sz="3200" dirty="0" smtClean="0"/>
              <a:t>Gender-wise </a:t>
            </a:r>
            <a:r>
              <a:rPr lang="en-GB" sz="3200" dirty="0"/>
              <a:t>reported cases of drug abuse </a:t>
            </a:r>
            <a:r>
              <a:rPr lang="en-GB" sz="3200" dirty="0" smtClean="0"/>
              <a:t>   from </a:t>
            </a:r>
            <a:r>
              <a:rPr lang="en-GB" sz="3200" dirty="0"/>
              <a:t>2001 to 2011 </a:t>
            </a:r>
            <a:r>
              <a:rPr lang="en-US" sz="3200" dirty="0"/>
              <a:t/>
            </a:r>
            <a:br>
              <a:rPr lang="en-US" sz="3200" dirty="0"/>
            </a:br>
            <a:endParaRPr lang="en-US" sz="3200" dirty="0"/>
          </a:p>
        </p:txBody>
      </p:sp>
      <p:pic>
        <p:nvPicPr>
          <p:cNvPr id="4" name="Content Placeholder 3"/>
          <p:cNvPicPr>
            <a:picLocks noGrp="1"/>
          </p:cNvPicPr>
          <p:nvPr>
            <p:ph idx="1"/>
          </p:nvPr>
        </p:nvPicPr>
        <p:blipFill>
          <a:blip r:embed="rId2" cstate="print"/>
          <a:srcRect/>
          <a:stretch>
            <a:fillRect/>
          </a:stretch>
        </p:blipFill>
        <p:spPr bwMode="auto">
          <a:xfrm>
            <a:off x="457200" y="1143000"/>
            <a:ext cx="82296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838200"/>
          </a:xfrm>
        </p:spPr>
        <p:txBody>
          <a:bodyPr>
            <a:normAutofit fontScale="90000"/>
          </a:bodyPr>
          <a:lstStyle/>
          <a:p>
            <a:r>
              <a:rPr lang="en-GB" sz="3100" dirty="0" smtClean="0"/>
              <a:t/>
            </a:r>
            <a:br>
              <a:rPr lang="en-GB" sz="3100" dirty="0" smtClean="0"/>
            </a:br>
            <a:r>
              <a:rPr lang="en-GB" sz="3100" dirty="0" smtClean="0"/>
              <a:t>No</a:t>
            </a:r>
            <a:r>
              <a:rPr lang="en-GB" sz="3100" dirty="0"/>
              <a:t>. of offences substance-wise for 2001 to 2011</a:t>
            </a:r>
            <a:r>
              <a:rPr lang="en-US" dirty="0"/>
              <a:t/>
            </a:r>
            <a:br>
              <a:rPr lang="en-US" dirty="0"/>
            </a:br>
            <a:endParaRPr lang="en-US" dirty="0"/>
          </a:p>
        </p:txBody>
      </p:sp>
      <p:pic>
        <p:nvPicPr>
          <p:cNvPr id="4" name="Content Placeholder 3"/>
          <p:cNvPicPr>
            <a:picLocks noGrp="1"/>
          </p:cNvPicPr>
          <p:nvPr>
            <p:ph idx="1"/>
          </p:nvPr>
        </p:nvPicPr>
        <p:blipFill>
          <a:blip r:embed="rId2" cstate="print"/>
          <a:srcRect/>
          <a:stretch>
            <a:fillRect/>
          </a:stretch>
        </p:blipFill>
        <p:spPr bwMode="auto">
          <a:xfrm>
            <a:off x="457200" y="1066800"/>
            <a:ext cx="81534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GB" sz="2800" dirty="0" smtClean="0"/>
              <a:t/>
            </a:r>
            <a:br>
              <a:rPr lang="en-GB" sz="2800" dirty="0" smtClean="0"/>
            </a:br>
            <a:r>
              <a:rPr lang="en-GB" sz="2800" dirty="0" smtClean="0"/>
              <a:t>No</a:t>
            </a:r>
            <a:r>
              <a:rPr lang="en-GB" sz="2800" dirty="0"/>
              <a:t>. of overdose </a:t>
            </a:r>
            <a:r>
              <a:rPr lang="en-GB" sz="2800" dirty="0" smtClean="0"/>
              <a:t> death cases from </a:t>
            </a:r>
            <a:r>
              <a:rPr lang="en-GB" sz="2800" dirty="0"/>
              <a:t>2008 to Jan. 2012</a:t>
            </a:r>
            <a:r>
              <a:rPr lang="en-US" sz="2800" dirty="0"/>
              <a:t/>
            </a:r>
            <a:br>
              <a:rPr lang="en-US" sz="2800" dirty="0"/>
            </a:br>
            <a:endParaRPr lang="en-US" sz="2800" dirty="0"/>
          </a:p>
        </p:txBody>
      </p:sp>
      <p:pic>
        <p:nvPicPr>
          <p:cNvPr id="4" name="Content Placeholder 3"/>
          <p:cNvPicPr>
            <a:picLocks noGrp="1"/>
          </p:cNvPicPr>
          <p:nvPr>
            <p:ph idx="1"/>
          </p:nvPr>
        </p:nvPicPr>
        <p:blipFill>
          <a:blip r:embed="rId2" cstate="print"/>
          <a:srcRect/>
          <a:stretch>
            <a:fillRect/>
          </a:stretch>
        </p:blipFill>
        <p:spPr bwMode="auto">
          <a:xfrm>
            <a:off x="609600" y="1143000"/>
            <a:ext cx="80010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763</Words>
  <Application>Microsoft Office PowerPoint</Application>
  <PresentationFormat>On-screen Show (4:3)</PresentationFormat>
  <Paragraphs>165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REGIONAL PROJECT STEERING COMMITTEE MEETING  “Prevention of Transmission of HIV among drug Users in SAARC Countries” Project RAS/H13 at Colombo, Sri Lanka   17 May, 2012 </vt:lpstr>
      <vt:lpstr>BHUTAN                                                Land of Gross National Happiness</vt:lpstr>
      <vt:lpstr>Project progress update since 2010</vt:lpstr>
      <vt:lpstr>Slide 4</vt:lpstr>
      <vt:lpstr>Present national drug use and drug use related HIV scenario</vt:lpstr>
      <vt:lpstr>  Reported cases of drug abuse from 2001 to 2011 </vt:lpstr>
      <vt:lpstr> Gender-wise reported cases of drug abuse    from 2001 to 2011  </vt:lpstr>
      <vt:lpstr> No. of offences substance-wise for 2001 to 2011 </vt:lpstr>
      <vt:lpstr> No. of overdose  death cases from 2008 to Jan. 2012 </vt:lpstr>
      <vt:lpstr>Number of persons arrested by police for use of pharmaceutical preparation containing NDPS </vt:lpstr>
      <vt:lpstr>  Present national drug use and drug use related HIV response Drug use prevention treatment and care services </vt:lpstr>
      <vt:lpstr>Number of females who have undergone rehab program at Serbithang from 2010 till March 2012 </vt:lpstr>
      <vt:lpstr>Number of clients detoxed at Psychiatric Ward, JDWNRH, Thimphu in 2011</vt:lpstr>
      <vt:lpstr>Slide 14</vt:lpstr>
      <vt:lpstr>How has the project been catalytic in the Drug use/HIV national response/s </vt:lpstr>
      <vt:lpstr>The way forward…</vt:lpstr>
      <vt:lpstr>The way forward…</vt:lpstr>
      <vt:lpstr>Problem areas  </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PROJECT STEERING COMMITTEE MEETING  “Prevention of Transmission of HIV among drug Users in SAARC Countries” Project RAS/H13 at Colombo, Sri Lanka   17 May, 2012</dc:title>
  <dc:creator>user</dc:creator>
  <cp:lastModifiedBy>user</cp:lastModifiedBy>
  <cp:revision>141</cp:revision>
  <dcterms:created xsi:type="dcterms:W3CDTF">2012-05-12T04:38:48Z</dcterms:created>
  <dcterms:modified xsi:type="dcterms:W3CDTF">2012-05-17T03:31:28Z</dcterms:modified>
</cp:coreProperties>
</file>