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Default Extension="xlsx" ContentType="application/vnd.openxmlformats-officedocument.spreadsheetml.sheet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layout20.xml" ContentType="application/vnd.openxmlformats-officedocument.drawingml.diagram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Default Extension="gif" ContentType="image/gif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20.xml" ContentType="application/vnd.ms-office.drawingml.diagramDrawing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charts/chart1.xml" ContentType="application/vnd.openxmlformats-officedocument.drawingml.chart+xml"/>
  <Override PartName="/ppt/diagrams/layout22.xml" ContentType="application/vnd.openxmlformats-officedocument.drawingml.diagramLayout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91" r:id="rId4"/>
    <p:sldId id="266" r:id="rId5"/>
    <p:sldId id="260" r:id="rId6"/>
    <p:sldId id="262" r:id="rId7"/>
    <p:sldId id="265" r:id="rId8"/>
    <p:sldId id="264" r:id="rId9"/>
    <p:sldId id="272" r:id="rId10"/>
    <p:sldId id="263" r:id="rId11"/>
    <p:sldId id="261" r:id="rId12"/>
    <p:sldId id="273" r:id="rId13"/>
    <p:sldId id="294" r:id="rId14"/>
    <p:sldId id="275" r:id="rId15"/>
    <p:sldId id="277" r:id="rId16"/>
    <p:sldId id="276" r:id="rId17"/>
    <p:sldId id="296" r:id="rId18"/>
    <p:sldId id="279" r:id="rId19"/>
    <p:sldId id="281" r:id="rId20"/>
    <p:sldId id="282" r:id="rId21"/>
    <p:sldId id="283" r:id="rId22"/>
    <p:sldId id="285" r:id="rId23"/>
    <p:sldId id="295" r:id="rId24"/>
    <p:sldId id="278" r:id="rId25"/>
    <p:sldId id="288" r:id="rId26"/>
    <p:sldId id="292" r:id="rId27"/>
    <p:sldId id="289" r:id="rId28"/>
    <p:sldId id="293" r:id="rId29"/>
    <p:sldId id="290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6600"/>
    <a:srgbClr val="FFFFFF"/>
    <a:srgbClr val="00FFFF"/>
    <a:srgbClr val="6600FF"/>
    <a:srgbClr val="FF00FF"/>
    <a:srgbClr val="FF66FF"/>
    <a:srgbClr val="66FF66"/>
    <a:srgbClr val="FF2929"/>
    <a:srgbClr val="DEFD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Total No.of Patients Registered</c:v>
                </c:pt>
              </c:strCache>
            </c:strRef>
          </c:tx>
          <c:spPr>
            <a:solidFill>
              <a:srgbClr val="FF2929"/>
            </a:solidFill>
          </c:spPr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61</c:v>
                </c:pt>
                <c:pt idx="1">
                  <c:v>178</c:v>
                </c:pt>
                <c:pt idx="2">
                  <c:v>65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Re-Registered</c:v>
                </c:pt>
              </c:strCache>
            </c:strRef>
          </c:tx>
          <c:spPr>
            <a:solidFill>
              <a:srgbClr val="66FF66"/>
            </a:solidFill>
          </c:spPr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22</c:v>
                </c:pt>
                <c:pt idx="2">
                  <c:v>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Total, serviced at MMT</c:v>
                </c:pt>
              </c:strCache>
            </c:strRef>
          </c:tx>
          <c:spPr>
            <a:solidFill>
              <a:srgbClr val="FFFF00"/>
            </a:solidFill>
          </c:spPr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30</c:v>
                </c:pt>
                <c:pt idx="1">
                  <c:v>54</c:v>
                </c:pt>
                <c:pt idx="2">
                  <c:v>148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MMT at Present</c:v>
                </c:pt>
              </c:strCache>
            </c:strRef>
          </c:tx>
          <c:spPr>
            <a:solidFill>
              <a:srgbClr val="FF00FF"/>
            </a:solidFill>
          </c:spPr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35</c:v>
                </c:pt>
                <c:pt idx="1">
                  <c:v>46</c:v>
                </c:pt>
                <c:pt idx="2">
                  <c:v>84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More than 12 Months</c:v>
                </c:pt>
              </c:strCache>
            </c:strRef>
          </c:tx>
          <c:spPr>
            <a:solidFill>
              <a:srgbClr val="6600FF"/>
            </a:solidFill>
          </c:spPr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0">
                  <c:v>5</c:v>
                </c:pt>
                <c:pt idx="1">
                  <c:v>12</c:v>
                </c:pt>
                <c:pt idx="2">
                  <c:v>43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06 to 12 Months</c:v>
                </c:pt>
              </c:strCache>
            </c:strRef>
          </c:tx>
          <c:spPr>
            <a:solidFill>
              <a:srgbClr val="00FFFF"/>
            </a:solidFill>
          </c:spPr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Sheet1!$G$2:$G$5</c:f>
              <c:numCache>
                <c:formatCode>General</c:formatCode>
                <c:ptCount val="4"/>
                <c:pt idx="0">
                  <c:v>1</c:v>
                </c:pt>
                <c:pt idx="1">
                  <c:v>25</c:v>
                </c:pt>
                <c:pt idx="2">
                  <c:v>19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Less than 06 Months</c:v>
                </c:pt>
              </c:strCache>
            </c:strRef>
          </c:tx>
          <c:spPr>
            <a:solidFill>
              <a:srgbClr val="FFFFFF"/>
            </a:solidFill>
          </c:spPr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Sheet1!$H$2:$H$5</c:f>
              <c:numCache>
                <c:formatCode>General</c:formatCode>
                <c:ptCount val="4"/>
                <c:pt idx="0">
                  <c:v>29</c:v>
                </c:pt>
                <c:pt idx="1">
                  <c:v>17</c:v>
                </c:pt>
                <c:pt idx="2">
                  <c:v>21</c:v>
                </c:pt>
              </c:numCache>
            </c:numRef>
          </c:val>
        </c:ser>
        <c:shape val="box"/>
        <c:axId val="133549056"/>
        <c:axId val="133550848"/>
        <c:axId val="0"/>
      </c:bar3DChart>
      <c:catAx>
        <c:axId val="133549056"/>
        <c:scaling>
          <c:orientation val="minMax"/>
        </c:scaling>
        <c:axPos val="b"/>
        <c:numFmt formatCode="General" sourceLinked="1"/>
        <c:tickLblPos val="nextTo"/>
        <c:crossAx val="133550848"/>
        <c:crosses val="autoZero"/>
        <c:auto val="1"/>
        <c:lblAlgn val="ctr"/>
        <c:lblOffset val="100"/>
      </c:catAx>
      <c:valAx>
        <c:axId val="133550848"/>
        <c:scaling>
          <c:orientation val="minMax"/>
        </c:scaling>
        <c:axPos val="l"/>
        <c:majorGridlines/>
        <c:numFmt formatCode="General" sourceLinked="1"/>
        <c:tickLblPos val="nextTo"/>
        <c:crossAx val="13354905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gif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gif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E7AE3E-4EAF-49F8-BA9B-C4DC67D3DC44}" type="doc">
      <dgm:prSet loTypeId="urn:microsoft.com/office/officeart/2008/layout/PictureStrip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CEEBABE6-8144-450D-A6C4-A6CFCAA1C730}">
      <dgm:prSet phldrT="[Text]" custT="1"/>
      <dgm:spPr/>
      <dgm:t>
        <a:bodyPr/>
        <a:lstStyle/>
        <a:p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MMT was Initiated as a 9 month pilot project on 16</a:t>
          </a:r>
          <a:r>
            <a:rPr lang="en-US" sz="1800" b="1" baseline="30000" dirty="0" smtClean="0">
              <a:latin typeface="Times New Roman" pitchFamily="18" charset="0"/>
              <a:cs typeface="Times New Roman" pitchFamily="18" charset="0"/>
            </a:rPr>
            <a:t>th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 October 2008 by the Government of Maldives, with the support of the UNODC</a:t>
          </a:r>
          <a:r>
            <a:rPr lang="en-US" sz="1100" b="1" dirty="0" smtClean="0"/>
            <a:t>. </a:t>
          </a:r>
          <a:endParaRPr lang="en-GB" sz="1100" b="1" dirty="0"/>
        </a:p>
      </dgm:t>
    </dgm:pt>
    <dgm:pt modelId="{B8319B25-465D-41C2-8733-5E01A1BC0CE1}" type="parTrans" cxnId="{B558B192-A128-4F8D-A357-DE9379181C2E}">
      <dgm:prSet/>
      <dgm:spPr/>
      <dgm:t>
        <a:bodyPr/>
        <a:lstStyle/>
        <a:p>
          <a:endParaRPr lang="en-GB"/>
        </a:p>
      </dgm:t>
    </dgm:pt>
    <dgm:pt modelId="{E6FFFF3F-5EC3-4669-B64E-CD9C1FCC4B55}" type="sibTrans" cxnId="{B558B192-A128-4F8D-A357-DE9379181C2E}">
      <dgm:prSet/>
      <dgm:spPr/>
      <dgm:t>
        <a:bodyPr/>
        <a:lstStyle/>
        <a:p>
          <a:endParaRPr lang="en-GB"/>
        </a:p>
      </dgm:t>
    </dgm:pt>
    <dgm:pt modelId="{87485109-9DBC-4DDB-8E48-4822E16D5442}">
      <dgm:prSet phldrT="[Text]" custT="1"/>
      <dgm:spPr/>
      <dgm:t>
        <a:bodyPr/>
        <a:lstStyle/>
        <a:p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The first Training and capacity building was done by Consultant Psychiatrist Dr. Suresh Kumar.</a:t>
          </a:r>
          <a:endParaRPr lang="en-GB" sz="1800" b="1" dirty="0">
            <a:latin typeface="Times New Roman" pitchFamily="18" charset="0"/>
            <a:cs typeface="Times New Roman" pitchFamily="18" charset="0"/>
          </a:endParaRPr>
        </a:p>
      </dgm:t>
    </dgm:pt>
    <dgm:pt modelId="{C43238E0-3DEF-4740-B87B-1038AC9020F7}" type="parTrans" cxnId="{619522BD-D186-4749-AFE7-D4106252548F}">
      <dgm:prSet/>
      <dgm:spPr/>
      <dgm:t>
        <a:bodyPr/>
        <a:lstStyle/>
        <a:p>
          <a:endParaRPr lang="en-GB"/>
        </a:p>
      </dgm:t>
    </dgm:pt>
    <dgm:pt modelId="{674E986F-860A-4C90-9B29-835A5091E3A3}" type="sibTrans" cxnId="{619522BD-D186-4749-AFE7-D4106252548F}">
      <dgm:prSet/>
      <dgm:spPr/>
      <dgm:t>
        <a:bodyPr/>
        <a:lstStyle/>
        <a:p>
          <a:endParaRPr lang="en-GB"/>
        </a:p>
      </dgm:t>
    </dgm:pt>
    <dgm:pt modelId="{049AED19-7F95-4B15-9DC5-9168B6C17483}">
      <dgm:prSet phldrT="[Text]" custT="1"/>
      <dgm:spPr/>
      <dgm:t>
        <a:bodyPr/>
        <a:lstStyle/>
        <a:p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A total of 12 patients were initiated into the MMT pilot project at the start. </a:t>
          </a:r>
          <a:endParaRPr lang="en-GB" sz="1800" b="1" dirty="0">
            <a:latin typeface="Times New Roman" pitchFamily="18" charset="0"/>
            <a:cs typeface="Times New Roman" pitchFamily="18" charset="0"/>
          </a:endParaRPr>
        </a:p>
      </dgm:t>
    </dgm:pt>
    <dgm:pt modelId="{DFC26DE1-4006-4239-A620-79552BCC8133}" type="parTrans" cxnId="{BD7EEBC6-180A-4F27-BB80-DEBB3323519B}">
      <dgm:prSet/>
      <dgm:spPr/>
      <dgm:t>
        <a:bodyPr/>
        <a:lstStyle/>
        <a:p>
          <a:endParaRPr lang="en-GB"/>
        </a:p>
      </dgm:t>
    </dgm:pt>
    <dgm:pt modelId="{994F7B27-E555-454E-B470-686CAE66852C}" type="sibTrans" cxnId="{BD7EEBC6-180A-4F27-BB80-DEBB3323519B}">
      <dgm:prSet/>
      <dgm:spPr/>
      <dgm:t>
        <a:bodyPr/>
        <a:lstStyle/>
        <a:p>
          <a:endParaRPr lang="en-GB"/>
        </a:p>
      </dgm:t>
    </dgm:pt>
    <dgm:pt modelId="{B2EDCC94-C443-4B9B-AAD1-B3DD7C83D3E1}">
      <dgm:prSet phldrT="[Text]" custT="1"/>
      <dgm:spPr/>
      <dgm:t>
        <a:bodyPr/>
        <a:lstStyle/>
        <a:p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A total of 60 patients were originally expected to be initiated into the Pilot project.</a:t>
          </a:r>
          <a:endParaRPr lang="en-GB" sz="1800" b="1" dirty="0">
            <a:latin typeface="Times New Roman" pitchFamily="18" charset="0"/>
            <a:cs typeface="Times New Roman" pitchFamily="18" charset="0"/>
          </a:endParaRPr>
        </a:p>
      </dgm:t>
    </dgm:pt>
    <dgm:pt modelId="{94C9FB63-8040-4694-908E-EBC1E99E53C6}" type="parTrans" cxnId="{A7A759A7-945D-41F3-8495-9724FC9B0F5B}">
      <dgm:prSet/>
      <dgm:spPr/>
      <dgm:t>
        <a:bodyPr/>
        <a:lstStyle/>
        <a:p>
          <a:endParaRPr lang="en-GB"/>
        </a:p>
      </dgm:t>
    </dgm:pt>
    <dgm:pt modelId="{2806C1DA-426D-4A71-B165-FE20CE3D761F}" type="sibTrans" cxnId="{A7A759A7-945D-41F3-8495-9724FC9B0F5B}">
      <dgm:prSet/>
      <dgm:spPr/>
      <dgm:t>
        <a:bodyPr/>
        <a:lstStyle/>
        <a:p>
          <a:endParaRPr lang="en-GB"/>
        </a:p>
      </dgm:t>
    </dgm:pt>
    <dgm:pt modelId="{86CC2D8B-05DC-4A0D-907F-0D0FF810C266}">
      <dgm:prSet phldrT="[Text]" custT="1"/>
      <dgm:spPr/>
      <dgm:t>
        <a:bodyPr/>
        <a:lstStyle/>
        <a:p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It took 3 years, 9 months and 23 days to reach the number ‘60’</a:t>
          </a:r>
          <a:endParaRPr lang="en-GB" sz="1800" b="1" dirty="0">
            <a:latin typeface="Times New Roman" pitchFamily="18" charset="0"/>
            <a:cs typeface="Times New Roman" pitchFamily="18" charset="0"/>
          </a:endParaRPr>
        </a:p>
      </dgm:t>
    </dgm:pt>
    <dgm:pt modelId="{D25BA2FD-91C0-4697-8724-554670F1E9AA}" type="parTrans" cxnId="{21D842E1-85CD-4C57-992F-0DBE60B1FE85}">
      <dgm:prSet/>
      <dgm:spPr/>
      <dgm:t>
        <a:bodyPr/>
        <a:lstStyle/>
        <a:p>
          <a:endParaRPr lang="en-GB"/>
        </a:p>
      </dgm:t>
    </dgm:pt>
    <dgm:pt modelId="{B99E48C2-30C5-4DDB-9578-0F89AF6C0897}" type="sibTrans" cxnId="{21D842E1-85CD-4C57-992F-0DBE60B1FE85}">
      <dgm:prSet/>
      <dgm:spPr/>
      <dgm:t>
        <a:bodyPr/>
        <a:lstStyle/>
        <a:p>
          <a:endParaRPr lang="en-GB"/>
        </a:p>
      </dgm:t>
    </dgm:pt>
    <dgm:pt modelId="{B7080FD4-7534-40A5-8B9A-913FBF496569}" type="pres">
      <dgm:prSet presAssocID="{7AE7AE3E-4EAF-49F8-BA9B-C4DC67D3DC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867BFD3-62D4-4F08-8666-AB9B4DF60308}" type="pres">
      <dgm:prSet presAssocID="{CEEBABE6-8144-450D-A6C4-A6CFCAA1C730}" presName="composite" presStyleCnt="0"/>
      <dgm:spPr/>
    </dgm:pt>
    <dgm:pt modelId="{64EA39DA-F02E-49A6-BEBC-6AAA0649F6E8}" type="pres">
      <dgm:prSet presAssocID="{CEEBABE6-8144-450D-A6C4-A6CFCAA1C730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82B38B-C959-48F6-A065-7AF0FFFED369}" type="pres">
      <dgm:prSet presAssocID="{CEEBABE6-8144-450D-A6C4-A6CFCAA1C730}" presName="rect2" presStyleLbl="fgImgPlace1" presStyleIdx="0" presStyleCnt="5" custLinFactNeighborX="-406" custLinFactNeighborY="1189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3000" r="-63000"/>
          </a:stretch>
        </a:blipFill>
      </dgm:spPr>
      <dgm:t>
        <a:bodyPr/>
        <a:lstStyle/>
        <a:p>
          <a:endParaRPr lang="en-GB"/>
        </a:p>
      </dgm:t>
    </dgm:pt>
    <dgm:pt modelId="{82130187-7E72-420E-ACFD-A9C56B4C5FE7}" type="pres">
      <dgm:prSet presAssocID="{E6FFFF3F-5EC3-4669-B64E-CD9C1FCC4B55}" presName="sibTrans" presStyleCnt="0"/>
      <dgm:spPr/>
    </dgm:pt>
    <dgm:pt modelId="{0D395232-4EAC-4918-82C7-D6D69C4D1C2B}" type="pres">
      <dgm:prSet presAssocID="{87485109-9DBC-4DDB-8E48-4822E16D5442}" presName="composite" presStyleCnt="0"/>
      <dgm:spPr/>
    </dgm:pt>
    <dgm:pt modelId="{66DB4A29-7AD1-49F1-BB45-8B33EA3DE4D4}" type="pres">
      <dgm:prSet presAssocID="{87485109-9DBC-4DDB-8E48-4822E16D5442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4B1A17-59E5-44AE-B077-261089D8E897}" type="pres">
      <dgm:prSet presAssocID="{87485109-9DBC-4DDB-8E48-4822E16D5442}" presName="rect2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3000" r="-63000"/>
          </a:stretch>
        </a:blipFill>
      </dgm:spPr>
      <dgm:t>
        <a:bodyPr/>
        <a:lstStyle/>
        <a:p>
          <a:endParaRPr lang="en-GB"/>
        </a:p>
      </dgm:t>
    </dgm:pt>
    <dgm:pt modelId="{403FB52F-7B9F-49B0-AECD-B9BE231FA4CC}" type="pres">
      <dgm:prSet presAssocID="{674E986F-860A-4C90-9B29-835A5091E3A3}" presName="sibTrans" presStyleCnt="0"/>
      <dgm:spPr/>
    </dgm:pt>
    <dgm:pt modelId="{C4B5223C-9D2B-4182-8DC2-6E5E12A22D61}" type="pres">
      <dgm:prSet presAssocID="{049AED19-7F95-4B15-9DC5-9168B6C17483}" presName="composite" presStyleCnt="0"/>
      <dgm:spPr/>
    </dgm:pt>
    <dgm:pt modelId="{3DBD70A0-4E2F-4B62-861F-3597DEAAB1D5}" type="pres">
      <dgm:prSet presAssocID="{049AED19-7F95-4B15-9DC5-9168B6C17483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AF4FCB-D4B9-4CF7-9694-DFC56D603891}" type="pres">
      <dgm:prSet presAssocID="{049AED19-7F95-4B15-9DC5-9168B6C17483}" presName="rect2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9000" r="-49000"/>
          </a:stretch>
        </a:blipFill>
      </dgm:spPr>
      <dgm:t>
        <a:bodyPr/>
        <a:lstStyle/>
        <a:p>
          <a:endParaRPr lang="en-GB"/>
        </a:p>
      </dgm:t>
    </dgm:pt>
    <dgm:pt modelId="{E8D7D752-AEB1-4782-8168-FF9BE0286A5F}" type="pres">
      <dgm:prSet presAssocID="{994F7B27-E555-454E-B470-686CAE66852C}" presName="sibTrans" presStyleCnt="0"/>
      <dgm:spPr/>
    </dgm:pt>
    <dgm:pt modelId="{0109BAC1-2096-422C-AA94-4A6093F4DD21}" type="pres">
      <dgm:prSet presAssocID="{B2EDCC94-C443-4B9B-AAD1-B3DD7C83D3E1}" presName="composite" presStyleCnt="0"/>
      <dgm:spPr/>
    </dgm:pt>
    <dgm:pt modelId="{0F2AB738-8E7B-4D3C-B085-D7CBC19F4921}" type="pres">
      <dgm:prSet presAssocID="{B2EDCC94-C443-4B9B-AAD1-B3DD7C83D3E1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1C598F-DD28-40A2-A787-9199E3719DEA}" type="pres">
      <dgm:prSet presAssocID="{B2EDCC94-C443-4B9B-AAD1-B3DD7C83D3E1}" presName="rect2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8000" r="-48000"/>
          </a:stretch>
        </a:blipFill>
      </dgm:spPr>
      <dgm:t>
        <a:bodyPr/>
        <a:lstStyle/>
        <a:p>
          <a:endParaRPr lang="en-GB"/>
        </a:p>
      </dgm:t>
    </dgm:pt>
    <dgm:pt modelId="{FFA95E42-7C87-4CF2-B01F-3B8B5D43BE6F}" type="pres">
      <dgm:prSet presAssocID="{2806C1DA-426D-4A71-B165-FE20CE3D761F}" presName="sibTrans" presStyleCnt="0"/>
      <dgm:spPr/>
    </dgm:pt>
    <dgm:pt modelId="{71425DA5-4E48-45F9-94A2-B78066C8879A}" type="pres">
      <dgm:prSet presAssocID="{86CC2D8B-05DC-4A0D-907F-0D0FF810C266}" presName="composite" presStyleCnt="0"/>
      <dgm:spPr/>
    </dgm:pt>
    <dgm:pt modelId="{4E247F63-2C24-4960-8D7A-3DD8ABD37BA6}" type="pres">
      <dgm:prSet presAssocID="{86CC2D8B-05DC-4A0D-907F-0D0FF810C266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7B8642-DD91-46C2-8122-AF6008BD44C0}" type="pres">
      <dgm:prSet presAssocID="{86CC2D8B-05DC-4A0D-907F-0D0FF810C266}" presName="rect2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7000" r="-77000"/>
          </a:stretch>
        </a:blipFill>
      </dgm:spPr>
      <dgm:t>
        <a:bodyPr/>
        <a:lstStyle/>
        <a:p>
          <a:endParaRPr lang="en-GB"/>
        </a:p>
      </dgm:t>
    </dgm:pt>
  </dgm:ptLst>
  <dgm:cxnLst>
    <dgm:cxn modelId="{B558B192-A128-4F8D-A357-DE9379181C2E}" srcId="{7AE7AE3E-4EAF-49F8-BA9B-C4DC67D3DC44}" destId="{CEEBABE6-8144-450D-A6C4-A6CFCAA1C730}" srcOrd="0" destOrd="0" parTransId="{B8319B25-465D-41C2-8733-5E01A1BC0CE1}" sibTransId="{E6FFFF3F-5EC3-4669-B64E-CD9C1FCC4B55}"/>
    <dgm:cxn modelId="{653855DA-709E-4A85-BF36-347D76A26A44}" type="presOf" srcId="{049AED19-7F95-4B15-9DC5-9168B6C17483}" destId="{3DBD70A0-4E2F-4B62-861F-3597DEAAB1D5}" srcOrd="0" destOrd="0" presId="urn:microsoft.com/office/officeart/2008/layout/PictureStrips"/>
    <dgm:cxn modelId="{791CBF2C-BB99-4991-9276-C5091B75894B}" type="presOf" srcId="{B2EDCC94-C443-4B9B-AAD1-B3DD7C83D3E1}" destId="{0F2AB738-8E7B-4D3C-B085-D7CBC19F4921}" srcOrd="0" destOrd="0" presId="urn:microsoft.com/office/officeart/2008/layout/PictureStrips"/>
    <dgm:cxn modelId="{619522BD-D186-4749-AFE7-D4106252548F}" srcId="{7AE7AE3E-4EAF-49F8-BA9B-C4DC67D3DC44}" destId="{87485109-9DBC-4DDB-8E48-4822E16D5442}" srcOrd="1" destOrd="0" parTransId="{C43238E0-3DEF-4740-B87B-1038AC9020F7}" sibTransId="{674E986F-860A-4C90-9B29-835A5091E3A3}"/>
    <dgm:cxn modelId="{BD7EEBC6-180A-4F27-BB80-DEBB3323519B}" srcId="{7AE7AE3E-4EAF-49F8-BA9B-C4DC67D3DC44}" destId="{049AED19-7F95-4B15-9DC5-9168B6C17483}" srcOrd="2" destOrd="0" parTransId="{DFC26DE1-4006-4239-A620-79552BCC8133}" sibTransId="{994F7B27-E555-454E-B470-686CAE66852C}"/>
    <dgm:cxn modelId="{B6B5330D-5E93-4980-9DE2-BF974F5F0BC6}" type="presOf" srcId="{7AE7AE3E-4EAF-49F8-BA9B-C4DC67D3DC44}" destId="{B7080FD4-7534-40A5-8B9A-913FBF496569}" srcOrd="0" destOrd="0" presId="urn:microsoft.com/office/officeart/2008/layout/PictureStrips"/>
    <dgm:cxn modelId="{D32F2E2B-F56E-4955-AA89-68121F8D628E}" type="presOf" srcId="{87485109-9DBC-4DDB-8E48-4822E16D5442}" destId="{66DB4A29-7AD1-49F1-BB45-8B33EA3DE4D4}" srcOrd="0" destOrd="0" presId="urn:microsoft.com/office/officeart/2008/layout/PictureStrips"/>
    <dgm:cxn modelId="{A7A759A7-945D-41F3-8495-9724FC9B0F5B}" srcId="{7AE7AE3E-4EAF-49F8-BA9B-C4DC67D3DC44}" destId="{B2EDCC94-C443-4B9B-AAD1-B3DD7C83D3E1}" srcOrd="3" destOrd="0" parTransId="{94C9FB63-8040-4694-908E-EBC1E99E53C6}" sibTransId="{2806C1DA-426D-4A71-B165-FE20CE3D761F}"/>
    <dgm:cxn modelId="{21D842E1-85CD-4C57-992F-0DBE60B1FE85}" srcId="{7AE7AE3E-4EAF-49F8-BA9B-C4DC67D3DC44}" destId="{86CC2D8B-05DC-4A0D-907F-0D0FF810C266}" srcOrd="4" destOrd="0" parTransId="{D25BA2FD-91C0-4697-8724-554670F1E9AA}" sibTransId="{B99E48C2-30C5-4DDB-9578-0F89AF6C0897}"/>
    <dgm:cxn modelId="{0FB01223-3828-4315-A9CE-02313028762D}" type="presOf" srcId="{86CC2D8B-05DC-4A0D-907F-0D0FF810C266}" destId="{4E247F63-2C24-4960-8D7A-3DD8ABD37BA6}" srcOrd="0" destOrd="0" presId="urn:microsoft.com/office/officeart/2008/layout/PictureStrips"/>
    <dgm:cxn modelId="{A177D4F8-B45D-441D-9829-129DF0F512A5}" type="presOf" srcId="{CEEBABE6-8144-450D-A6C4-A6CFCAA1C730}" destId="{64EA39DA-F02E-49A6-BEBC-6AAA0649F6E8}" srcOrd="0" destOrd="0" presId="urn:microsoft.com/office/officeart/2008/layout/PictureStrips"/>
    <dgm:cxn modelId="{0BFAC412-D5A7-4779-AFA8-FB3EAA4169F3}" type="presParOf" srcId="{B7080FD4-7534-40A5-8B9A-913FBF496569}" destId="{B867BFD3-62D4-4F08-8666-AB9B4DF60308}" srcOrd="0" destOrd="0" presId="urn:microsoft.com/office/officeart/2008/layout/PictureStrips"/>
    <dgm:cxn modelId="{3F23D438-8C54-4586-BCDD-8065978B0744}" type="presParOf" srcId="{B867BFD3-62D4-4F08-8666-AB9B4DF60308}" destId="{64EA39DA-F02E-49A6-BEBC-6AAA0649F6E8}" srcOrd="0" destOrd="0" presId="urn:microsoft.com/office/officeart/2008/layout/PictureStrips"/>
    <dgm:cxn modelId="{76E5A029-7709-401E-BA8B-465353ECF05A}" type="presParOf" srcId="{B867BFD3-62D4-4F08-8666-AB9B4DF60308}" destId="{D182B38B-C959-48F6-A065-7AF0FFFED369}" srcOrd="1" destOrd="0" presId="urn:microsoft.com/office/officeart/2008/layout/PictureStrips"/>
    <dgm:cxn modelId="{3A964DE7-EAFC-4BD1-AA1D-000805F4C00F}" type="presParOf" srcId="{B7080FD4-7534-40A5-8B9A-913FBF496569}" destId="{82130187-7E72-420E-ACFD-A9C56B4C5FE7}" srcOrd="1" destOrd="0" presId="urn:microsoft.com/office/officeart/2008/layout/PictureStrips"/>
    <dgm:cxn modelId="{3A3680DF-2B8F-4C5E-9013-611E72E29057}" type="presParOf" srcId="{B7080FD4-7534-40A5-8B9A-913FBF496569}" destId="{0D395232-4EAC-4918-82C7-D6D69C4D1C2B}" srcOrd="2" destOrd="0" presId="urn:microsoft.com/office/officeart/2008/layout/PictureStrips"/>
    <dgm:cxn modelId="{9E851440-BC74-4313-9A77-6719A4D64929}" type="presParOf" srcId="{0D395232-4EAC-4918-82C7-D6D69C4D1C2B}" destId="{66DB4A29-7AD1-49F1-BB45-8B33EA3DE4D4}" srcOrd="0" destOrd="0" presId="urn:microsoft.com/office/officeart/2008/layout/PictureStrips"/>
    <dgm:cxn modelId="{828B82A4-BD38-41FD-A0EB-2D5A52EFCE95}" type="presParOf" srcId="{0D395232-4EAC-4918-82C7-D6D69C4D1C2B}" destId="{CB4B1A17-59E5-44AE-B077-261089D8E897}" srcOrd="1" destOrd="0" presId="urn:microsoft.com/office/officeart/2008/layout/PictureStrips"/>
    <dgm:cxn modelId="{83BB5FA3-6091-4C27-8196-87F3BC5A8931}" type="presParOf" srcId="{B7080FD4-7534-40A5-8B9A-913FBF496569}" destId="{403FB52F-7B9F-49B0-AECD-B9BE231FA4CC}" srcOrd="3" destOrd="0" presId="urn:microsoft.com/office/officeart/2008/layout/PictureStrips"/>
    <dgm:cxn modelId="{ADCAE937-044F-4392-BB2C-388946EC68F4}" type="presParOf" srcId="{B7080FD4-7534-40A5-8B9A-913FBF496569}" destId="{C4B5223C-9D2B-4182-8DC2-6E5E12A22D61}" srcOrd="4" destOrd="0" presId="urn:microsoft.com/office/officeart/2008/layout/PictureStrips"/>
    <dgm:cxn modelId="{E5FD3355-5144-49A7-91C0-9D1F8E886C4D}" type="presParOf" srcId="{C4B5223C-9D2B-4182-8DC2-6E5E12A22D61}" destId="{3DBD70A0-4E2F-4B62-861F-3597DEAAB1D5}" srcOrd="0" destOrd="0" presId="urn:microsoft.com/office/officeart/2008/layout/PictureStrips"/>
    <dgm:cxn modelId="{8C57A4A5-7DC4-4F67-A85E-0288168080D9}" type="presParOf" srcId="{C4B5223C-9D2B-4182-8DC2-6E5E12A22D61}" destId="{05AF4FCB-D4B9-4CF7-9694-DFC56D603891}" srcOrd="1" destOrd="0" presId="urn:microsoft.com/office/officeart/2008/layout/PictureStrips"/>
    <dgm:cxn modelId="{8DBECFC9-D705-432C-A92C-7E2DB344F965}" type="presParOf" srcId="{B7080FD4-7534-40A5-8B9A-913FBF496569}" destId="{E8D7D752-AEB1-4782-8168-FF9BE0286A5F}" srcOrd="5" destOrd="0" presId="urn:microsoft.com/office/officeart/2008/layout/PictureStrips"/>
    <dgm:cxn modelId="{398A99FA-7DA7-41D2-968B-33B78FA1ECBC}" type="presParOf" srcId="{B7080FD4-7534-40A5-8B9A-913FBF496569}" destId="{0109BAC1-2096-422C-AA94-4A6093F4DD21}" srcOrd="6" destOrd="0" presId="urn:microsoft.com/office/officeart/2008/layout/PictureStrips"/>
    <dgm:cxn modelId="{EF5A8F4C-3A57-4A54-BEA0-C4E0A559F102}" type="presParOf" srcId="{0109BAC1-2096-422C-AA94-4A6093F4DD21}" destId="{0F2AB738-8E7B-4D3C-B085-D7CBC19F4921}" srcOrd="0" destOrd="0" presId="urn:microsoft.com/office/officeart/2008/layout/PictureStrips"/>
    <dgm:cxn modelId="{B6163E14-E185-4765-8501-6AAF58CA4DF5}" type="presParOf" srcId="{0109BAC1-2096-422C-AA94-4A6093F4DD21}" destId="{D51C598F-DD28-40A2-A787-9199E3719DEA}" srcOrd="1" destOrd="0" presId="urn:microsoft.com/office/officeart/2008/layout/PictureStrips"/>
    <dgm:cxn modelId="{FEDACB0A-B014-4726-BE16-C191ADB36BCB}" type="presParOf" srcId="{B7080FD4-7534-40A5-8B9A-913FBF496569}" destId="{FFA95E42-7C87-4CF2-B01F-3B8B5D43BE6F}" srcOrd="7" destOrd="0" presId="urn:microsoft.com/office/officeart/2008/layout/PictureStrips"/>
    <dgm:cxn modelId="{F3DA3859-1CD6-466E-98BB-6DA02F3DE3E4}" type="presParOf" srcId="{B7080FD4-7534-40A5-8B9A-913FBF496569}" destId="{71425DA5-4E48-45F9-94A2-B78066C8879A}" srcOrd="8" destOrd="0" presId="urn:microsoft.com/office/officeart/2008/layout/PictureStrips"/>
    <dgm:cxn modelId="{EE8B4A64-E5E8-4254-8C35-B54B2283009C}" type="presParOf" srcId="{71425DA5-4E48-45F9-94A2-B78066C8879A}" destId="{4E247F63-2C24-4960-8D7A-3DD8ABD37BA6}" srcOrd="0" destOrd="0" presId="urn:microsoft.com/office/officeart/2008/layout/PictureStrips"/>
    <dgm:cxn modelId="{A194AD80-36C5-436B-A23B-DBEC3DA9F7AC}" type="presParOf" srcId="{71425DA5-4E48-45F9-94A2-B78066C8879A}" destId="{C67B8642-DD91-46C2-8122-AF6008BD44C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A67946A-3D55-4CE3-8075-2CB67FBEC3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D62224E-8FA8-41B8-88D6-92EBBDEEC8AC}">
      <dgm:prSet phldrT="[Text]"/>
      <dgm:spPr/>
      <dgm:t>
        <a:bodyPr/>
        <a:lstStyle/>
        <a:p>
          <a:r>
            <a:rPr lang="en-US" dirty="0" smtClean="0"/>
            <a:t>Only evidence generated is through urine testing's of clients seeking MMT services</a:t>
          </a:r>
          <a:endParaRPr lang="en-GB" dirty="0"/>
        </a:p>
      </dgm:t>
    </dgm:pt>
    <dgm:pt modelId="{ACD74055-43CC-41E1-B0E5-AD01B084A9DE}" type="parTrans" cxnId="{1E168BF4-B16F-492B-88CD-71984B41085F}">
      <dgm:prSet/>
      <dgm:spPr/>
      <dgm:t>
        <a:bodyPr/>
        <a:lstStyle/>
        <a:p>
          <a:endParaRPr lang="en-GB"/>
        </a:p>
      </dgm:t>
    </dgm:pt>
    <dgm:pt modelId="{A3550E6C-62DF-466E-ABD2-2235E1F4D1F6}" type="sibTrans" cxnId="{1E168BF4-B16F-492B-88CD-71984B41085F}">
      <dgm:prSet/>
      <dgm:spPr/>
      <dgm:t>
        <a:bodyPr/>
        <a:lstStyle/>
        <a:p>
          <a:endParaRPr lang="en-GB"/>
        </a:p>
      </dgm:t>
    </dgm:pt>
    <dgm:pt modelId="{60C354DA-5FC4-4508-8FEE-A08661F27904}" type="pres">
      <dgm:prSet presAssocID="{5A67946A-3D55-4CE3-8075-2CB67FBEC3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1F70390-7F8B-4945-82A8-874DC86458E5}" type="pres">
      <dgm:prSet presAssocID="{FD62224E-8FA8-41B8-88D6-92EBBDEEC8AC}" presName="parentText" presStyleLbl="node1" presStyleIdx="0" presStyleCnt="1" custLinFactNeighborX="1569" custLinFactNeighborY="1926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D8D9551-96B7-47B6-A9DD-6331AE8A9D21}" type="presOf" srcId="{FD62224E-8FA8-41B8-88D6-92EBBDEEC8AC}" destId="{41F70390-7F8B-4945-82A8-874DC86458E5}" srcOrd="0" destOrd="0" presId="urn:microsoft.com/office/officeart/2005/8/layout/vList2"/>
    <dgm:cxn modelId="{F1056E5C-9B9C-497D-B890-62B58D6D4402}" type="presOf" srcId="{5A67946A-3D55-4CE3-8075-2CB67FBEC3BF}" destId="{60C354DA-5FC4-4508-8FEE-A08661F27904}" srcOrd="0" destOrd="0" presId="urn:microsoft.com/office/officeart/2005/8/layout/vList2"/>
    <dgm:cxn modelId="{1E168BF4-B16F-492B-88CD-71984B41085F}" srcId="{5A67946A-3D55-4CE3-8075-2CB67FBEC3BF}" destId="{FD62224E-8FA8-41B8-88D6-92EBBDEEC8AC}" srcOrd="0" destOrd="0" parTransId="{ACD74055-43CC-41E1-B0E5-AD01B084A9DE}" sibTransId="{A3550E6C-62DF-466E-ABD2-2235E1F4D1F6}"/>
    <dgm:cxn modelId="{E4C54673-66D0-47B8-BC7C-0639A09DD3CD}" type="presParOf" srcId="{60C354DA-5FC4-4508-8FEE-A08661F27904}" destId="{41F70390-7F8B-4945-82A8-874DC86458E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601C576-F785-4A0D-8045-2018BF9E646A}" type="doc">
      <dgm:prSet loTypeId="urn:microsoft.com/office/officeart/2005/8/layout/hList7#2" loCatId="list" qsTypeId="urn:microsoft.com/office/officeart/2005/8/quickstyle/simple1" qsCatId="simple" csTypeId="urn:microsoft.com/office/officeart/2005/8/colors/colorful2" csCatId="colorful" phldr="1"/>
      <dgm:spPr/>
    </dgm:pt>
    <dgm:pt modelId="{310CFF62-EFA2-4068-A4A1-440DC7585E1E}">
      <dgm:prSet phldrT="[Text]"/>
      <dgm:spPr/>
      <dgm:t>
        <a:bodyPr/>
        <a:lstStyle/>
        <a:p>
          <a:r>
            <a:rPr lang="en-GB" dirty="0" smtClean="0">
              <a:latin typeface="Times New Roman" pitchFamily="18" charset="0"/>
              <a:cs typeface="Times New Roman" pitchFamily="18" charset="0"/>
            </a:rPr>
            <a:t>Present national drug use and drug use related HIV scenario</a:t>
          </a:r>
          <a:endParaRPr lang="en-GB" dirty="0"/>
        </a:p>
      </dgm:t>
    </dgm:pt>
    <dgm:pt modelId="{0647C9CF-564E-4F86-BEBA-88BFB15F0C58}" type="parTrans" cxnId="{36059155-1333-4697-8552-5C4C5E426800}">
      <dgm:prSet/>
      <dgm:spPr/>
      <dgm:t>
        <a:bodyPr/>
        <a:lstStyle/>
        <a:p>
          <a:endParaRPr lang="en-GB"/>
        </a:p>
      </dgm:t>
    </dgm:pt>
    <dgm:pt modelId="{D4464548-0E80-42BE-AA4A-D055D01D2B49}" type="sibTrans" cxnId="{36059155-1333-4697-8552-5C4C5E426800}">
      <dgm:prSet/>
      <dgm:spPr/>
      <dgm:t>
        <a:bodyPr/>
        <a:lstStyle/>
        <a:p>
          <a:endParaRPr lang="en-GB"/>
        </a:p>
      </dgm:t>
    </dgm:pt>
    <dgm:pt modelId="{7EB6B035-5D83-4779-94F2-802116C92A24}" type="pres">
      <dgm:prSet presAssocID="{C601C576-F785-4A0D-8045-2018BF9E646A}" presName="Name0" presStyleCnt="0">
        <dgm:presLayoutVars>
          <dgm:dir/>
          <dgm:resizeHandles val="exact"/>
        </dgm:presLayoutVars>
      </dgm:prSet>
      <dgm:spPr/>
    </dgm:pt>
    <dgm:pt modelId="{2EE3451C-E16A-47C5-84F3-A5BEBD811175}" type="pres">
      <dgm:prSet presAssocID="{C601C576-F785-4A0D-8045-2018BF9E646A}" presName="fgShape" presStyleLbl="fgShp" presStyleIdx="0" presStyleCnt="1"/>
      <dgm:spPr/>
    </dgm:pt>
    <dgm:pt modelId="{4F0383D1-5A88-4583-979A-CA6D4E611040}" type="pres">
      <dgm:prSet presAssocID="{C601C576-F785-4A0D-8045-2018BF9E646A}" presName="linComp" presStyleCnt="0"/>
      <dgm:spPr/>
    </dgm:pt>
    <dgm:pt modelId="{50B2782B-9419-4004-A500-AF7ACDEBC25B}" type="pres">
      <dgm:prSet presAssocID="{310CFF62-EFA2-4068-A4A1-440DC7585E1E}" presName="compNode" presStyleCnt="0"/>
      <dgm:spPr/>
    </dgm:pt>
    <dgm:pt modelId="{DDA369E1-EDB1-4001-BE1E-DEAB01521943}" type="pres">
      <dgm:prSet presAssocID="{310CFF62-EFA2-4068-A4A1-440DC7585E1E}" presName="bkgdShape" presStyleLbl="node1" presStyleIdx="0" presStyleCnt="1"/>
      <dgm:spPr/>
      <dgm:t>
        <a:bodyPr/>
        <a:lstStyle/>
        <a:p>
          <a:endParaRPr lang="en-GB"/>
        </a:p>
      </dgm:t>
    </dgm:pt>
    <dgm:pt modelId="{D442BAD6-B6DF-4905-8A43-EFE6AAE2A156}" type="pres">
      <dgm:prSet presAssocID="{310CFF62-EFA2-4068-A4A1-440DC7585E1E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79ED42-2322-442E-922B-3ACA6C8D513A}" type="pres">
      <dgm:prSet presAssocID="{310CFF62-EFA2-4068-A4A1-440DC7585E1E}" presName="invisiNode" presStyleLbl="node1" presStyleIdx="0" presStyleCnt="1"/>
      <dgm:spPr/>
    </dgm:pt>
    <dgm:pt modelId="{A73C3DDC-50F5-4506-8C3B-03B0476381A5}" type="pres">
      <dgm:prSet presAssocID="{310CFF62-EFA2-4068-A4A1-440DC7585E1E}" presName="imagNode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3000" r="-23000"/>
          </a:stretch>
        </a:blipFill>
      </dgm:spPr>
    </dgm:pt>
  </dgm:ptLst>
  <dgm:cxnLst>
    <dgm:cxn modelId="{0C2424BB-6EB2-42C2-9F02-9FFB8F2A4555}" type="presOf" srcId="{310CFF62-EFA2-4068-A4A1-440DC7585E1E}" destId="{D442BAD6-B6DF-4905-8A43-EFE6AAE2A156}" srcOrd="1" destOrd="0" presId="urn:microsoft.com/office/officeart/2005/8/layout/hList7#2"/>
    <dgm:cxn modelId="{94439C45-F738-4F0B-9333-EA998E89E392}" type="presOf" srcId="{C601C576-F785-4A0D-8045-2018BF9E646A}" destId="{7EB6B035-5D83-4779-94F2-802116C92A24}" srcOrd="0" destOrd="0" presId="urn:microsoft.com/office/officeart/2005/8/layout/hList7#2"/>
    <dgm:cxn modelId="{D4EF2F77-26BA-495D-B8EE-93C224BBFCC9}" type="presOf" srcId="{310CFF62-EFA2-4068-A4A1-440DC7585E1E}" destId="{DDA369E1-EDB1-4001-BE1E-DEAB01521943}" srcOrd="0" destOrd="0" presId="urn:microsoft.com/office/officeart/2005/8/layout/hList7#2"/>
    <dgm:cxn modelId="{36059155-1333-4697-8552-5C4C5E426800}" srcId="{C601C576-F785-4A0D-8045-2018BF9E646A}" destId="{310CFF62-EFA2-4068-A4A1-440DC7585E1E}" srcOrd="0" destOrd="0" parTransId="{0647C9CF-564E-4F86-BEBA-88BFB15F0C58}" sibTransId="{D4464548-0E80-42BE-AA4A-D055D01D2B49}"/>
    <dgm:cxn modelId="{C600BB35-E387-4FE6-8F06-61E146FAEA50}" type="presParOf" srcId="{7EB6B035-5D83-4779-94F2-802116C92A24}" destId="{2EE3451C-E16A-47C5-84F3-A5BEBD811175}" srcOrd="0" destOrd="0" presId="urn:microsoft.com/office/officeart/2005/8/layout/hList7#2"/>
    <dgm:cxn modelId="{B0559572-BCF0-48F2-899E-F8DB82E28D44}" type="presParOf" srcId="{7EB6B035-5D83-4779-94F2-802116C92A24}" destId="{4F0383D1-5A88-4583-979A-CA6D4E611040}" srcOrd="1" destOrd="0" presId="urn:microsoft.com/office/officeart/2005/8/layout/hList7#2"/>
    <dgm:cxn modelId="{F81D8574-75B7-4EE8-968F-56A7C2E5AA07}" type="presParOf" srcId="{4F0383D1-5A88-4583-979A-CA6D4E611040}" destId="{50B2782B-9419-4004-A500-AF7ACDEBC25B}" srcOrd="0" destOrd="0" presId="urn:microsoft.com/office/officeart/2005/8/layout/hList7#2"/>
    <dgm:cxn modelId="{6F1E8919-3B53-4D95-8ABB-BF8C33493C42}" type="presParOf" srcId="{50B2782B-9419-4004-A500-AF7ACDEBC25B}" destId="{DDA369E1-EDB1-4001-BE1E-DEAB01521943}" srcOrd="0" destOrd="0" presId="urn:microsoft.com/office/officeart/2005/8/layout/hList7#2"/>
    <dgm:cxn modelId="{FCE27808-D008-4889-A9EA-5F80560F04B5}" type="presParOf" srcId="{50B2782B-9419-4004-A500-AF7ACDEBC25B}" destId="{D442BAD6-B6DF-4905-8A43-EFE6AAE2A156}" srcOrd="1" destOrd="0" presId="urn:microsoft.com/office/officeart/2005/8/layout/hList7#2"/>
    <dgm:cxn modelId="{B30AB52C-3E3B-46A8-9CB2-64EEDBE8CE0B}" type="presParOf" srcId="{50B2782B-9419-4004-A500-AF7ACDEBC25B}" destId="{1879ED42-2322-442E-922B-3ACA6C8D513A}" srcOrd="2" destOrd="0" presId="urn:microsoft.com/office/officeart/2005/8/layout/hList7#2"/>
    <dgm:cxn modelId="{13EFA02D-C1A0-4C57-B3A3-F647B59CF676}" type="presParOf" srcId="{50B2782B-9419-4004-A500-AF7ACDEBC25B}" destId="{A73C3DDC-50F5-4506-8C3B-03B0476381A5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E30EFAA-D41B-4727-A2CF-F4244DB38303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0892C97-E70E-49E6-9F25-84471BEF181F}">
      <dgm:prSet phldrT="[Text]" custT="1"/>
      <dgm:spPr/>
      <dgm:t>
        <a:bodyPr/>
        <a:lstStyle/>
        <a:p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The National drug Survey results will be established in June 2012</a:t>
          </a:r>
          <a:endParaRPr lang="en-GB" sz="2400" b="1" dirty="0">
            <a:latin typeface="Times New Roman" pitchFamily="18" charset="0"/>
            <a:cs typeface="Times New Roman" pitchFamily="18" charset="0"/>
          </a:endParaRPr>
        </a:p>
      </dgm:t>
    </dgm:pt>
    <dgm:pt modelId="{176AF5BE-C5FC-4981-8A24-27B9B71187E8}" type="parTrans" cxnId="{5C01E5AD-F991-4FF2-9D82-9108E2210528}">
      <dgm:prSet/>
      <dgm:spPr/>
      <dgm:t>
        <a:bodyPr/>
        <a:lstStyle/>
        <a:p>
          <a:endParaRPr lang="en-GB"/>
        </a:p>
      </dgm:t>
    </dgm:pt>
    <dgm:pt modelId="{49C5A0E8-A3BE-4A50-98B7-A88CE2D317D1}" type="sibTrans" cxnId="{5C01E5AD-F991-4FF2-9D82-9108E2210528}">
      <dgm:prSet/>
      <dgm:spPr/>
      <dgm:t>
        <a:bodyPr/>
        <a:lstStyle/>
        <a:p>
          <a:endParaRPr lang="en-GB"/>
        </a:p>
      </dgm:t>
    </dgm:pt>
    <dgm:pt modelId="{A619277F-D6E2-445B-A49A-1DBF01DE30F5}">
      <dgm:prSet phldrT="[Text]" custT="1"/>
      <dgm:spPr/>
      <dgm:t>
        <a:bodyPr/>
        <a:lstStyle/>
        <a:p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This results will allow us to know the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no.of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drug users in Maldives with the types of drugs they use. The no. of. Female  drug users and injecting drug users.</a:t>
          </a:r>
          <a:endParaRPr lang="en-GB" sz="2400" b="1" dirty="0">
            <a:latin typeface="Times New Roman" pitchFamily="18" charset="0"/>
            <a:cs typeface="Times New Roman" pitchFamily="18" charset="0"/>
          </a:endParaRPr>
        </a:p>
      </dgm:t>
    </dgm:pt>
    <dgm:pt modelId="{7657555B-0EF7-4DE8-BD58-8B864A484257}" type="parTrans" cxnId="{0000AE83-F022-4374-9506-6138D586CED3}">
      <dgm:prSet/>
      <dgm:spPr/>
      <dgm:t>
        <a:bodyPr/>
        <a:lstStyle/>
        <a:p>
          <a:endParaRPr lang="en-GB"/>
        </a:p>
      </dgm:t>
    </dgm:pt>
    <dgm:pt modelId="{A21CBDBF-FC12-494E-BA95-5A4272199703}" type="sibTrans" cxnId="{0000AE83-F022-4374-9506-6138D586CED3}">
      <dgm:prSet/>
      <dgm:spPr/>
      <dgm:t>
        <a:bodyPr/>
        <a:lstStyle/>
        <a:p>
          <a:endParaRPr lang="en-GB"/>
        </a:p>
      </dgm:t>
    </dgm:pt>
    <dgm:pt modelId="{D283BF40-3714-4299-A357-3C61FC2A7BA8}" type="pres">
      <dgm:prSet presAssocID="{7E30EFAA-D41B-4727-A2CF-F4244DB3830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E6EBB364-882B-45D2-A8B9-0C537839EA07}" type="pres">
      <dgm:prSet presAssocID="{80892C97-E70E-49E6-9F25-84471BEF181F}" presName="Accent1" presStyleCnt="0"/>
      <dgm:spPr/>
    </dgm:pt>
    <dgm:pt modelId="{3653F1CC-EA0E-4E5E-A61A-EBE7B7D40387}" type="pres">
      <dgm:prSet presAssocID="{80892C97-E70E-49E6-9F25-84471BEF181F}" presName="Accent" presStyleLbl="node1" presStyleIdx="0" presStyleCnt="2"/>
      <dgm:spPr>
        <a:solidFill>
          <a:srgbClr val="0DE941"/>
        </a:solidFill>
      </dgm:spPr>
    </dgm:pt>
    <dgm:pt modelId="{F9DE9C72-9A5B-42EE-AD01-E7FE5500C631}" type="pres">
      <dgm:prSet presAssocID="{80892C97-E70E-49E6-9F25-84471BEF181F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4EC760-2E67-457D-B2CF-CAF4F12E5D97}" type="pres">
      <dgm:prSet presAssocID="{A619277F-D6E2-445B-A49A-1DBF01DE30F5}" presName="Accent2" presStyleCnt="0"/>
      <dgm:spPr/>
    </dgm:pt>
    <dgm:pt modelId="{9E47341B-FBC9-47B5-858D-A6A41ABD6272}" type="pres">
      <dgm:prSet presAssocID="{A619277F-D6E2-445B-A49A-1DBF01DE30F5}" presName="Accent" presStyleLbl="node1" presStyleIdx="1" presStyleCnt="2"/>
      <dgm:spPr>
        <a:solidFill>
          <a:srgbClr val="7030A0"/>
        </a:solidFill>
      </dgm:spPr>
    </dgm:pt>
    <dgm:pt modelId="{5C5E7364-F218-4F35-8098-B490FE1AA787}" type="pres">
      <dgm:prSet presAssocID="{A619277F-D6E2-445B-A49A-1DBF01DE30F5}" presName="Parent2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886C813-9A5F-476A-8F0A-8F29C5390778}" type="presOf" srcId="{7E30EFAA-D41B-4727-A2CF-F4244DB38303}" destId="{D283BF40-3714-4299-A357-3C61FC2A7BA8}" srcOrd="0" destOrd="0" presId="urn:microsoft.com/office/officeart/2009/layout/CircleArrowProcess"/>
    <dgm:cxn modelId="{039C9058-0434-4EB5-B4CC-596867E59063}" type="presOf" srcId="{80892C97-E70E-49E6-9F25-84471BEF181F}" destId="{F9DE9C72-9A5B-42EE-AD01-E7FE5500C631}" srcOrd="0" destOrd="0" presId="urn:microsoft.com/office/officeart/2009/layout/CircleArrowProcess"/>
    <dgm:cxn modelId="{0000AE83-F022-4374-9506-6138D586CED3}" srcId="{7E30EFAA-D41B-4727-A2CF-F4244DB38303}" destId="{A619277F-D6E2-445B-A49A-1DBF01DE30F5}" srcOrd="1" destOrd="0" parTransId="{7657555B-0EF7-4DE8-BD58-8B864A484257}" sibTransId="{A21CBDBF-FC12-494E-BA95-5A4272199703}"/>
    <dgm:cxn modelId="{45E03AD4-698E-40FE-B5D9-330D1835AF76}" type="presOf" srcId="{A619277F-D6E2-445B-A49A-1DBF01DE30F5}" destId="{5C5E7364-F218-4F35-8098-B490FE1AA787}" srcOrd="0" destOrd="0" presId="urn:microsoft.com/office/officeart/2009/layout/CircleArrowProcess"/>
    <dgm:cxn modelId="{5C01E5AD-F991-4FF2-9D82-9108E2210528}" srcId="{7E30EFAA-D41B-4727-A2CF-F4244DB38303}" destId="{80892C97-E70E-49E6-9F25-84471BEF181F}" srcOrd="0" destOrd="0" parTransId="{176AF5BE-C5FC-4981-8A24-27B9B71187E8}" sibTransId="{49C5A0E8-A3BE-4A50-98B7-A88CE2D317D1}"/>
    <dgm:cxn modelId="{ED34F51B-3FAD-4247-90A9-DF5854EC2DF2}" type="presParOf" srcId="{D283BF40-3714-4299-A357-3C61FC2A7BA8}" destId="{E6EBB364-882B-45D2-A8B9-0C537839EA07}" srcOrd="0" destOrd="0" presId="urn:microsoft.com/office/officeart/2009/layout/CircleArrowProcess"/>
    <dgm:cxn modelId="{073C6AC7-3F92-482A-A1B2-A6C3F6530528}" type="presParOf" srcId="{E6EBB364-882B-45D2-A8B9-0C537839EA07}" destId="{3653F1CC-EA0E-4E5E-A61A-EBE7B7D40387}" srcOrd="0" destOrd="0" presId="urn:microsoft.com/office/officeart/2009/layout/CircleArrowProcess"/>
    <dgm:cxn modelId="{6321A3AD-43B0-4833-AE21-C7E584885752}" type="presParOf" srcId="{D283BF40-3714-4299-A357-3C61FC2A7BA8}" destId="{F9DE9C72-9A5B-42EE-AD01-E7FE5500C631}" srcOrd="1" destOrd="0" presId="urn:microsoft.com/office/officeart/2009/layout/CircleArrowProcess"/>
    <dgm:cxn modelId="{442DFC54-8BB6-4CF0-B3BB-DD48482C8DEF}" type="presParOf" srcId="{D283BF40-3714-4299-A357-3C61FC2A7BA8}" destId="{744EC760-2E67-457D-B2CF-CAF4F12E5D97}" srcOrd="2" destOrd="0" presId="urn:microsoft.com/office/officeart/2009/layout/CircleArrowProcess"/>
    <dgm:cxn modelId="{526B940E-F19F-4A9D-8816-57E20041E5D0}" type="presParOf" srcId="{744EC760-2E67-457D-B2CF-CAF4F12E5D97}" destId="{9E47341B-FBC9-47B5-858D-A6A41ABD6272}" srcOrd="0" destOrd="0" presId="urn:microsoft.com/office/officeart/2009/layout/CircleArrowProcess"/>
    <dgm:cxn modelId="{80965B08-0BDA-40BA-85EC-5F548F69F5F0}" type="presParOf" srcId="{D283BF40-3714-4299-A357-3C61FC2A7BA8}" destId="{5C5E7364-F218-4F35-8098-B490FE1AA787}" srcOrd="3" destOrd="0" presId="urn:microsoft.com/office/officeart/2009/layout/CircleArrowProcess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0B0F9A1-804E-46E1-9B0B-2FB4CAD47E13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4EC608B-82EB-44D8-9977-C159623A0FF3}">
      <dgm:prSet phldrT="[Text]"/>
      <dgm:spPr/>
      <dgm:t>
        <a:bodyPr/>
        <a:lstStyle/>
        <a:p>
          <a:r>
            <a:rPr lang="en-US" dirty="0" smtClean="0"/>
            <a:t>Official Figure</a:t>
          </a:r>
          <a:endParaRPr lang="en-GB" dirty="0"/>
        </a:p>
      </dgm:t>
    </dgm:pt>
    <dgm:pt modelId="{6653E043-DAA2-4C3B-B495-577F8089A080}" type="parTrans" cxnId="{D23BAFB0-CA60-4E91-B9B9-E89265C66876}">
      <dgm:prSet/>
      <dgm:spPr/>
      <dgm:t>
        <a:bodyPr/>
        <a:lstStyle/>
        <a:p>
          <a:endParaRPr lang="en-GB"/>
        </a:p>
      </dgm:t>
    </dgm:pt>
    <dgm:pt modelId="{C7C22CD1-DF57-4881-A283-7C60C442A623}" type="sibTrans" cxnId="{D23BAFB0-CA60-4E91-B9B9-E89265C66876}">
      <dgm:prSet/>
      <dgm:spPr/>
      <dgm:t>
        <a:bodyPr/>
        <a:lstStyle/>
        <a:p>
          <a:endParaRPr lang="en-GB"/>
        </a:p>
      </dgm:t>
    </dgm:pt>
    <dgm:pt modelId="{7371A47B-FC88-4B30-A48D-64FBD9E667A9}">
      <dgm:prSet phldrT="[Text]"/>
      <dgm:spPr/>
      <dgm:t>
        <a:bodyPr/>
        <a:lstStyle/>
        <a:p>
          <a:r>
            <a:rPr lang="en-US" dirty="0" smtClean="0"/>
            <a:t>Zero</a:t>
          </a:r>
          <a:endParaRPr lang="en-GB" dirty="0"/>
        </a:p>
      </dgm:t>
    </dgm:pt>
    <dgm:pt modelId="{02B52361-EF00-4523-815C-4C92C29E00D0}" type="parTrans" cxnId="{DED33CAF-7320-4A44-963E-BE97C51B574C}">
      <dgm:prSet/>
      <dgm:spPr/>
      <dgm:t>
        <a:bodyPr/>
        <a:lstStyle/>
        <a:p>
          <a:endParaRPr lang="en-GB"/>
        </a:p>
      </dgm:t>
    </dgm:pt>
    <dgm:pt modelId="{A3D9E7AF-8854-406D-BD73-A78DFFC4B65C}" type="sibTrans" cxnId="{DED33CAF-7320-4A44-963E-BE97C51B574C}">
      <dgm:prSet/>
      <dgm:spPr/>
      <dgm:t>
        <a:bodyPr/>
        <a:lstStyle/>
        <a:p>
          <a:endParaRPr lang="en-GB"/>
        </a:p>
      </dgm:t>
    </dgm:pt>
    <dgm:pt modelId="{5AA356D0-0D21-4771-9189-D0BC851CB395}">
      <dgm:prSet phldrT="[Text]"/>
      <dgm:spPr/>
      <dgm:t>
        <a:bodyPr/>
        <a:lstStyle/>
        <a:p>
          <a:r>
            <a:rPr lang="en-US" dirty="0" smtClean="0"/>
            <a:t>VCT Figure</a:t>
          </a:r>
          <a:endParaRPr lang="en-GB" dirty="0"/>
        </a:p>
      </dgm:t>
    </dgm:pt>
    <dgm:pt modelId="{3FC48F7F-6295-4AC9-B071-8493CFC2A6C1}" type="parTrans" cxnId="{19D063A3-22FA-4D00-A322-4E562ACEF936}">
      <dgm:prSet/>
      <dgm:spPr/>
      <dgm:t>
        <a:bodyPr/>
        <a:lstStyle/>
        <a:p>
          <a:endParaRPr lang="en-GB"/>
        </a:p>
      </dgm:t>
    </dgm:pt>
    <dgm:pt modelId="{7CC2B778-8F8C-45D5-AAB4-9C47DFB24B67}" type="sibTrans" cxnId="{19D063A3-22FA-4D00-A322-4E562ACEF936}">
      <dgm:prSet/>
      <dgm:spPr/>
      <dgm:t>
        <a:bodyPr/>
        <a:lstStyle/>
        <a:p>
          <a:endParaRPr lang="en-GB"/>
        </a:p>
      </dgm:t>
    </dgm:pt>
    <dgm:pt modelId="{BFF7A6E3-0017-4450-89C7-A9C0FD6E1DB9}">
      <dgm:prSet phldrT="[Text]"/>
      <dgm:spPr/>
      <dgm:t>
        <a:bodyPr/>
        <a:lstStyle/>
        <a:p>
          <a:r>
            <a:rPr lang="en-US" dirty="0" smtClean="0"/>
            <a:t>Zero</a:t>
          </a:r>
          <a:endParaRPr lang="en-GB" dirty="0"/>
        </a:p>
      </dgm:t>
    </dgm:pt>
    <dgm:pt modelId="{9802789E-D8F0-4E46-B9A3-4E825F1DEEC2}" type="parTrans" cxnId="{82A77C37-0959-4938-94B3-586A3D355377}">
      <dgm:prSet/>
      <dgm:spPr/>
      <dgm:t>
        <a:bodyPr/>
        <a:lstStyle/>
        <a:p>
          <a:endParaRPr lang="en-GB"/>
        </a:p>
      </dgm:t>
    </dgm:pt>
    <dgm:pt modelId="{2F043396-90AD-4B2B-B982-0BEBC700E1A1}" type="sibTrans" cxnId="{82A77C37-0959-4938-94B3-586A3D355377}">
      <dgm:prSet/>
      <dgm:spPr/>
      <dgm:t>
        <a:bodyPr/>
        <a:lstStyle/>
        <a:p>
          <a:endParaRPr lang="en-GB"/>
        </a:p>
      </dgm:t>
    </dgm:pt>
    <dgm:pt modelId="{4643DA49-ACE1-4D5F-BC5B-FA14CD1503D4}">
      <dgm:prSet phldrT="[Text]"/>
      <dgm:spPr/>
      <dgm:t>
        <a:bodyPr/>
        <a:lstStyle/>
        <a:p>
          <a:r>
            <a:rPr lang="en-US" dirty="0" smtClean="0"/>
            <a:t>Unofficial Figure</a:t>
          </a:r>
          <a:endParaRPr lang="en-GB" dirty="0"/>
        </a:p>
      </dgm:t>
    </dgm:pt>
    <dgm:pt modelId="{03F5D184-BDEF-4AFE-91DF-BC0DFAD75FDD}" type="parTrans" cxnId="{2780ED72-F426-4A71-828A-C6FA238DAF0C}">
      <dgm:prSet/>
      <dgm:spPr/>
      <dgm:t>
        <a:bodyPr/>
        <a:lstStyle/>
        <a:p>
          <a:endParaRPr lang="en-GB"/>
        </a:p>
      </dgm:t>
    </dgm:pt>
    <dgm:pt modelId="{B97B9CB0-FCDF-45CD-9525-FE1B6EAD6976}" type="sibTrans" cxnId="{2780ED72-F426-4A71-828A-C6FA238DAF0C}">
      <dgm:prSet/>
      <dgm:spPr/>
      <dgm:t>
        <a:bodyPr/>
        <a:lstStyle/>
        <a:p>
          <a:endParaRPr lang="en-GB"/>
        </a:p>
      </dgm:t>
    </dgm:pt>
    <dgm:pt modelId="{DE8EDB4F-3145-49E7-BD7D-E2422F3D4704}">
      <dgm:prSet phldrT="[Text]"/>
      <dgm:spPr/>
      <dgm:t>
        <a:bodyPr/>
        <a:lstStyle/>
        <a:p>
          <a:r>
            <a:rPr lang="en-US" dirty="0" smtClean="0"/>
            <a:t>One  23 year old (injecting Drug User/Female) passed away out of AIDS</a:t>
          </a:r>
          <a:endParaRPr lang="en-GB" dirty="0"/>
        </a:p>
      </dgm:t>
    </dgm:pt>
    <dgm:pt modelId="{FB9C84E6-2385-4A9F-8195-A11E035D9B68}" type="parTrans" cxnId="{0D49385A-6235-4102-B53A-791DF1156339}">
      <dgm:prSet/>
      <dgm:spPr/>
      <dgm:t>
        <a:bodyPr/>
        <a:lstStyle/>
        <a:p>
          <a:endParaRPr lang="en-GB"/>
        </a:p>
      </dgm:t>
    </dgm:pt>
    <dgm:pt modelId="{1205A669-3139-41D3-944D-D5A20C21A3CB}" type="sibTrans" cxnId="{0D49385A-6235-4102-B53A-791DF1156339}">
      <dgm:prSet/>
      <dgm:spPr/>
      <dgm:t>
        <a:bodyPr/>
        <a:lstStyle/>
        <a:p>
          <a:endParaRPr lang="en-GB"/>
        </a:p>
      </dgm:t>
    </dgm:pt>
    <dgm:pt modelId="{14801D6F-ED01-4AAA-B6BB-701CDF71E849}" type="pres">
      <dgm:prSet presAssocID="{E0B0F9A1-804E-46E1-9B0B-2FB4CAD47E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0D3B2D9-9235-4627-88E6-E60BAAE6DD9B}" type="pres">
      <dgm:prSet presAssocID="{B4EC608B-82EB-44D8-9977-C159623A0FF3}" presName="composite" presStyleCnt="0"/>
      <dgm:spPr/>
    </dgm:pt>
    <dgm:pt modelId="{96520B9A-12A6-4588-8EF2-7664D9625B6F}" type="pres">
      <dgm:prSet presAssocID="{B4EC608B-82EB-44D8-9977-C159623A0FF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3CEB29-04AD-43A8-9E62-C3EC3CC14EE8}" type="pres">
      <dgm:prSet presAssocID="{B4EC608B-82EB-44D8-9977-C159623A0FF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E87EB1-B4DC-446B-9C30-25265D80A6FB}" type="pres">
      <dgm:prSet presAssocID="{C7C22CD1-DF57-4881-A283-7C60C442A623}" presName="space" presStyleCnt="0"/>
      <dgm:spPr/>
    </dgm:pt>
    <dgm:pt modelId="{96DCA702-BDED-4C34-95A6-DA0985A4D2A5}" type="pres">
      <dgm:prSet presAssocID="{5AA356D0-0D21-4771-9189-D0BC851CB395}" presName="composite" presStyleCnt="0"/>
      <dgm:spPr/>
    </dgm:pt>
    <dgm:pt modelId="{FC583E4B-A93A-43C6-8075-A24E4A42B6CC}" type="pres">
      <dgm:prSet presAssocID="{5AA356D0-0D21-4771-9189-D0BC851CB39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B9946A-E2C3-4651-8F6F-50D9FF72E727}" type="pres">
      <dgm:prSet presAssocID="{5AA356D0-0D21-4771-9189-D0BC851CB39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43B09C-1D72-43FE-A8C3-E814CD5ABE59}" type="pres">
      <dgm:prSet presAssocID="{7CC2B778-8F8C-45D5-AAB4-9C47DFB24B67}" presName="space" presStyleCnt="0"/>
      <dgm:spPr/>
    </dgm:pt>
    <dgm:pt modelId="{BA8816A0-74DD-40CD-85F1-573BE0F23A3B}" type="pres">
      <dgm:prSet presAssocID="{4643DA49-ACE1-4D5F-BC5B-FA14CD1503D4}" presName="composite" presStyleCnt="0"/>
      <dgm:spPr/>
    </dgm:pt>
    <dgm:pt modelId="{81E0F0C5-9AF4-4009-A5A9-698033C69B83}" type="pres">
      <dgm:prSet presAssocID="{4643DA49-ACE1-4D5F-BC5B-FA14CD1503D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911AA1-50C0-4C22-A80F-3A518BB6DE79}" type="pres">
      <dgm:prSet presAssocID="{4643DA49-ACE1-4D5F-BC5B-FA14CD1503D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780ED72-F426-4A71-828A-C6FA238DAF0C}" srcId="{E0B0F9A1-804E-46E1-9B0B-2FB4CAD47E13}" destId="{4643DA49-ACE1-4D5F-BC5B-FA14CD1503D4}" srcOrd="2" destOrd="0" parTransId="{03F5D184-BDEF-4AFE-91DF-BC0DFAD75FDD}" sibTransId="{B97B9CB0-FCDF-45CD-9525-FE1B6EAD6976}"/>
    <dgm:cxn modelId="{A41CA995-636A-4631-9593-4C3BB945FB39}" type="presOf" srcId="{7371A47B-FC88-4B30-A48D-64FBD9E667A9}" destId="{033CEB29-04AD-43A8-9E62-C3EC3CC14EE8}" srcOrd="0" destOrd="0" presId="urn:microsoft.com/office/officeart/2005/8/layout/hList1"/>
    <dgm:cxn modelId="{14A7FB9C-0F4D-4B41-8253-627A45379B58}" type="presOf" srcId="{BFF7A6E3-0017-4450-89C7-A9C0FD6E1DB9}" destId="{9DB9946A-E2C3-4651-8F6F-50D9FF72E727}" srcOrd="0" destOrd="0" presId="urn:microsoft.com/office/officeart/2005/8/layout/hList1"/>
    <dgm:cxn modelId="{DED33CAF-7320-4A44-963E-BE97C51B574C}" srcId="{B4EC608B-82EB-44D8-9977-C159623A0FF3}" destId="{7371A47B-FC88-4B30-A48D-64FBD9E667A9}" srcOrd="0" destOrd="0" parTransId="{02B52361-EF00-4523-815C-4C92C29E00D0}" sibTransId="{A3D9E7AF-8854-406D-BD73-A78DFFC4B65C}"/>
    <dgm:cxn modelId="{19D063A3-22FA-4D00-A322-4E562ACEF936}" srcId="{E0B0F9A1-804E-46E1-9B0B-2FB4CAD47E13}" destId="{5AA356D0-0D21-4771-9189-D0BC851CB395}" srcOrd="1" destOrd="0" parTransId="{3FC48F7F-6295-4AC9-B071-8493CFC2A6C1}" sibTransId="{7CC2B778-8F8C-45D5-AAB4-9C47DFB24B67}"/>
    <dgm:cxn modelId="{60D9FEC4-10FE-442D-9A99-FAC759104105}" type="presOf" srcId="{DE8EDB4F-3145-49E7-BD7D-E2422F3D4704}" destId="{BB911AA1-50C0-4C22-A80F-3A518BB6DE79}" srcOrd="0" destOrd="0" presId="urn:microsoft.com/office/officeart/2005/8/layout/hList1"/>
    <dgm:cxn modelId="{82A77C37-0959-4938-94B3-586A3D355377}" srcId="{5AA356D0-0D21-4771-9189-D0BC851CB395}" destId="{BFF7A6E3-0017-4450-89C7-A9C0FD6E1DB9}" srcOrd="0" destOrd="0" parTransId="{9802789E-D8F0-4E46-B9A3-4E825F1DEEC2}" sibTransId="{2F043396-90AD-4B2B-B982-0BEBC700E1A1}"/>
    <dgm:cxn modelId="{665669E4-6BD2-41A4-AD02-5C5856DE7C66}" type="presOf" srcId="{E0B0F9A1-804E-46E1-9B0B-2FB4CAD47E13}" destId="{14801D6F-ED01-4AAA-B6BB-701CDF71E849}" srcOrd="0" destOrd="0" presId="urn:microsoft.com/office/officeart/2005/8/layout/hList1"/>
    <dgm:cxn modelId="{784A22A9-9F82-4BDB-9FEA-CDA9F73F7061}" type="presOf" srcId="{B4EC608B-82EB-44D8-9977-C159623A0FF3}" destId="{96520B9A-12A6-4588-8EF2-7664D9625B6F}" srcOrd="0" destOrd="0" presId="urn:microsoft.com/office/officeart/2005/8/layout/hList1"/>
    <dgm:cxn modelId="{D23BAFB0-CA60-4E91-B9B9-E89265C66876}" srcId="{E0B0F9A1-804E-46E1-9B0B-2FB4CAD47E13}" destId="{B4EC608B-82EB-44D8-9977-C159623A0FF3}" srcOrd="0" destOrd="0" parTransId="{6653E043-DAA2-4C3B-B495-577F8089A080}" sibTransId="{C7C22CD1-DF57-4881-A283-7C60C442A623}"/>
    <dgm:cxn modelId="{DBB88BC2-FB20-46CC-80CB-3FD478BD3F09}" type="presOf" srcId="{4643DA49-ACE1-4D5F-BC5B-FA14CD1503D4}" destId="{81E0F0C5-9AF4-4009-A5A9-698033C69B83}" srcOrd="0" destOrd="0" presId="urn:microsoft.com/office/officeart/2005/8/layout/hList1"/>
    <dgm:cxn modelId="{47AD24B9-A567-4297-97AF-2DA042E41794}" type="presOf" srcId="{5AA356D0-0D21-4771-9189-D0BC851CB395}" destId="{FC583E4B-A93A-43C6-8075-A24E4A42B6CC}" srcOrd="0" destOrd="0" presId="urn:microsoft.com/office/officeart/2005/8/layout/hList1"/>
    <dgm:cxn modelId="{0D49385A-6235-4102-B53A-791DF1156339}" srcId="{4643DA49-ACE1-4D5F-BC5B-FA14CD1503D4}" destId="{DE8EDB4F-3145-49E7-BD7D-E2422F3D4704}" srcOrd="0" destOrd="0" parTransId="{FB9C84E6-2385-4A9F-8195-A11E035D9B68}" sibTransId="{1205A669-3139-41D3-944D-D5A20C21A3CB}"/>
    <dgm:cxn modelId="{F352E95A-C0CC-4855-81FF-033AF24048DC}" type="presParOf" srcId="{14801D6F-ED01-4AAA-B6BB-701CDF71E849}" destId="{F0D3B2D9-9235-4627-88E6-E60BAAE6DD9B}" srcOrd="0" destOrd="0" presId="urn:microsoft.com/office/officeart/2005/8/layout/hList1"/>
    <dgm:cxn modelId="{85F1258E-18C0-4234-90D7-11DA64B07C31}" type="presParOf" srcId="{F0D3B2D9-9235-4627-88E6-E60BAAE6DD9B}" destId="{96520B9A-12A6-4588-8EF2-7664D9625B6F}" srcOrd="0" destOrd="0" presId="urn:microsoft.com/office/officeart/2005/8/layout/hList1"/>
    <dgm:cxn modelId="{07411745-DF29-46D3-85BA-253868DB55E7}" type="presParOf" srcId="{F0D3B2D9-9235-4627-88E6-E60BAAE6DD9B}" destId="{033CEB29-04AD-43A8-9E62-C3EC3CC14EE8}" srcOrd="1" destOrd="0" presId="urn:microsoft.com/office/officeart/2005/8/layout/hList1"/>
    <dgm:cxn modelId="{5C588492-A82D-4F50-863A-F61691AE4DE9}" type="presParOf" srcId="{14801D6F-ED01-4AAA-B6BB-701CDF71E849}" destId="{7FE87EB1-B4DC-446B-9C30-25265D80A6FB}" srcOrd="1" destOrd="0" presId="urn:microsoft.com/office/officeart/2005/8/layout/hList1"/>
    <dgm:cxn modelId="{19B6A444-8328-4B53-8423-C78FEBAA7F93}" type="presParOf" srcId="{14801D6F-ED01-4AAA-B6BB-701CDF71E849}" destId="{96DCA702-BDED-4C34-95A6-DA0985A4D2A5}" srcOrd="2" destOrd="0" presId="urn:microsoft.com/office/officeart/2005/8/layout/hList1"/>
    <dgm:cxn modelId="{9F219FB3-EDDC-4D70-910A-A0DD735C1770}" type="presParOf" srcId="{96DCA702-BDED-4C34-95A6-DA0985A4D2A5}" destId="{FC583E4B-A93A-43C6-8075-A24E4A42B6CC}" srcOrd="0" destOrd="0" presId="urn:microsoft.com/office/officeart/2005/8/layout/hList1"/>
    <dgm:cxn modelId="{AD3A1A77-C13A-463B-90E8-8C56B621F42D}" type="presParOf" srcId="{96DCA702-BDED-4C34-95A6-DA0985A4D2A5}" destId="{9DB9946A-E2C3-4651-8F6F-50D9FF72E727}" srcOrd="1" destOrd="0" presId="urn:microsoft.com/office/officeart/2005/8/layout/hList1"/>
    <dgm:cxn modelId="{F105EA5F-CB63-4B15-B656-46A6A3018DD0}" type="presParOf" srcId="{14801D6F-ED01-4AAA-B6BB-701CDF71E849}" destId="{A743B09C-1D72-43FE-A8C3-E814CD5ABE59}" srcOrd="3" destOrd="0" presId="urn:microsoft.com/office/officeart/2005/8/layout/hList1"/>
    <dgm:cxn modelId="{04C23384-9AB8-4ED9-A927-AAF624831CC5}" type="presParOf" srcId="{14801D6F-ED01-4AAA-B6BB-701CDF71E849}" destId="{BA8816A0-74DD-40CD-85F1-573BE0F23A3B}" srcOrd="4" destOrd="0" presId="urn:microsoft.com/office/officeart/2005/8/layout/hList1"/>
    <dgm:cxn modelId="{958B2E33-37F1-4AE4-B965-263D67109B62}" type="presParOf" srcId="{BA8816A0-74DD-40CD-85F1-573BE0F23A3B}" destId="{81E0F0C5-9AF4-4009-A5A9-698033C69B83}" srcOrd="0" destOrd="0" presId="urn:microsoft.com/office/officeart/2005/8/layout/hList1"/>
    <dgm:cxn modelId="{6C661E14-ED3A-4C06-8CA1-0C26690B974B}" type="presParOf" srcId="{BA8816A0-74DD-40CD-85F1-573BE0F23A3B}" destId="{BB911AA1-50C0-4C22-A80F-3A518BB6DE7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4A15E84-044E-4A76-826F-FD43AC70676B}" type="doc">
      <dgm:prSet loTypeId="urn:microsoft.com/office/officeart/2005/8/layout/hList7#3" loCatId="list" qsTypeId="urn:microsoft.com/office/officeart/2005/8/quickstyle/3d2" qsCatId="3D" csTypeId="urn:microsoft.com/office/officeart/2005/8/colors/colorful4" csCatId="colorful" phldr="1"/>
      <dgm:spPr/>
    </dgm:pt>
    <dgm:pt modelId="{8698C711-4BFC-4232-A6D3-B7AB5242018D}">
      <dgm:prSet phldrT="[Text]"/>
      <dgm:spPr/>
      <dgm:t>
        <a:bodyPr/>
        <a:lstStyle/>
        <a:p>
          <a:r>
            <a:rPr lang="en-US" dirty="0" smtClean="0">
              <a:latin typeface="Faruma" pitchFamily="2" charset="0"/>
              <a:cs typeface="Faruma" pitchFamily="2" charset="0"/>
            </a:rPr>
            <a:t>Prevention</a:t>
          </a:r>
          <a:endParaRPr lang="en-US" dirty="0">
            <a:latin typeface="Faruma" pitchFamily="2" charset="0"/>
            <a:cs typeface="Faruma" pitchFamily="2" charset="0"/>
          </a:endParaRPr>
        </a:p>
      </dgm:t>
    </dgm:pt>
    <dgm:pt modelId="{569CB349-5CCB-4623-AD65-E9D71045A585}" type="parTrans" cxnId="{D2753757-578C-4C08-91CB-74B528A6B920}">
      <dgm:prSet/>
      <dgm:spPr/>
      <dgm:t>
        <a:bodyPr/>
        <a:lstStyle/>
        <a:p>
          <a:endParaRPr lang="en-US"/>
        </a:p>
      </dgm:t>
    </dgm:pt>
    <dgm:pt modelId="{DAEB2F85-0EFB-4742-9A6C-FCFB94757B13}" type="sibTrans" cxnId="{D2753757-578C-4C08-91CB-74B528A6B920}">
      <dgm:prSet/>
      <dgm:spPr/>
      <dgm:t>
        <a:bodyPr/>
        <a:lstStyle/>
        <a:p>
          <a:endParaRPr lang="en-US"/>
        </a:p>
      </dgm:t>
    </dgm:pt>
    <dgm:pt modelId="{4B84B6A0-F97A-454A-926D-926A3E5409A7}">
      <dgm:prSet phldrT="[Text]"/>
      <dgm:spPr/>
      <dgm:t>
        <a:bodyPr/>
        <a:lstStyle/>
        <a:p>
          <a:r>
            <a:rPr lang="dv-MV" dirty="0" smtClean="0">
              <a:latin typeface="Faruma" pitchFamily="2" charset="0"/>
              <a:cs typeface="Faruma" pitchFamily="2" charset="0"/>
            </a:rPr>
            <a:t> </a:t>
          </a:r>
          <a:r>
            <a:rPr lang="en-US" dirty="0" smtClean="0">
              <a:latin typeface="Faruma" pitchFamily="2" charset="0"/>
              <a:cs typeface="Faruma" pitchFamily="2" charset="0"/>
            </a:rPr>
            <a:t>Harm Reduction</a:t>
          </a:r>
          <a:endParaRPr lang="en-US" dirty="0">
            <a:latin typeface="Faruma" pitchFamily="2" charset="0"/>
            <a:cs typeface="Faruma" pitchFamily="2" charset="0"/>
          </a:endParaRPr>
        </a:p>
      </dgm:t>
    </dgm:pt>
    <dgm:pt modelId="{2934DB6B-B98E-4B9E-AD11-46B71178805D}" type="parTrans" cxnId="{A0BD768D-446C-4F29-8F3F-2EB97B64FB07}">
      <dgm:prSet/>
      <dgm:spPr/>
      <dgm:t>
        <a:bodyPr/>
        <a:lstStyle/>
        <a:p>
          <a:endParaRPr lang="en-US"/>
        </a:p>
      </dgm:t>
    </dgm:pt>
    <dgm:pt modelId="{0273C248-0C75-429C-9802-866D452CE552}" type="sibTrans" cxnId="{A0BD768D-446C-4F29-8F3F-2EB97B64FB07}">
      <dgm:prSet/>
      <dgm:spPr/>
      <dgm:t>
        <a:bodyPr/>
        <a:lstStyle/>
        <a:p>
          <a:endParaRPr lang="en-US"/>
        </a:p>
      </dgm:t>
    </dgm:pt>
    <dgm:pt modelId="{172FABC0-2C61-469F-88EF-9B079F0C9E88}">
      <dgm:prSet phldrT="[Text]"/>
      <dgm:spPr/>
      <dgm:t>
        <a:bodyPr/>
        <a:lstStyle/>
        <a:p>
          <a:r>
            <a:rPr lang="en-US" dirty="0" smtClean="0">
              <a:latin typeface="Faruma" pitchFamily="2" charset="0"/>
              <a:cs typeface="Faruma" pitchFamily="2" charset="0"/>
            </a:rPr>
            <a:t>Treatment and Rehabilitation</a:t>
          </a:r>
          <a:endParaRPr lang="en-US" dirty="0"/>
        </a:p>
      </dgm:t>
    </dgm:pt>
    <dgm:pt modelId="{ECD9A09B-9DF0-4691-A10B-AC195551BFC7}" type="sibTrans" cxnId="{D470BA63-D77C-41E6-897A-3EB1E6D04A53}">
      <dgm:prSet/>
      <dgm:spPr/>
      <dgm:t>
        <a:bodyPr/>
        <a:lstStyle/>
        <a:p>
          <a:endParaRPr lang="en-US"/>
        </a:p>
      </dgm:t>
    </dgm:pt>
    <dgm:pt modelId="{7B7788BD-E516-4FD5-92B6-D19D31F6215E}" type="parTrans" cxnId="{D470BA63-D77C-41E6-897A-3EB1E6D04A53}">
      <dgm:prSet/>
      <dgm:spPr/>
      <dgm:t>
        <a:bodyPr/>
        <a:lstStyle/>
        <a:p>
          <a:endParaRPr lang="en-US"/>
        </a:p>
      </dgm:t>
    </dgm:pt>
    <dgm:pt modelId="{DB2D4AE9-0DD8-4724-97B2-FB0124FDBB23}" type="pres">
      <dgm:prSet presAssocID="{B4A15E84-044E-4A76-826F-FD43AC70676B}" presName="Name0" presStyleCnt="0">
        <dgm:presLayoutVars>
          <dgm:dir/>
          <dgm:resizeHandles val="exact"/>
        </dgm:presLayoutVars>
      </dgm:prSet>
      <dgm:spPr/>
    </dgm:pt>
    <dgm:pt modelId="{E8D3D98E-A036-4DA9-8F3E-C66E30CAD6AB}" type="pres">
      <dgm:prSet presAssocID="{B4A15E84-044E-4A76-826F-FD43AC70676B}" presName="fgShape" presStyleLbl="fgShp" presStyleIdx="0" presStyleCnt="1" custLinFactNeighborX="-466" custLinFactNeighborY="-31276"/>
      <dgm:spPr/>
    </dgm:pt>
    <dgm:pt modelId="{5652E493-EF22-4C80-A18B-5600689FCFEA}" type="pres">
      <dgm:prSet presAssocID="{B4A15E84-044E-4A76-826F-FD43AC70676B}" presName="linComp" presStyleCnt="0"/>
      <dgm:spPr/>
    </dgm:pt>
    <dgm:pt modelId="{95AEAC47-DE87-4B7E-9C64-04598FE6760B}" type="pres">
      <dgm:prSet presAssocID="{8698C711-4BFC-4232-A6D3-B7AB5242018D}" presName="compNode" presStyleCnt="0"/>
      <dgm:spPr/>
    </dgm:pt>
    <dgm:pt modelId="{6F580243-84C1-4C78-8708-90A2088A9A4C}" type="pres">
      <dgm:prSet presAssocID="{8698C711-4BFC-4232-A6D3-B7AB5242018D}" presName="bkgdShape" presStyleLbl="node1" presStyleIdx="0" presStyleCnt="3"/>
      <dgm:spPr/>
      <dgm:t>
        <a:bodyPr/>
        <a:lstStyle/>
        <a:p>
          <a:endParaRPr lang="en-GB"/>
        </a:p>
      </dgm:t>
    </dgm:pt>
    <dgm:pt modelId="{9EE32174-E2A4-4479-B4A5-F51039C9B5F6}" type="pres">
      <dgm:prSet presAssocID="{8698C711-4BFC-4232-A6D3-B7AB5242018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40FF46-0037-4794-BECB-44292BE213F5}" type="pres">
      <dgm:prSet presAssocID="{8698C711-4BFC-4232-A6D3-B7AB5242018D}" presName="invisiNode" presStyleLbl="node1" presStyleIdx="0" presStyleCnt="3"/>
      <dgm:spPr/>
    </dgm:pt>
    <dgm:pt modelId="{08856E39-AF4B-4A3C-8154-917EF10EE805}" type="pres">
      <dgm:prSet presAssocID="{8698C711-4BFC-4232-A6D3-B7AB5242018D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0DC62D-F749-4497-A176-F2D0628A2835}" type="pres">
      <dgm:prSet presAssocID="{DAEB2F85-0EFB-4742-9A6C-FCFB94757B13}" presName="sibTrans" presStyleLbl="sibTrans2D1" presStyleIdx="0" presStyleCnt="0"/>
      <dgm:spPr/>
      <dgm:t>
        <a:bodyPr/>
        <a:lstStyle/>
        <a:p>
          <a:endParaRPr lang="en-GB"/>
        </a:p>
      </dgm:t>
    </dgm:pt>
    <dgm:pt modelId="{868171F5-5453-4D02-995F-8962C699BD11}" type="pres">
      <dgm:prSet presAssocID="{172FABC0-2C61-469F-88EF-9B079F0C9E88}" presName="compNode" presStyleCnt="0"/>
      <dgm:spPr/>
    </dgm:pt>
    <dgm:pt modelId="{940FF3CA-3339-4D24-A9B4-3A61EEAAB961}" type="pres">
      <dgm:prSet presAssocID="{172FABC0-2C61-469F-88EF-9B079F0C9E88}" presName="bkgdShape" presStyleLbl="node1" presStyleIdx="1" presStyleCnt="3"/>
      <dgm:spPr/>
      <dgm:t>
        <a:bodyPr/>
        <a:lstStyle/>
        <a:p>
          <a:endParaRPr lang="en-GB"/>
        </a:p>
      </dgm:t>
    </dgm:pt>
    <dgm:pt modelId="{FE1BCB6C-C368-4AF5-9E96-DFFC7E5F34B3}" type="pres">
      <dgm:prSet presAssocID="{172FABC0-2C61-469F-88EF-9B079F0C9E88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F77D01-B08C-4E0F-9A86-E6942B0ED44E}" type="pres">
      <dgm:prSet presAssocID="{172FABC0-2C61-469F-88EF-9B079F0C9E88}" presName="invisiNode" presStyleLbl="node1" presStyleIdx="1" presStyleCnt="3"/>
      <dgm:spPr/>
    </dgm:pt>
    <dgm:pt modelId="{02526AB2-3407-4A98-B8F5-7EB8B64AE10C}" type="pres">
      <dgm:prSet presAssocID="{172FABC0-2C61-469F-88EF-9B079F0C9E88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084258F-F901-40A9-9E73-DEE52466AE85}" type="pres">
      <dgm:prSet presAssocID="{ECD9A09B-9DF0-4691-A10B-AC195551BFC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A72071EB-C9EC-4226-89F0-7CE2EB29E4F3}" type="pres">
      <dgm:prSet presAssocID="{4B84B6A0-F97A-454A-926D-926A3E5409A7}" presName="compNode" presStyleCnt="0"/>
      <dgm:spPr/>
    </dgm:pt>
    <dgm:pt modelId="{D85CCF7A-06F7-450C-AD55-DC6CA3EEF161}" type="pres">
      <dgm:prSet presAssocID="{4B84B6A0-F97A-454A-926D-926A3E5409A7}" presName="bkgdShape" presStyleLbl="node1" presStyleIdx="2" presStyleCnt="3"/>
      <dgm:spPr/>
      <dgm:t>
        <a:bodyPr/>
        <a:lstStyle/>
        <a:p>
          <a:endParaRPr lang="en-US"/>
        </a:p>
      </dgm:t>
    </dgm:pt>
    <dgm:pt modelId="{F24F05D0-23C0-413F-B65D-423D99CFBB7A}" type="pres">
      <dgm:prSet presAssocID="{4B84B6A0-F97A-454A-926D-926A3E5409A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4F0B2B-4423-4DF5-8489-F9AD19D0FCA1}" type="pres">
      <dgm:prSet presAssocID="{4B84B6A0-F97A-454A-926D-926A3E5409A7}" presName="invisiNode" presStyleLbl="node1" presStyleIdx="2" presStyleCnt="3"/>
      <dgm:spPr/>
    </dgm:pt>
    <dgm:pt modelId="{6792F066-8828-4430-A35B-403A5948D94A}" type="pres">
      <dgm:prSet presAssocID="{4B84B6A0-F97A-454A-926D-926A3E5409A7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6000" r="-16000"/>
          </a:stretch>
        </a:blipFill>
      </dgm:spPr>
    </dgm:pt>
  </dgm:ptLst>
  <dgm:cxnLst>
    <dgm:cxn modelId="{68E177E9-7F25-4515-A7E3-5A20D0962604}" type="presOf" srcId="{4B84B6A0-F97A-454A-926D-926A3E5409A7}" destId="{D85CCF7A-06F7-450C-AD55-DC6CA3EEF161}" srcOrd="0" destOrd="0" presId="urn:microsoft.com/office/officeart/2005/8/layout/hList7#3"/>
    <dgm:cxn modelId="{719153D2-9DE6-4E5F-823A-6FFF754A591F}" type="presOf" srcId="{8698C711-4BFC-4232-A6D3-B7AB5242018D}" destId="{9EE32174-E2A4-4479-B4A5-F51039C9B5F6}" srcOrd="1" destOrd="0" presId="urn:microsoft.com/office/officeart/2005/8/layout/hList7#3"/>
    <dgm:cxn modelId="{9EC1989B-A543-41FB-8C9F-E912E801D2B1}" type="presOf" srcId="{172FABC0-2C61-469F-88EF-9B079F0C9E88}" destId="{FE1BCB6C-C368-4AF5-9E96-DFFC7E5F34B3}" srcOrd="1" destOrd="0" presId="urn:microsoft.com/office/officeart/2005/8/layout/hList7#3"/>
    <dgm:cxn modelId="{2BE7BEC7-DDDC-4EAE-84AA-93226A1B9F09}" type="presOf" srcId="{172FABC0-2C61-469F-88EF-9B079F0C9E88}" destId="{940FF3CA-3339-4D24-A9B4-3A61EEAAB961}" srcOrd="0" destOrd="0" presId="urn:microsoft.com/office/officeart/2005/8/layout/hList7#3"/>
    <dgm:cxn modelId="{00F90CD8-65C8-4C61-97DC-91D8797705C5}" type="presOf" srcId="{ECD9A09B-9DF0-4691-A10B-AC195551BFC7}" destId="{1084258F-F901-40A9-9E73-DEE52466AE85}" srcOrd="0" destOrd="0" presId="urn:microsoft.com/office/officeart/2005/8/layout/hList7#3"/>
    <dgm:cxn modelId="{762270D8-35FD-42E0-8468-E966AFB5E63E}" type="presOf" srcId="{B4A15E84-044E-4A76-826F-FD43AC70676B}" destId="{DB2D4AE9-0DD8-4724-97B2-FB0124FDBB23}" srcOrd="0" destOrd="0" presId="urn:microsoft.com/office/officeart/2005/8/layout/hList7#3"/>
    <dgm:cxn modelId="{A0BD768D-446C-4F29-8F3F-2EB97B64FB07}" srcId="{B4A15E84-044E-4A76-826F-FD43AC70676B}" destId="{4B84B6A0-F97A-454A-926D-926A3E5409A7}" srcOrd="2" destOrd="0" parTransId="{2934DB6B-B98E-4B9E-AD11-46B71178805D}" sibTransId="{0273C248-0C75-429C-9802-866D452CE552}"/>
    <dgm:cxn modelId="{D470BA63-D77C-41E6-897A-3EB1E6D04A53}" srcId="{B4A15E84-044E-4A76-826F-FD43AC70676B}" destId="{172FABC0-2C61-469F-88EF-9B079F0C9E88}" srcOrd="1" destOrd="0" parTransId="{7B7788BD-E516-4FD5-92B6-D19D31F6215E}" sibTransId="{ECD9A09B-9DF0-4691-A10B-AC195551BFC7}"/>
    <dgm:cxn modelId="{4AA5D822-F0E3-44B5-BBFB-608ED81ABB48}" type="presOf" srcId="{8698C711-4BFC-4232-A6D3-B7AB5242018D}" destId="{6F580243-84C1-4C78-8708-90A2088A9A4C}" srcOrd="0" destOrd="0" presId="urn:microsoft.com/office/officeart/2005/8/layout/hList7#3"/>
    <dgm:cxn modelId="{61481748-A681-41B2-9D08-47CE4EA36793}" type="presOf" srcId="{4B84B6A0-F97A-454A-926D-926A3E5409A7}" destId="{F24F05D0-23C0-413F-B65D-423D99CFBB7A}" srcOrd="1" destOrd="0" presId="urn:microsoft.com/office/officeart/2005/8/layout/hList7#3"/>
    <dgm:cxn modelId="{D2753757-578C-4C08-91CB-74B528A6B920}" srcId="{B4A15E84-044E-4A76-826F-FD43AC70676B}" destId="{8698C711-4BFC-4232-A6D3-B7AB5242018D}" srcOrd="0" destOrd="0" parTransId="{569CB349-5CCB-4623-AD65-E9D71045A585}" sibTransId="{DAEB2F85-0EFB-4742-9A6C-FCFB94757B13}"/>
    <dgm:cxn modelId="{34169BFE-9166-484F-845D-0637CF47A91C}" type="presOf" srcId="{DAEB2F85-0EFB-4742-9A6C-FCFB94757B13}" destId="{DB0DC62D-F749-4497-A176-F2D0628A2835}" srcOrd="0" destOrd="0" presId="urn:microsoft.com/office/officeart/2005/8/layout/hList7#3"/>
    <dgm:cxn modelId="{1333D1E6-5F8E-41FC-8383-C0CB8EDE572C}" type="presParOf" srcId="{DB2D4AE9-0DD8-4724-97B2-FB0124FDBB23}" destId="{E8D3D98E-A036-4DA9-8F3E-C66E30CAD6AB}" srcOrd="0" destOrd="0" presId="urn:microsoft.com/office/officeart/2005/8/layout/hList7#3"/>
    <dgm:cxn modelId="{E6F34C77-D5D6-4EF6-8B45-C86F2F9404FF}" type="presParOf" srcId="{DB2D4AE9-0DD8-4724-97B2-FB0124FDBB23}" destId="{5652E493-EF22-4C80-A18B-5600689FCFEA}" srcOrd="1" destOrd="0" presId="urn:microsoft.com/office/officeart/2005/8/layout/hList7#3"/>
    <dgm:cxn modelId="{511B7ECE-62E8-4833-BD7F-78803C540A41}" type="presParOf" srcId="{5652E493-EF22-4C80-A18B-5600689FCFEA}" destId="{95AEAC47-DE87-4B7E-9C64-04598FE6760B}" srcOrd="0" destOrd="0" presId="urn:microsoft.com/office/officeart/2005/8/layout/hList7#3"/>
    <dgm:cxn modelId="{080F6326-B965-4623-935D-C33635DFD83F}" type="presParOf" srcId="{95AEAC47-DE87-4B7E-9C64-04598FE6760B}" destId="{6F580243-84C1-4C78-8708-90A2088A9A4C}" srcOrd="0" destOrd="0" presId="urn:microsoft.com/office/officeart/2005/8/layout/hList7#3"/>
    <dgm:cxn modelId="{3B6731AA-3BD9-4B17-AF0D-92D9083CE6AA}" type="presParOf" srcId="{95AEAC47-DE87-4B7E-9C64-04598FE6760B}" destId="{9EE32174-E2A4-4479-B4A5-F51039C9B5F6}" srcOrd="1" destOrd="0" presId="urn:microsoft.com/office/officeart/2005/8/layout/hList7#3"/>
    <dgm:cxn modelId="{8DB96DD6-3691-4DB2-8513-691785D12BF8}" type="presParOf" srcId="{95AEAC47-DE87-4B7E-9C64-04598FE6760B}" destId="{EF40FF46-0037-4794-BECB-44292BE213F5}" srcOrd="2" destOrd="0" presId="urn:microsoft.com/office/officeart/2005/8/layout/hList7#3"/>
    <dgm:cxn modelId="{0217E0B8-E3D0-4B72-BDB4-1686FCF4F5D8}" type="presParOf" srcId="{95AEAC47-DE87-4B7E-9C64-04598FE6760B}" destId="{08856E39-AF4B-4A3C-8154-917EF10EE805}" srcOrd="3" destOrd="0" presId="urn:microsoft.com/office/officeart/2005/8/layout/hList7#3"/>
    <dgm:cxn modelId="{8DC8298A-E85A-4AC5-8999-A48BB3875405}" type="presParOf" srcId="{5652E493-EF22-4C80-A18B-5600689FCFEA}" destId="{DB0DC62D-F749-4497-A176-F2D0628A2835}" srcOrd="1" destOrd="0" presId="urn:microsoft.com/office/officeart/2005/8/layout/hList7#3"/>
    <dgm:cxn modelId="{D73BDE9D-19A9-47A3-92D5-AD88D1588297}" type="presParOf" srcId="{5652E493-EF22-4C80-A18B-5600689FCFEA}" destId="{868171F5-5453-4D02-995F-8962C699BD11}" srcOrd="2" destOrd="0" presId="urn:microsoft.com/office/officeart/2005/8/layout/hList7#3"/>
    <dgm:cxn modelId="{14C54889-D234-4C1B-93D4-180FFAB1E60F}" type="presParOf" srcId="{868171F5-5453-4D02-995F-8962C699BD11}" destId="{940FF3CA-3339-4D24-A9B4-3A61EEAAB961}" srcOrd="0" destOrd="0" presId="urn:microsoft.com/office/officeart/2005/8/layout/hList7#3"/>
    <dgm:cxn modelId="{D12641A6-BCEF-4628-8AA7-6253C0551DD8}" type="presParOf" srcId="{868171F5-5453-4D02-995F-8962C699BD11}" destId="{FE1BCB6C-C368-4AF5-9E96-DFFC7E5F34B3}" srcOrd="1" destOrd="0" presId="urn:microsoft.com/office/officeart/2005/8/layout/hList7#3"/>
    <dgm:cxn modelId="{AB374A67-0E08-4F32-AC47-506865255251}" type="presParOf" srcId="{868171F5-5453-4D02-995F-8962C699BD11}" destId="{63F77D01-B08C-4E0F-9A86-E6942B0ED44E}" srcOrd="2" destOrd="0" presId="urn:microsoft.com/office/officeart/2005/8/layout/hList7#3"/>
    <dgm:cxn modelId="{9D64E308-14A1-496F-94FE-DAA06AE931AD}" type="presParOf" srcId="{868171F5-5453-4D02-995F-8962C699BD11}" destId="{02526AB2-3407-4A98-B8F5-7EB8B64AE10C}" srcOrd="3" destOrd="0" presId="urn:microsoft.com/office/officeart/2005/8/layout/hList7#3"/>
    <dgm:cxn modelId="{E2CE6F91-0068-4FF8-849B-15BBA37BA2B6}" type="presParOf" srcId="{5652E493-EF22-4C80-A18B-5600689FCFEA}" destId="{1084258F-F901-40A9-9E73-DEE52466AE85}" srcOrd="3" destOrd="0" presId="urn:microsoft.com/office/officeart/2005/8/layout/hList7#3"/>
    <dgm:cxn modelId="{5CF22C62-5D74-41B7-990F-617A92547090}" type="presParOf" srcId="{5652E493-EF22-4C80-A18B-5600689FCFEA}" destId="{A72071EB-C9EC-4226-89F0-7CE2EB29E4F3}" srcOrd="4" destOrd="0" presId="urn:microsoft.com/office/officeart/2005/8/layout/hList7#3"/>
    <dgm:cxn modelId="{40E0E74C-066B-414F-B87F-BFBBFE4F0A24}" type="presParOf" srcId="{A72071EB-C9EC-4226-89F0-7CE2EB29E4F3}" destId="{D85CCF7A-06F7-450C-AD55-DC6CA3EEF161}" srcOrd="0" destOrd="0" presId="urn:microsoft.com/office/officeart/2005/8/layout/hList7#3"/>
    <dgm:cxn modelId="{BA030812-AE96-4D7D-BF42-ACEA72DF78D5}" type="presParOf" srcId="{A72071EB-C9EC-4226-89F0-7CE2EB29E4F3}" destId="{F24F05D0-23C0-413F-B65D-423D99CFBB7A}" srcOrd="1" destOrd="0" presId="urn:microsoft.com/office/officeart/2005/8/layout/hList7#3"/>
    <dgm:cxn modelId="{D749DDE9-FB2D-4C73-ACCB-2350C2EDD1C2}" type="presParOf" srcId="{A72071EB-C9EC-4226-89F0-7CE2EB29E4F3}" destId="{FB4F0B2B-4423-4DF5-8489-F9AD19D0FCA1}" srcOrd="2" destOrd="0" presId="urn:microsoft.com/office/officeart/2005/8/layout/hList7#3"/>
    <dgm:cxn modelId="{6E31180E-FCD0-417F-8913-B9413386E7F1}" type="presParOf" srcId="{A72071EB-C9EC-4226-89F0-7CE2EB29E4F3}" destId="{6792F066-8828-4430-A35B-403A5948D94A}" srcOrd="3" destOrd="0" presId="urn:microsoft.com/office/officeart/2005/8/layout/hList7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D17CCDC-28C3-4858-BDCC-481FBFDA0C35}" type="doc">
      <dgm:prSet loTypeId="urn:microsoft.com/office/officeart/2005/8/layout/hierarchy4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2E0F51D3-E3E1-4E96-A463-61322F670082}">
      <dgm:prSet phldrT="[Text]"/>
      <dgm:spPr/>
      <dgm:t>
        <a:bodyPr/>
        <a:lstStyle/>
        <a:p>
          <a:r>
            <a:rPr lang="en-US" dirty="0" smtClean="0">
              <a:latin typeface="Faruma" pitchFamily="2" charset="0"/>
              <a:cs typeface="Faruma" pitchFamily="2" charset="0"/>
            </a:rPr>
            <a:t>Prevention Program</a:t>
          </a:r>
          <a:endParaRPr lang="en-US" dirty="0">
            <a:latin typeface="Faruma" pitchFamily="2" charset="0"/>
            <a:cs typeface="Faruma" pitchFamily="2" charset="0"/>
          </a:endParaRPr>
        </a:p>
      </dgm:t>
    </dgm:pt>
    <dgm:pt modelId="{2F06FDBB-C7FC-4981-A158-421108FFD74D}" type="parTrans" cxnId="{3757D65F-FA07-45D4-8EB2-9E7A29E9B911}">
      <dgm:prSet/>
      <dgm:spPr/>
      <dgm:t>
        <a:bodyPr/>
        <a:lstStyle/>
        <a:p>
          <a:endParaRPr lang="en-US"/>
        </a:p>
      </dgm:t>
    </dgm:pt>
    <dgm:pt modelId="{942F4F77-D6FA-4438-B5E2-082826D9B047}" type="sibTrans" cxnId="{3757D65F-FA07-45D4-8EB2-9E7A29E9B911}">
      <dgm:prSet/>
      <dgm:spPr/>
      <dgm:t>
        <a:bodyPr/>
        <a:lstStyle/>
        <a:p>
          <a:endParaRPr lang="en-US"/>
        </a:p>
      </dgm:t>
    </dgm:pt>
    <dgm:pt modelId="{3270C1BB-6B87-43CC-B1E1-AA26BEFC82AB}">
      <dgm:prSet phldrT="[Text]" custT="1"/>
      <dgm:spPr/>
      <dgm:t>
        <a:bodyPr/>
        <a:lstStyle/>
        <a:p>
          <a:pPr algn="ctr"/>
          <a:r>
            <a:rPr lang="en-US" sz="2000" dirty="0" smtClean="0">
              <a:latin typeface="Faruma" pitchFamily="2" charset="0"/>
              <a:cs typeface="Faruma" pitchFamily="2" charset="0"/>
            </a:rPr>
            <a:t>Safe Island Program</a:t>
          </a:r>
          <a:endParaRPr lang="dv-MV" sz="2000" dirty="0" smtClean="0">
            <a:latin typeface="Faruma" pitchFamily="2" charset="0"/>
            <a:cs typeface="Faruma" pitchFamily="2" charset="0"/>
          </a:endParaRPr>
        </a:p>
      </dgm:t>
    </dgm:pt>
    <dgm:pt modelId="{C22CAF95-E045-4106-A821-7370F50946BC}" type="parTrans" cxnId="{9D0E4177-0751-4777-959A-234ED91FD2C4}">
      <dgm:prSet/>
      <dgm:spPr/>
      <dgm:t>
        <a:bodyPr/>
        <a:lstStyle/>
        <a:p>
          <a:endParaRPr lang="en-US"/>
        </a:p>
      </dgm:t>
    </dgm:pt>
    <dgm:pt modelId="{9A73BFC7-D639-4899-9E64-5557FEFA2705}" type="sibTrans" cxnId="{9D0E4177-0751-4777-959A-234ED91FD2C4}">
      <dgm:prSet/>
      <dgm:spPr/>
      <dgm:t>
        <a:bodyPr/>
        <a:lstStyle/>
        <a:p>
          <a:endParaRPr lang="en-US"/>
        </a:p>
      </dgm:t>
    </dgm:pt>
    <dgm:pt modelId="{A76593E3-B732-4E32-BB62-C7210B896A35}">
      <dgm:prSet phldrT="[Text]" custT="1"/>
      <dgm:spPr/>
      <dgm:t>
        <a:bodyPr/>
        <a:lstStyle/>
        <a:p>
          <a:pPr algn="ctr"/>
          <a:r>
            <a:rPr lang="en-US" sz="2000" dirty="0" smtClean="0">
              <a:latin typeface="Faruma" pitchFamily="2" charset="0"/>
              <a:cs typeface="Faruma" pitchFamily="2" charset="0"/>
            </a:rPr>
            <a:t>Drug Free Work Place</a:t>
          </a:r>
          <a:endParaRPr lang="dv-MV" sz="2000" dirty="0" smtClean="0">
            <a:latin typeface="Faruma" pitchFamily="2" charset="0"/>
            <a:cs typeface="Faruma" pitchFamily="2" charset="0"/>
          </a:endParaRPr>
        </a:p>
      </dgm:t>
    </dgm:pt>
    <dgm:pt modelId="{77BA69ED-747E-4CDF-B475-D00701699B42}" type="parTrans" cxnId="{606C17F2-8685-434C-A328-DBB16FD676A4}">
      <dgm:prSet/>
      <dgm:spPr/>
      <dgm:t>
        <a:bodyPr/>
        <a:lstStyle/>
        <a:p>
          <a:endParaRPr lang="en-GB"/>
        </a:p>
      </dgm:t>
    </dgm:pt>
    <dgm:pt modelId="{67EFA257-4B2B-4A81-A1E3-EBE2B71424B7}" type="sibTrans" cxnId="{606C17F2-8685-434C-A328-DBB16FD676A4}">
      <dgm:prSet/>
      <dgm:spPr/>
      <dgm:t>
        <a:bodyPr/>
        <a:lstStyle/>
        <a:p>
          <a:endParaRPr lang="en-GB"/>
        </a:p>
      </dgm:t>
    </dgm:pt>
    <dgm:pt modelId="{5C372F8D-31DE-4BFC-8C7C-E040781EC04D}">
      <dgm:prSet phldrT="[Text]" custT="1"/>
      <dgm:spPr/>
      <dgm:t>
        <a:bodyPr/>
        <a:lstStyle/>
        <a:p>
          <a:pPr algn="ctr"/>
          <a:r>
            <a:rPr lang="en-US" sz="2000" dirty="0" smtClean="0">
              <a:latin typeface="Faruma" pitchFamily="2" charset="0"/>
              <a:cs typeface="Faruma" pitchFamily="2" charset="0"/>
            </a:rPr>
            <a:t>Drug Awareness Programs</a:t>
          </a:r>
          <a:endParaRPr lang="dv-MV" sz="2000" dirty="0" smtClean="0">
            <a:latin typeface="Faruma" pitchFamily="2" charset="0"/>
            <a:cs typeface="Faruma" pitchFamily="2" charset="0"/>
          </a:endParaRPr>
        </a:p>
      </dgm:t>
    </dgm:pt>
    <dgm:pt modelId="{64CA92DA-1287-4224-9BD3-3D77100E5EDB}" type="parTrans" cxnId="{81062D25-4DA1-4D37-80ED-9CD163721826}">
      <dgm:prSet/>
      <dgm:spPr/>
      <dgm:t>
        <a:bodyPr/>
        <a:lstStyle/>
        <a:p>
          <a:endParaRPr lang="en-GB"/>
        </a:p>
      </dgm:t>
    </dgm:pt>
    <dgm:pt modelId="{4BE35EC0-841E-48CD-BF1D-6753412CA281}" type="sibTrans" cxnId="{81062D25-4DA1-4D37-80ED-9CD163721826}">
      <dgm:prSet/>
      <dgm:spPr/>
      <dgm:t>
        <a:bodyPr/>
        <a:lstStyle/>
        <a:p>
          <a:endParaRPr lang="en-GB"/>
        </a:p>
      </dgm:t>
    </dgm:pt>
    <dgm:pt modelId="{6591DE80-F7C5-4F90-B1F9-8DF7FC5E17A7}">
      <dgm:prSet phldrT="[Text]" custT="1"/>
      <dgm:spPr/>
      <dgm:t>
        <a:bodyPr/>
        <a:lstStyle/>
        <a:p>
          <a:pPr algn="ctr"/>
          <a:r>
            <a:rPr lang="en-US" sz="2000" dirty="0" smtClean="0">
              <a:latin typeface="Faruma" pitchFamily="2" charset="0"/>
              <a:cs typeface="Faruma" pitchFamily="2" charset="0"/>
            </a:rPr>
            <a:t>IEC Material Development</a:t>
          </a:r>
          <a:r>
            <a:rPr lang="dv-MV" sz="2000" dirty="0" smtClean="0">
              <a:latin typeface="Faruma" pitchFamily="2" charset="0"/>
              <a:cs typeface="Faruma" pitchFamily="2" charset="0"/>
            </a:rPr>
            <a:t> </a:t>
          </a:r>
        </a:p>
      </dgm:t>
    </dgm:pt>
    <dgm:pt modelId="{C8441626-E7BC-43DD-BEF0-A98A99B990FE}" type="parTrans" cxnId="{E0FAFB82-123C-4D33-B0A3-554BA6A4787A}">
      <dgm:prSet/>
      <dgm:spPr/>
      <dgm:t>
        <a:bodyPr/>
        <a:lstStyle/>
        <a:p>
          <a:endParaRPr lang="en-GB"/>
        </a:p>
      </dgm:t>
    </dgm:pt>
    <dgm:pt modelId="{5E28BA41-6CC9-44EA-9951-8D67A059C0D4}" type="sibTrans" cxnId="{E0FAFB82-123C-4D33-B0A3-554BA6A4787A}">
      <dgm:prSet/>
      <dgm:spPr/>
      <dgm:t>
        <a:bodyPr/>
        <a:lstStyle/>
        <a:p>
          <a:endParaRPr lang="en-GB"/>
        </a:p>
      </dgm:t>
    </dgm:pt>
    <dgm:pt modelId="{2A4E7DDC-A079-4B59-8C3D-462986508DFA}" type="pres">
      <dgm:prSet presAssocID="{3D17CCDC-28C3-4858-BDCC-481FBFDA0C3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17919AB3-9D9D-4BFB-9C82-59E54CBC71CC}" type="pres">
      <dgm:prSet presAssocID="{2E0F51D3-E3E1-4E96-A463-61322F670082}" presName="vertOne" presStyleCnt="0"/>
      <dgm:spPr/>
      <dgm:t>
        <a:bodyPr/>
        <a:lstStyle/>
        <a:p>
          <a:endParaRPr lang="en-GB"/>
        </a:p>
      </dgm:t>
    </dgm:pt>
    <dgm:pt modelId="{58689D82-A277-4A8D-98B6-6009E204D1A2}" type="pres">
      <dgm:prSet presAssocID="{2E0F51D3-E3E1-4E96-A463-61322F670082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95F9A11-A571-48C6-A01D-DA87B7D06060}" type="pres">
      <dgm:prSet presAssocID="{2E0F51D3-E3E1-4E96-A463-61322F670082}" presName="parTransOne" presStyleCnt="0"/>
      <dgm:spPr/>
      <dgm:t>
        <a:bodyPr/>
        <a:lstStyle/>
        <a:p>
          <a:endParaRPr lang="en-GB"/>
        </a:p>
      </dgm:t>
    </dgm:pt>
    <dgm:pt modelId="{FE9B6EDA-F94C-49CB-A64B-24C66D894017}" type="pres">
      <dgm:prSet presAssocID="{2E0F51D3-E3E1-4E96-A463-61322F670082}" presName="horzOne" presStyleCnt="0"/>
      <dgm:spPr/>
      <dgm:t>
        <a:bodyPr/>
        <a:lstStyle/>
        <a:p>
          <a:endParaRPr lang="en-GB"/>
        </a:p>
      </dgm:t>
    </dgm:pt>
    <dgm:pt modelId="{8247F618-ECB6-475F-BA1B-31619D277B12}" type="pres">
      <dgm:prSet presAssocID="{3270C1BB-6B87-43CC-B1E1-AA26BEFC82AB}" presName="vertTwo" presStyleCnt="0"/>
      <dgm:spPr/>
      <dgm:t>
        <a:bodyPr/>
        <a:lstStyle/>
        <a:p>
          <a:endParaRPr lang="en-GB"/>
        </a:p>
      </dgm:t>
    </dgm:pt>
    <dgm:pt modelId="{8CDE3FAC-EEE0-43BF-A8F6-2A66F73A80EB}" type="pres">
      <dgm:prSet presAssocID="{3270C1BB-6B87-43CC-B1E1-AA26BEFC82AB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8D7DC2C-EC8E-4AD6-BED6-369BD6531FCA}" type="pres">
      <dgm:prSet presAssocID="{3270C1BB-6B87-43CC-B1E1-AA26BEFC82AB}" presName="horzTwo" presStyleCnt="0"/>
      <dgm:spPr/>
      <dgm:t>
        <a:bodyPr/>
        <a:lstStyle/>
        <a:p>
          <a:endParaRPr lang="en-GB"/>
        </a:p>
      </dgm:t>
    </dgm:pt>
    <dgm:pt modelId="{A56ED1A6-E578-478F-8D0A-16C31EE429B1}" type="pres">
      <dgm:prSet presAssocID="{9A73BFC7-D639-4899-9E64-5557FEFA2705}" presName="sibSpaceTwo" presStyleCnt="0"/>
      <dgm:spPr/>
      <dgm:t>
        <a:bodyPr/>
        <a:lstStyle/>
        <a:p>
          <a:endParaRPr lang="en-GB"/>
        </a:p>
      </dgm:t>
    </dgm:pt>
    <dgm:pt modelId="{894EBDDC-34BC-4BCC-A093-0777EB226F97}" type="pres">
      <dgm:prSet presAssocID="{A76593E3-B732-4E32-BB62-C7210B896A35}" presName="vertTwo" presStyleCnt="0"/>
      <dgm:spPr/>
      <dgm:t>
        <a:bodyPr/>
        <a:lstStyle/>
        <a:p>
          <a:endParaRPr lang="en-GB"/>
        </a:p>
      </dgm:t>
    </dgm:pt>
    <dgm:pt modelId="{CB5C3C19-40B2-425F-A26B-60FB173496FA}" type="pres">
      <dgm:prSet presAssocID="{A76593E3-B732-4E32-BB62-C7210B896A35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7FAE893-8979-4C26-8139-BB832084A9CE}" type="pres">
      <dgm:prSet presAssocID="{A76593E3-B732-4E32-BB62-C7210B896A35}" presName="horzTwo" presStyleCnt="0"/>
      <dgm:spPr/>
      <dgm:t>
        <a:bodyPr/>
        <a:lstStyle/>
        <a:p>
          <a:endParaRPr lang="en-GB"/>
        </a:p>
      </dgm:t>
    </dgm:pt>
    <dgm:pt modelId="{5E59CF91-2926-4741-8E34-BE22E324CC4A}" type="pres">
      <dgm:prSet presAssocID="{67EFA257-4B2B-4A81-A1E3-EBE2B71424B7}" presName="sibSpaceTwo" presStyleCnt="0"/>
      <dgm:spPr/>
      <dgm:t>
        <a:bodyPr/>
        <a:lstStyle/>
        <a:p>
          <a:endParaRPr lang="en-GB"/>
        </a:p>
      </dgm:t>
    </dgm:pt>
    <dgm:pt modelId="{2BF653B3-2FB9-406D-BEB4-1A18A4B54F02}" type="pres">
      <dgm:prSet presAssocID="{5C372F8D-31DE-4BFC-8C7C-E040781EC04D}" presName="vertTwo" presStyleCnt="0"/>
      <dgm:spPr/>
      <dgm:t>
        <a:bodyPr/>
        <a:lstStyle/>
        <a:p>
          <a:endParaRPr lang="en-GB"/>
        </a:p>
      </dgm:t>
    </dgm:pt>
    <dgm:pt modelId="{F8A6241D-9652-4443-AF9E-55A56C436E32}" type="pres">
      <dgm:prSet presAssocID="{5C372F8D-31DE-4BFC-8C7C-E040781EC04D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13B8852-F37B-4A22-981C-A051597A3804}" type="pres">
      <dgm:prSet presAssocID="{5C372F8D-31DE-4BFC-8C7C-E040781EC04D}" presName="horzTwo" presStyleCnt="0"/>
      <dgm:spPr/>
      <dgm:t>
        <a:bodyPr/>
        <a:lstStyle/>
        <a:p>
          <a:endParaRPr lang="en-GB"/>
        </a:p>
      </dgm:t>
    </dgm:pt>
    <dgm:pt modelId="{ECDD77A6-6E4F-4653-BB3A-5690D14152DB}" type="pres">
      <dgm:prSet presAssocID="{4BE35EC0-841E-48CD-BF1D-6753412CA281}" presName="sibSpaceTwo" presStyleCnt="0"/>
      <dgm:spPr/>
      <dgm:t>
        <a:bodyPr/>
        <a:lstStyle/>
        <a:p>
          <a:endParaRPr lang="en-GB"/>
        </a:p>
      </dgm:t>
    </dgm:pt>
    <dgm:pt modelId="{00889B1D-8A6C-4920-B888-05C77CD03796}" type="pres">
      <dgm:prSet presAssocID="{6591DE80-F7C5-4F90-B1F9-8DF7FC5E17A7}" presName="vertTwo" presStyleCnt="0"/>
      <dgm:spPr/>
      <dgm:t>
        <a:bodyPr/>
        <a:lstStyle/>
        <a:p>
          <a:endParaRPr lang="en-GB"/>
        </a:p>
      </dgm:t>
    </dgm:pt>
    <dgm:pt modelId="{DA478B6C-425A-456B-B10C-1377CFD940E4}" type="pres">
      <dgm:prSet presAssocID="{6591DE80-F7C5-4F90-B1F9-8DF7FC5E17A7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EDA2892-D79E-4D95-83D5-3D4ABEA127C9}" type="pres">
      <dgm:prSet presAssocID="{6591DE80-F7C5-4F90-B1F9-8DF7FC5E17A7}" presName="horzTwo" presStyleCnt="0"/>
      <dgm:spPr/>
      <dgm:t>
        <a:bodyPr/>
        <a:lstStyle/>
        <a:p>
          <a:endParaRPr lang="en-GB"/>
        </a:p>
      </dgm:t>
    </dgm:pt>
  </dgm:ptLst>
  <dgm:cxnLst>
    <dgm:cxn modelId="{8EAD402B-E7EF-4D22-AC13-E9A9548B1A0B}" type="presOf" srcId="{A76593E3-B732-4E32-BB62-C7210B896A35}" destId="{CB5C3C19-40B2-425F-A26B-60FB173496FA}" srcOrd="0" destOrd="0" presId="urn:microsoft.com/office/officeart/2005/8/layout/hierarchy4"/>
    <dgm:cxn modelId="{9D0E4177-0751-4777-959A-234ED91FD2C4}" srcId="{2E0F51D3-E3E1-4E96-A463-61322F670082}" destId="{3270C1BB-6B87-43CC-B1E1-AA26BEFC82AB}" srcOrd="0" destOrd="0" parTransId="{C22CAF95-E045-4106-A821-7370F50946BC}" sibTransId="{9A73BFC7-D639-4899-9E64-5557FEFA2705}"/>
    <dgm:cxn modelId="{3757D65F-FA07-45D4-8EB2-9E7A29E9B911}" srcId="{3D17CCDC-28C3-4858-BDCC-481FBFDA0C35}" destId="{2E0F51D3-E3E1-4E96-A463-61322F670082}" srcOrd="0" destOrd="0" parTransId="{2F06FDBB-C7FC-4981-A158-421108FFD74D}" sibTransId="{942F4F77-D6FA-4438-B5E2-082826D9B047}"/>
    <dgm:cxn modelId="{F203EE16-6ECD-4FD3-83C5-C5FF3FCEBC28}" type="presOf" srcId="{3270C1BB-6B87-43CC-B1E1-AA26BEFC82AB}" destId="{8CDE3FAC-EEE0-43BF-A8F6-2A66F73A80EB}" srcOrd="0" destOrd="0" presId="urn:microsoft.com/office/officeart/2005/8/layout/hierarchy4"/>
    <dgm:cxn modelId="{324CD167-376D-4E83-B1B6-510ECD85E5CB}" type="presOf" srcId="{3D17CCDC-28C3-4858-BDCC-481FBFDA0C35}" destId="{2A4E7DDC-A079-4B59-8C3D-462986508DFA}" srcOrd="0" destOrd="0" presId="urn:microsoft.com/office/officeart/2005/8/layout/hierarchy4"/>
    <dgm:cxn modelId="{606C17F2-8685-434C-A328-DBB16FD676A4}" srcId="{2E0F51D3-E3E1-4E96-A463-61322F670082}" destId="{A76593E3-B732-4E32-BB62-C7210B896A35}" srcOrd="1" destOrd="0" parTransId="{77BA69ED-747E-4CDF-B475-D00701699B42}" sibTransId="{67EFA257-4B2B-4A81-A1E3-EBE2B71424B7}"/>
    <dgm:cxn modelId="{A0514666-E239-4201-8503-7D4D5D22950D}" type="presOf" srcId="{5C372F8D-31DE-4BFC-8C7C-E040781EC04D}" destId="{F8A6241D-9652-4443-AF9E-55A56C436E32}" srcOrd="0" destOrd="0" presId="urn:microsoft.com/office/officeart/2005/8/layout/hierarchy4"/>
    <dgm:cxn modelId="{E0FAFB82-123C-4D33-B0A3-554BA6A4787A}" srcId="{2E0F51D3-E3E1-4E96-A463-61322F670082}" destId="{6591DE80-F7C5-4F90-B1F9-8DF7FC5E17A7}" srcOrd="3" destOrd="0" parTransId="{C8441626-E7BC-43DD-BEF0-A98A99B990FE}" sibTransId="{5E28BA41-6CC9-44EA-9951-8D67A059C0D4}"/>
    <dgm:cxn modelId="{ACE38EB2-AE5D-4560-98F1-4C5C08E51784}" type="presOf" srcId="{6591DE80-F7C5-4F90-B1F9-8DF7FC5E17A7}" destId="{DA478B6C-425A-456B-B10C-1377CFD940E4}" srcOrd="0" destOrd="0" presId="urn:microsoft.com/office/officeart/2005/8/layout/hierarchy4"/>
    <dgm:cxn modelId="{F38E7341-C093-4574-BCC5-DDAD726DF693}" type="presOf" srcId="{2E0F51D3-E3E1-4E96-A463-61322F670082}" destId="{58689D82-A277-4A8D-98B6-6009E204D1A2}" srcOrd="0" destOrd="0" presId="urn:microsoft.com/office/officeart/2005/8/layout/hierarchy4"/>
    <dgm:cxn modelId="{81062D25-4DA1-4D37-80ED-9CD163721826}" srcId="{2E0F51D3-E3E1-4E96-A463-61322F670082}" destId="{5C372F8D-31DE-4BFC-8C7C-E040781EC04D}" srcOrd="2" destOrd="0" parTransId="{64CA92DA-1287-4224-9BD3-3D77100E5EDB}" sibTransId="{4BE35EC0-841E-48CD-BF1D-6753412CA281}"/>
    <dgm:cxn modelId="{D213AAFC-242F-49E6-9144-75CB008067D1}" type="presParOf" srcId="{2A4E7DDC-A079-4B59-8C3D-462986508DFA}" destId="{17919AB3-9D9D-4BFB-9C82-59E54CBC71CC}" srcOrd="0" destOrd="0" presId="urn:microsoft.com/office/officeart/2005/8/layout/hierarchy4"/>
    <dgm:cxn modelId="{0C91D9E9-E040-4A58-BB65-9308BBA028AC}" type="presParOf" srcId="{17919AB3-9D9D-4BFB-9C82-59E54CBC71CC}" destId="{58689D82-A277-4A8D-98B6-6009E204D1A2}" srcOrd="0" destOrd="0" presId="urn:microsoft.com/office/officeart/2005/8/layout/hierarchy4"/>
    <dgm:cxn modelId="{F0FBBF56-A47E-4F5B-AFBD-DB8943564BC9}" type="presParOf" srcId="{17919AB3-9D9D-4BFB-9C82-59E54CBC71CC}" destId="{B95F9A11-A571-48C6-A01D-DA87B7D06060}" srcOrd="1" destOrd="0" presId="urn:microsoft.com/office/officeart/2005/8/layout/hierarchy4"/>
    <dgm:cxn modelId="{458A0CAD-70C4-489A-8B50-1EF46A0E6767}" type="presParOf" srcId="{17919AB3-9D9D-4BFB-9C82-59E54CBC71CC}" destId="{FE9B6EDA-F94C-49CB-A64B-24C66D894017}" srcOrd="2" destOrd="0" presId="urn:microsoft.com/office/officeart/2005/8/layout/hierarchy4"/>
    <dgm:cxn modelId="{47A5AB93-3560-46BC-83F8-3CD6CD568B23}" type="presParOf" srcId="{FE9B6EDA-F94C-49CB-A64B-24C66D894017}" destId="{8247F618-ECB6-475F-BA1B-31619D277B12}" srcOrd="0" destOrd="0" presId="urn:microsoft.com/office/officeart/2005/8/layout/hierarchy4"/>
    <dgm:cxn modelId="{557C26B0-7522-4721-993F-EE64A7E7F69F}" type="presParOf" srcId="{8247F618-ECB6-475F-BA1B-31619D277B12}" destId="{8CDE3FAC-EEE0-43BF-A8F6-2A66F73A80EB}" srcOrd="0" destOrd="0" presId="urn:microsoft.com/office/officeart/2005/8/layout/hierarchy4"/>
    <dgm:cxn modelId="{E546FB79-9D60-40F6-A2A7-BBBB45766DA8}" type="presParOf" srcId="{8247F618-ECB6-475F-BA1B-31619D277B12}" destId="{D8D7DC2C-EC8E-4AD6-BED6-369BD6531FCA}" srcOrd="1" destOrd="0" presId="urn:microsoft.com/office/officeart/2005/8/layout/hierarchy4"/>
    <dgm:cxn modelId="{5B75E85D-39FB-4B57-A288-FA09C3AAA6C6}" type="presParOf" srcId="{FE9B6EDA-F94C-49CB-A64B-24C66D894017}" destId="{A56ED1A6-E578-478F-8D0A-16C31EE429B1}" srcOrd="1" destOrd="0" presId="urn:microsoft.com/office/officeart/2005/8/layout/hierarchy4"/>
    <dgm:cxn modelId="{175388DE-A6D1-4967-8E25-E17ED0A2DC27}" type="presParOf" srcId="{FE9B6EDA-F94C-49CB-A64B-24C66D894017}" destId="{894EBDDC-34BC-4BCC-A093-0777EB226F97}" srcOrd="2" destOrd="0" presId="urn:microsoft.com/office/officeart/2005/8/layout/hierarchy4"/>
    <dgm:cxn modelId="{DD2973B9-64B1-4CF7-A04B-B6CB0C647214}" type="presParOf" srcId="{894EBDDC-34BC-4BCC-A093-0777EB226F97}" destId="{CB5C3C19-40B2-425F-A26B-60FB173496FA}" srcOrd="0" destOrd="0" presId="urn:microsoft.com/office/officeart/2005/8/layout/hierarchy4"/>
    <dgm:cxn modelId="{3C500A36-B909-499A-82BD-00BEE28021A3}" type="presParOf" srcId="{894EBDDC-34BC-4BCC-A093-0777EB226F97}" destId="{A7FAE893-8979-4C26-8139-BB832084A9CE}" srcOrd="1" destOrd="0" presId="urn:microsoft.com/office/officeart/2005/8/layout/hierarchy4"/>
    <dgm:cxn modelId="{F071E839-D18A-49B2-9A1C-67D4EB61212A}" type="presParOf" srcId="{FE9B6EDA-F94C-49CB-A64B-24C66D894017}" destId="{5E59CF91-2926-4741-8E34-BE22E324CC4A}" srcOrd="3" destOrd="0" presId="urn:microsoft.com/office/officeart/2005/8/layout/hierarchy4"/>
    <dgm:cxn modelId="{493BB07E-91CB-470C-9D17-3FA3FD3B46A9}" type="presParOf" srcId="{FE9B6EDA-F94C-49CB-A64B-24C66D894017}" destId="{2BF653B3-2FB9-406D-BEB4-1A18A4B54F02}" srcOrd="4" destOrd="0" presId="urn:microsoft.com/office/officeart/2005/8/layout/hierarchy4"/>
    <dgm:cxn modelId="{81715DBE-FBB3-4831-A8EE-37D7B8E53EBD}" type="presParOf" srcId="{2BF653B3-2FB9-406D-BEB4-1A18A4B54F02}" destId="{F8A6241D-9652-4443-AF9E-55A56C436E32}" srcOrd="0" destOrd="0" presId="urn:microsoft.com/office/officeart/2005/8/layout/hierarchy4"/>
    <dgm:cxn modelId="{3C9EDC40-2CD9-4FCF-9A58-9734A1785F0A}" type="presParOf" srcId="{2BF653B3-2FB9-406D-BEB4-1A18A4B54F02}" destId="{113B8852-F37B-4A22-981C-A051597A3804}" srcOrd="1" destOrd="0" presId="urn:microsoft.com/office/officeart/2005/8/layout/hierarchy4"/>
    <dgm:cxn modelId="{ADC3DC55-36FF-4796-9524-B95839B2984A}" type="presParOf" srcId="{FE9B6EDA-F94C-49CB-A64B-24C66D894017}" destId="{ECDD77A6-6E4F-4653-BB3A-5690D14152DB}" srcOrd="5" destOrd="0" presId="urn:microsoft.com/office/officeart/2005/8/layout/hierarchy4"/>
    <dgm:cxn modelId="{F592F7BE-9B36-4E0C-B6AB-CAE9BB0FF522}" type="presParOf" srcId="{FE9B6EDA-F94C-49CB-A64B-24C66D894017}" destId="{00889B1D-8A6C-4920-B888-05C77CD03796}" srcOrd="6" destOrd="0" presId="urn:microsoft.com/office/officeart/2005/8/layout/hierarchy4"/>
    <dgm:cxn modelId="{57D35343-D98A-4A6E-B7AC-B0642298B4ED}" type="presParOf" srcId="{00889B1D-8A6C-4920-B888-05C77CD03796}" destId="{DA478B6C-425A-456B-B10C-1377CFD940E4}" srcOrd="0" destOrd="0" presId="urn:microsoft.com/office/officeart/2005/8/layout/hierarchy4"/>
    <dgm:cxn modelId="{94D673BF-F612-4A92-B62C-E96EBB7A9494}" type="presParOf" srcId="{00889B1D-8A6C-4920-B888-05C77CD03796}" destId="{6EDA2892-D79E-4D95-83D5-3D4ABEA127C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629140B-8C4F-4CD6-A1B9-08B216F4C50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63226EBA-1E0C-42DE-BE9A-BF155936109C}">
      <dgm:prSet phldrT="[Text]"/>
      <dgm:spPr/>
      <dgm:t>
        <a:bodyPr/>
        <a:lstStyle/>
        <a:p>
          <a:r>
            <a:rPr lang="en-US" dirty="0" smtClean="0"/>
            <a:t>Female Drug Treatment Center (recently started)</a:t>
          </a:r>
          <a:endParaRPr lang="en-GB" dirty="0"/>
        </a:p>
      </dgm:t>
    </dgm:pt>
    <dgm:pt modelId="{371DCAE5-61A0-40E3-9E9F-8F89040794C8}" type="parTrans" cxnId="{8ECB9783-9301-4788-8F79-27D26521C635}">
      <dgm:prSet/>
      <dgm:spPr/>
      <dgm:t>
        <a:bodyPr/>
        <a:lstStyle/>
        <a:p>
          <a:endParaRPr lang="en-GB"/>
        </a:p>
      </dgm:t>
    </dgm:pt>
    <dgm:pt modelId="{45EAFE7B-57A6-4E46-AC7A-E42B96EE6016}" type="sibTrans" cxnId="{8ECB9783-9301-4788-8F79-27D26521C635}">
      <dgm:prSet/>
      <dgm:spPr/>
      <dgm:t>
        <a:bodyPr/>
        <a:lstStyle/>
        <a:p>
          <a:endParaRPr lang="en-GB"/>
        </a:p>
      </dgm:t>
    </dgm:pt>
    <dgm:pt modelId="{A979421E-256E-4408-A675-65E31B0859BC}">
      <dgm:prSet phldrT="[Text]"/>
      <dgm:spPr/>
      <dgm:t>
        <a:bodyPr/>
        <a:lstStyle/>
        <a:p>
          <a:r>
            <a:rPr lang="en-US" dirty="0" smtClean="0"/>
            <a:t>Children Treatment and Rehabilitation (to be started, Building is Identified, staffs will be trained soon)</a:t>
          </a:r>
          <a:endParaRPr lang="en-GB" dirty="0"/>
        </a:p>
      </dgm:t>
    </dgm:pt>
    <dgm:pt modelId="{0967D7E7-72DC-4764-923D-E6AE020469F6}" type="parTrans" cxnId="{FFF7D510-856D-4E8B-883A-1E29BA692CA3}">
      <dgm:prSet/>
      <dgm:spPr/>
      <dgm:t>
        <a:bodyPr/>
        <a:lstStyle/>
        <a:p>
          <a:endParaRPr lang="en-GB"/>
        </a:p>
      </dgm:t>
    </dgm:pt>
    <dgm:pt modelId="{409480A1-6A5F-4200-9CDE-B1FA71E24A8E}" type="sibTrans" cxnId="{FFF7D510-856D-4E8B-883A-1E29BA692CA3}">
      <dgm:prSet/>
      <dgm:spPr/>
      <dgm:t>
        <a:bodyPr/>
        <a:lstStyle/>
        <a:p>
          <a:endParaRPr lang="en-GB"/>
        </a:p>
      </dgm:t>
    </dgm:pt>
    <dgm:pt modelId="{C11171F7-400C-47DD-9945-09412787FA77}">
      <dgm:prSet phldrT="[Text]"/>
      <dgm:spPr/>
      <dgm:t>
        <a:bodyPr/>
        <a:lstStyle/>
        <a:p>
          <a:r>
            <a:rPr lang="en-US" dirty="0" smtClean="0"/>
            <a:t>Halfway house (staff training </a:t>
          </a:r>
          <a:r>
            <a:rPr lang="en-US" dirty="0" err="1" smtClean="0"/>
            <a:t>goin</a:t>
          </a:r>
          <a:r>
            <a:rPr lang="en-US" dirty="0" smtClean="0"/>
            <a:t> on, building construction is also progressing)</a:t>
          </a:r>
          <a:endParaRPr lang="en-GB" dirty="0"/>
        </a:p>
      </dgm:t>
    </dgm:pt>
    <dgm:pt modelId="{8A54C247-7BC2-47DA-A250-FF4AC27B0B16}" type="parTrans" cxnId="{D149252C-237D-456C-84D4-72D820C9834B}">
      <dgm:prSet/>
      <dgm:spPr/>
      <dgm:t>
        <a:bodyPr/>
        <a:lstStyle/>
        <a:p>
          <a:endParaRPr lang="en-GB"/>
        </a:p>
      </dgm:t>
    </dgm:pt>
    <dgm:pt modelId="{C6A9859E-4753-4ECA-8393-AD9C337A63A5}" type="sibTrans" cxnId="{D149252C-237D-456C-84D4-72D820C9834B}">
      <dgm:prSet/>
      <dgm:spPr/>
      <dgm:t>
        <a:bodyPr/>
        <a:lstStyle/>
        <a:p>
          <a:endParaRPr lang="en-GB"/>
        </a:p>
      </dgm:t>
    </dgm:pt>
    <dgm:pt modelId="{669867CB-F151-438D-8465-1F047638E28A}" type="pres">
      <dgm:prSet presAssocID="{8629140B-8C4F-4CD6-A1B9-08B216F4C50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21795C77-924C-4E1F-B4B0-8CF9FBFE7FAC}" type="pres">
      <dgm:prSet presAssocID="{8629140B-8C4F-4CD6-A1B9-08B216F4C505}" presName="Name1" presStyleCnt="0"/>
      <dgm:spPr/>
    </dgm:pt>
    <dgm:pt modelId="{9BDE3C56-3E61-4F87-BA13-F22C746F3C3A}" type="pres">
      <dgm:prSet presAssocID="{8629140B-8C4F-4CD6-A1B9-08B216F4C505}" presName="cycle" presStyleCnt="0"/>
      <dgm:spPr/>
    </dgm:pt>
    <dgm:pt modelId="{515F5CDD-C922-415B-94F3-9A3891BF237E}" type="pres">
      <dgm:prSet presAssocID="{8629140B-8C4F-4CD6-A1B9-08B216F4C505}" presName="srcNode" presStyleLbl="node1" presStyleIdx="0" presStyleCnt="3"/>
      <dgm:spPr/>
    </dgm:pt>
    <dgm:pt modelId="{A1C06187-40CF-4A8D-BCB8-F5F1F7995C46}" type="pres">
      <dgm:prSet presAssocID="{8629140B-8C4F-4CD6-A1B9-08B216F4C505}" presName="conn" presStyleLbl="parChTrans1D2" presStyleIdx="0" presStyleCnt="1"/>
      <dgm:spPr/>
      <dgm:t>
        <a:bodyPr/>
        <a:lstStyle/>
        <a:p>
          <a:endParaRPr lang="en-GB"/>
        </a:p>
      </dgm:t>
    </dgm:pt>
    <dgm:pt modelId="{104FC443-579C-42D1-B7F2-AC5E0B789946}" type="pres">
      <dgm:prSet presAssocID="{8629140B-8C4F-4CD6-A1B9-08B216F4C505}" presName="extraNode" presStyleLbl="node1" presStyleIdx="0" presStyleCnt="3"/>
      <dgm:spPr/>
    </dgm:pt>
    <dgm:pt modelId="{0A37FD20-4235-4975-8D71-520456E83C86}" type="pres">
      <dgm:prSet presAssocID="{8629140B-8C4F-4CD6-A1B9-08B216F4C505}" presName="dstNode" presStyleLbl="node1" presStyleIdx="0" presStyleCnt="3"/>
      <dgm:spPr/>
    </dgm:pt>
    <dgm:pt modelId="{80E764E4-27A6-430D-B93E-8FFD96069EA1}" type="pres">
      <dgm:prSet presAssocID="{63226EBA-1E0C-42DE-BE9A-BF155936109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C62F29-42B7-4E87-B636-03D9EB2B6695}" type="pres">
      <dgm:prSet presAssocID="{63226EBA-1E0C-42DE-BE9A-BF155936109C}" presName="accent_1" presStyleCnt="0"/>
      <dgm:spPr/>
    </dgm:pt>
    <dgm:pt modelId="{1E12CEF3-7121-49E0-BB78-52D507880FF5}" type="pres">
      <dgm:prSet presAssocID="{63226EBA-1E0C-42DE-BE9A-BF155936109C}" presName="accentRepeatNode" presStyleLbl="solidFgAcc1" presStyleIdx="0" presStyleCnt="3"/>
      <dgm:spPr/>
    </dgm:pt>
    <dgm:pt modelId="{9CD16C04-93E0-4768-8CB0-1BF7841F260D}" type="pres">
      <dgm:prSet presAssocID="{A979421E-256E-4408-A675-65E31B0859B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C04824-9118-41EA-980E-A5EBC3793D94}" type="pres">
      <dgm:prSet presAssocID="{A979421E-256E-4408-A675-65E31B0859BC}" presName="accent_2" presStyleCnt="0"/>
      <dgm:spPr/>
    </dgm:pt>
    <dgm:pt modelId="{0153E196-FB27-43C1-82C2-18F11DA9B25A}" type="pres">
      <dgm:prSet presAssocID="{A979421E-256E-4408-A675-65E31B0859BC}" presName="accentRepeatNode" presStyleLbl="solidFgAcc1" presStyleIdx="1" presStyleCnt="3"/>
      <dgm:spPr/>
    </dgm:pt>
    <dgm:pt modelId="{A350C6D3-4560-403A-8A24-F7CCEBB918E8}" type="pres">
      <dgm:prSet presAssocID="{C11171F7-400C-47DD-9945-09412787FA7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B62C49-958A-41B5-96BE-54E3460C5AAB}" type="pres">
      <dgm:prSet presAssocID="{C11171F7-400C-47DD-9945-09412787FA77}" presName="accent_3" presStyleCnt="0"/>
      <dgm:spPr/>
    </dgm:pt>
    <dgm:pt modelId="{AD26C999-9F9A-4964-B7E4-D279D30A4687}" type="pres">
      <dgm:prSet presAssocID="{C11171F7-400C-47DD-9945-09412787FA77}" presName="accentRepeatNode" presStyleLbl="solidFgAcc1" presStyleIdx="2" presStyleCnt="3"/>
      <dgm:spPr/>
    </dgm:pt>
  </dgm:ptLst>
  <dgm:cxnLst>
    <dgm:cxn modelId="{D36B55C2-6CAB-4065-A2C0-218DBFE02208}" type="presOf" srcId="{A979421E-256E-4408-A675-65E31B0859BC}" destId="{9CD16C04-93E0-4768-8CB0-1BF7841F260D}" srcOrd="0" destOrd="0" presId="urn:microsoft.com/office/officeart/2008/layout/VerticalCurvedList"/>
    <dgm:cxn modelId="{FFF7D510-856D-4E8B-883A-1E29BA692CA3}" srcId="{8629140B-8C4F-4CD6-A1B9-08B216F4C505}" destId="{A979421E-256E-4408-A675-65E31B0859BC}" srcOrd="1" destOrd="0" parTransId="{0967D7E7-72DC-4764-923D-E6AE020469F6}" sibTransId="{409480A1-6A5F-4200-9CDE-B1FA71E24A8E}"/>
    <dgm:cxn modelId="{D764E810-CDC7-4FF5-88CB-8325838744CC}" type="presOf" srcId="{63226EBA-1E0C-42DE-BE9A-BF155936109C}" destId="{80E764E4-27A6-430D-B93E-8FFD96069EA1}" srcOrd="0" destOrd="0" presId="urn:microsoft.com/office/officeart/2008/layout/VerticalCurvedList"/>
    <dgm:cxn modelId="{8ECB9783-9301-4788-8F79-27D26521C635}" srcId="{8629140B-8C4F-4CD6-A1B9-08B216F4C505}" destId="{63226EBA-1E0C-42DE-BE9A-BF155936109C}" srcOrd="0" destOrd="0" parTransId="{371DCAE5-61A0-40E3-9E9F-8F89040794C8}" sibTransId="{45EAFE7B-57A6-4E46-AC7A-E42B96EE6016}"/>
    <dgm:cxn modelId="{1605352C-B058-4646-9435-1DF0B7DFED7C}" type="presOf" srcId="{8629140B-8C4F-4CD6-A1B9-08B216F4C505}" destId="{669867CB-F151-438D-8465-1F047638E28A}" srcOrd="0" destOrd="0" presId="urn:microsoft.com/office/officeart/2008/layout/VerticalCurvedList"/>
    <dgm:cxn modelId="{C82EE79A-A0BC-4AAC-A8D5-1986AC085A81}" type="presOf" srcId="{C11171F7-400C-47DD-9945-09412787FA77}" destId="{A350C6D3-4560-403A-8A24-F7CCEBB918E8}" srcOrd="0" destOrd="0" presId="urn:microsoft.com/office/officeart/2008/layout/VerticalCurvedList"/>
    <dgm:cxn modelId="{888E20EC-7FFC-42FC-BBA4-2FF46431B3AF}" type="presOf" srcId="{45EAFE7B-57A6-4E46-AC7A-E42B96EE6016}" destId="{A1C06187-40CF-4A8D-BCB8-F5F1F7995C46}" srcOrd="0" destOrd="0" presId="urn:microsoft.com/office/officeart/2008/layout/VerticalCurvedList"/>
    <dgm:cxn modelId="{D149252C-237D-456C-84D4-72D820C9834B}" srcId="{8629140B-8C4F-4CD6-A1B9-08B216F4C505}" destId="{C11171F7-400C-47DD-9945-09412787FA77}" srcOrd="2" destOrd="0" parTransId="{8A54C247-7BC2-47DA-A250-FF4AC27B0B16}" sibTransId="{C6A9859E-4753-4ECA-8393-AD9C337A63A5}"/>
    <dgm:cxn modelId="{04C1A8A7-E9C1-462C-9C6F-85E47BE92BE0}" type="presParOf" srcId="{669867CB-F151-438D-8465-1F047638E28A}" destId="{21795C77-924C-4E1F-B4B0-8CF9FBFE7FAC}" srcOrd="0" destOrd="0" presId="urn:microsoft.com/office/officeart/2008/layout/VerticalCurvedList"/>
    <dgm:cxn modelId="{BE9616EC-8011-4731-BCB2-EE3F3138F51B}" type="presParOf" srcId="{21795C77-924C-4E1F-B4B0-8CF9FBFE7FAC}" destId="{9BDE3C56-3E61-4F87-BA13-F22C746F3C3A}" srcOrd="0" destOrd="0" presId="urn:microsoft.com/office/officeart/2008/layout/VerticalCurvedList"/>
    <dgm:cxn modelId="{94411CF8-8D56-4FA4-9456-6CF5C560EA1B}" type="presParOf" srcId="{9BDE3C56-3E61-4F87-BA13-F22C746F3C3A}" destId="{515F5CDD-C922-415B-94F3-9A3891BF237E}" srcOrd="0" destOrd="0" presId="urn:microsoft.com/office/officeart/2008/layout/VerticalCurvedList"/>
    <dgm:cxn modelId="{DF9B98DC-4D8A-4D72-8114-5FDCF630FFAE}" type="presParOf" srcId="{9BDE3C56-3E61-4F87-BA13-F22C746F3C3A}" destId="{A1C06187-40CF-4A8D-BCB8-F5F1F7995C46}" srcOrd="1" destOrd="0" presId="urn:microsoft.com/office/officeart/2008/layout/VerticalCurvedList"/>
    <dgm:cxn modelId="{4EBB92D3-0388-4D13-B5B2-B36929B27BDD}" type="presParOf" srcId="{9BDE3C56-3E61-4F87-BA13-F22C746F3C3A}" destId="{104FC443-579C-42D1-B7F2-AC5E0B789946}" srcOrd="2" destOrd="0" presId="urn:microsoft.com/office/officeart/2008/layout/VerticalCurvedList"/>
    <dgm:cxn modelId="{7947F6FF-5EE0-4DCD-B64D-90D9E5E28C51}" type="presParOf" srcId="{9BDE3C56-3E61-4F87-BA13-F22C746F3C3A}" destId="{0A37FD20-4235-4975-8D71-520456E83C86}" srcOrd="3" destOrd="0" presId="urn:microsoft.com/office/officeart/2008/layout/VerticalCurvedList"/>
    <dgm:cxn modelId="{F628968B-8F6C-4C47-AA2D-F2077163227D}" type="presParOf" srcId="{21795C77-924C-4E1F-B4B0-8CF9FBFE7FAC}" destId="{80E764E4-27A6-430D-B93E-8FFD96069EA1}" srcOrd="1" destOrd="0" presId="urn:microsoft.com/office/officeart/2008/layout/VerticalCurvedList"/>
    <dgm:cxn modelId="{CF6E9277-98F8-478F-97D3-FB7B6BE2F553}" type="presParOf" srcId="{21795C77-924C-4E1F-B4B0-8CF9FBFE7FAC}" destId="{8CC62F29-42B7-4E87-B636-03D9EB2B6695}" srcOrd="2" destOrd="0" presId="urn:microsoft.com/office/officeart/2008/layout/VerticalCurvedList"/>
    <dgm:cxn modelId="{6807619C-4A47-4325-B9E2-E24A1AA76F33}" type="presParOf" srcId="{8CC62F29-42B7-4E87-B636-03D9EB2B6695}" destId="{1E12CEF3-7121-49E0-BB78-52D507880FF5}" srcOrd="0" destOrd="0" presId="urn:microsoft.com/office/officeart/2008/layout/VerticalCurvedList"/>
    <dgm:cxn modelId="{985B5E10-C945-4BD1-8169-C9B942BA64CE}" type="presParOf" srcId="{21795C77-924C-4E1F-B4B0-8CF9FBFE7FAC}" destId="{9CD16C04-93E0-4768-8CB0-1BF7841F260D}" srcOrd="3" destOrd="0" presId="urn:microsoft.com/office/officeart/2008/layout/VerticalCurvedList"/>
    <dgm:cxn modelId="{DF81BCDA-4A8B-4984-89F9-89C01FEDE1F3}" type="presParOf" srcId="{21795C77-924C-4E1F-B4B0-8CF9FBFE7FAC}" destId="{BEC04824-9118-41EA-980E-A5EBC3793D94}" srcOrd="4" destOrd="0" presId="urn:microsoft.com/office/officeart/2008/layout/VerticalCurvedList"/>
    <dgm:cxn modelId="{7EE13441-937A-4536-B3AA-6284A30CF67F}" type="presParOf" srcId="{BEC04824-9118-41EA-980E-A5EBC3793D94}" destId="{0153E196-FB27-43C1-82C2-18F11DA9B25A}" srcOrd="0" destOrd="0" presId="urn:microsoft.com/office/officeart/2008/layout/VerticalCurvedList"/>
    <dgm:cxn modelId="{7470D457-08F6-40F9-BAF2-D5128044BD54}" type="presParOf" srcId="{21795C77-924C-4E1F-B4B0-8CF9FBFE7FAC}" destId="{A350C6D3-4560-403A-8A24-F7CCEBB918E8}" srcOrd="5" destOrd="0" presId="urn:microsoft.com/office/officeart/2008/layout/VerticalCurvedList"/>
    <dgm:cxn modelId="{83147A5F-B879-4252-9A89-1AED368F279A}" type="presParOf" srcId="{21795C77-924C-4E1F-B4B0-8CF9FBFE7FAC}" destId="{50B62C49-958A-41B5-96BE-54E3460C5AAB}" srcOrd="6" destOrd="0" presId="urn:microsoft.com/office/officeart/2008/layout/VerticalCurvedList"/>
    <dgm:cxn modelId="{24866D6E-4159-477C-9FE5-906B2D57EC44}" type="presParOf" srcId="{50B62C49-958A-41B5-96BE-54E3460C5AAB}" destId="{AD26C999-9F9A-4964-B7E4-D279D30A468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8E8837E-4E3F-4257-9AE8-8569654C2B1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8EAF6070-2B89-4AF2-B112-C70D1F9EA96F}">
      <dgm:prSet phldrT="[Text]"/>
      <dgm:spPr/>
      <dgm:t>
        <a:bodyPr/>
        <a:lstStyle/>
        <a:p>
          <a:r>
            <a:rPr lang="en-US" dirty="0" smtClean="0"/>
            <a:t>National Institute of Research and Addiction Studies (registered Higher Education Institute for staff and client development)</a:t>
          </a:r>
          <a:endParaRPr lang="en-GB" dirty="0"/>
        </a:p>
      </dgm:t>
    </dgm:pt>
    <dgm:pt modelId="{5B9FD69B-563D-4C62-8038-6C45864D78F1}" type="parTrans" cxnId="{3EE36262-95BC-47DA-9C16-FA2E8B08C0F1}">
      <dgm:prSet/>
      <dgm:spPr/>
      <dgm:t>
        <a:bodyPr/>
        <a:lstStyle/>
        <a:p>
          <a:endParaRPr lang="en-GB"/>
        </a:p>
      </dgm:t>
    </dgm:pt>
    <dgm:pt modelId="{36B6F71D-F128-4F6C-AAF4-2BCAE7CFFA39}" type="sibTrans" cxnId="{3EE36262-95BC-47DA-9C16-FA2E8B08C0F1}">
      <dgm:prSet/>
      <dgm:spPr/>
      <dgm:t>
        <a:bodyPr/>
        <a:lstStyle/>
        <a:p>
          <a:endParaRPr lang="en-GB"/>
        </a:p>
      </dgm:t>
    </dgm:pt>
    <dgm:pt modelId="{89B8F074-BB24-4B49-AE87-0B2A859458A8}">
      <dgm:prSet phldrT="[Text]"/>
      <dgm:spPr/>
      <dgm:t>
        <a:bodyPr/>
        <a:lstStyle/>
        <a:p>
          <a:r>
            <a:rPr lang="en-US" dirty="0" smtClean="0"/>
            <a:t>Starting of new  treatment Initiate (Buprenorphine plus naloxone)</a:t>
          </a:r>
          <a:endParaRPr lang="en-GB" dirty="0"/>
        </a:p>
      </dgm:t>
    </dgm:pt>
    <dgm:pt modelId="{80373E2F-C504-4D42-A609-F69C81CE6BD7}" type="parTrans" cxnId="{7645EC87-0219-4EC9-946F-E6D1C53B0FD9}">
      <dgm:prSet/>
      <dgm:spPr/>
      <dgm:t>
        <a:bodyPr/>
        <a:lstStyle/>
        <a:p>
          <a:endParaRPr lang="en-GB"/>
        </a:p>
      </dgm:t>
    </dgm:pt>
    <dgm:pt modelId="{1E3D6E34-D679-4C8A-ACE7-1716A4221344}" type="sibTrans" cxnId="{7645EC87-0219-4EC9-946F-E6D1C53B0FD9}">
      <dgm:prSet/>
      <dgm:spPr/>
      <dgm:t>
        <a:bodyPr/>
        <a:lstStyle/>
        <a:p>
          <a:endParaRPr lang="en-GB"/>
        </a:p>
      </dgm:t>
    </dgm:pt>
    <dgm:pt modelId="{EBC0C851-10E6-44D8-928B-21F3E4FF4E99}">
      <dgm:prSet phldrT="[Text]"/>
      <dgm:spPr/>
      <dgm:t>
        <a:bodyPr/>
        <a:lstStyle/>
        <a:p>
          <a:r>
            <a:rPr lang="en-US" dirty="0" smtClean="0"/>
            <a:t>MMT  Panel / Steering committee (Including JOURNEY, SWAD and NDA staff)</a:t>
          </a:r>
          <a:endParaRPr lang="en-GB" dirty="0"/>
        </a:p>
      </dgm:t>
    </dgm:pt>
    <dgm:pt modelId="{680A1FEA-9FAB-485E-A5F8-62D9CC31F997}" type="parTrans" cxnId="{4C35F58C-0389-49DD-BB97-60A602C6357C}">
      <dgm:prSet/>
      <dgm:spPr/>
      <dgm:t>
        <a:bodyPr/>
        <a:lstStyle/>
        <a:p>
          <a:endParaRPr lang="en-GB"/>
        </a:p>
      </dgm:t>
    </dgm:pt>
    <dgm:pt modelId="{A573C980-5109-4297-81A2-0AEE299732DE}" type="sibTrans" cxnId="{4C35F58C-0389-49DD-BB97-60A602C6357C}">
      <dgm:prSet/>
      <dgm:spPr/>
      <dgm:t>
        <a:bodyPr/>
        <a:lstStyle/>
        <a:p>
          <a:endParaRPr lang="en-GB"/>
        </a:p>
      </dgm:t>
    </dgm:pt>
    <dgm:pt modelId="{5DA7A21D-38F4-4D0B-9749-C86E66C9C301}" type="pres">
      <dgm:prSet presAssocID="{E8E8837E-4E3F-4257-9AE8-8569654C2B1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8EEFB68D-C7D2-46CA-BC71-B7960D34634F}" type="pres">
      <dgm:prSet presAssocID="{E8E8837E-4E3F-4257-9AE8-8569654C2B18}" presName="Name1" presStyleCnt="0"/>
      <dgm:spPr/>
    </dgm:pt>
    <dgm:pt modelId="{7664C351-D3DE-4E3C-8AFE-7A8A39756DD5}" type="pres">
      <dgm:prSet presAssocID="{E8E8837E-4E3F-4257-9AE8-8569654C2B18}" presName="cycle" presStyleCnt="0"/>
      <dgm:spPr/>
    </dgm:pt>
    <dgm:pt modelId="{BF9F70D5-E59F-4430-B3DE-F2FA64C490A2}" type="pres">
      <dgm:prSet presAssocID="{E8E8837E-4E3F-4257-9AE8-8569654C2B18}" presName="srcNode" presStyleLbl="node1" presStyleIdx="0" presStyleCnt="3"/>
      <dgm:spPr/>
    </dgm:pt>
    <dgm:pt modelId="{AEA41C29-A682-4B9C-B720-6C967A047EE4}" type="pres">
      <dgm:prSet presAssocID="{E8E8837E-4E3F-4257-9AE8-8569654C2B18}" presName="conn" presStyleLbl="parChTrans1D2" presStyleIdx="0" presStyleCnt="1"/>
      <dgm:spPr/>
      <dgm:t>
        <a:bodyPr/>
        <a:lstStyle/>
        <a:p>
          <a:endParaRPr lang="en-GB"/>
        </a:p>
      </dgm:t>
    </dgm:pt>
    <dgm:pt modelId="{A7E51BD5-9240-4D70-8B85-16037AAF8C70}" type="pres">
      <dgm:prSet presAssocID="{E8E8837E-4E3F-4257-9AE8-8569654C2B18}" presName="extraNode" presStyleLbl="node1" presStyleIdx="0" presStyleCnt="3"/>
      <dgm:spPr/>
    </dgm:pt>
    <dgm:pt modelId="{0CB57824-9803-43A5-B6A7-E124B0D68628}" type="pres">
      <dgm:prSet presAssocID="{E8E8837E-4E3F-4257-9AE8-8569654C2B18}" presName="dstNode" presStyleLbl="node1" presStyleIdx="0" presStyleCnt="3"/>
      <dgm:spPr/>
    </dgm:pt>
    <dgm:pt modelId="{34D731CB-D7D0-41DC-8021-76A2CEABFEA3}" type="pres">
      <dgm:prSet presAssocID="{8EAF6070-2B89-4AF2-B112-C70D1F9EA96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95109E-DF10-44BD-A36B-961F6FE9BDA6}" type="pres">
      <dgm:prSet presAssocID="{8EAF6070-2B89-4AF2-B112-C70D1F9EA96F}" presName="accent_1" presStyleCnt="0"/>
      <dgm:spPr/>
    </dgm:pt>
    <dgm:pt modelId="{EFF448A6-A17A-4985-9057-E381A22EAC99}" type="pres">
      <dgm:prSet presAssocID="{8EAF6070-2B89-4AF2-B112-C70D1F9EA96F}" presName="accentRepeatNode" presStyleLbl="solidFgAcc1" presStyleIdx="0" presStyleCnt="3"/>
      <dgm:spPr/>
    </dgm:pt>
    <dgm:pt modelId="{DADE4363-89FD-4F3B-BD9E-69875A2218B1}" type="pres">
      <dgm:prSet presAssocID="{89B8F074-BB24-4B49-AE87-0B2A859458A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E1E73B-CF28-4226-A9F6-E44BE8506F68}" type="pres">
      <dgm:prSet presAssocID="{89B8F074-BB24-4B49-AE87-0B2A859458A8}" presName="accent_2" presStyleCnt="0"/>
      <dgm:spPr/>
    </dgm:pt>
    <dgm:pt modelId="{F3D3B301-22FD-4FF2-AA11-66436E7351CC}" type="pres">
      <dgm:prSet presAssocID="{89B8F074-BB24-4B49-AE87-0B2A859458A8}" presName="accentRepeatNode" presStyleLbl="solidFgAcc1" presStyleIdx="1" presStyleCnt="3"/>
      <dgm:spPr/>
    </dgm:pt>
    <dgm:pt modelId="{1420D06A-1E96-4882-B1C5-1B38FDC81A9A}" type="pres">
      <dgm:prSet presAssocID="{EBC0C851-10E6-44D8-928B-21F3E4FF4E9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B926E2-05E5-454E-AAD2-2BA73BF07362}" type="pres">
      <dgm:prSet presAssocID="{EBC0C851-10E6-44D8-928B-21F3E4FF4E99}" presName="accent_3" presStyleCnt="0"/>
      <dgm:spPr/>
    </dgm:pt>
    <dgm:pt modelId="{57EE7D3D-8388-4211-A869-6DC79CEC2963}" type="pres">
      <dgm:prSet presAssocID="{EBC0C851-10E6-44D8-928B-21F3E4FF4E99}" presName="accentRepeatNode" presStyleLbl="solidFgAcc1" presStyleIdx="2" presStyleCnt="3"/>
      <dgm:spPr/>
    </dgm:pt>
  </dgm:ptLst>
  <dgm:cxnLst>
    <dgm:cxn modelId="{4C35F58C-0389-49DD-BB97-60A602C6357C}" srcId="{E8E8837E-4E3F-4257-9AE8-8569654C2B18}" destId="{EBC0C851-10E6-44D8-928B-21F3E4FF4E99}" srcOrd="2" destOrd="0" parTransId="{680A1FEA-9FAB-485E-A5F8-62D9CC31F997}" sibTransId="{A573C980-5109-4297-81A2-0AEE299732DE}"/>
    <dgm:cxn modelId="{7645EC87-0219-4EC9-946F-E6D1C53B0FD9}" srcId="{E8E8837E-4E3F-4257-9AE8-8569654C2B18}" destId="{89B8F074-BB24-4B49-AE87-0B2A859458A8}" srcOrd="1" destOrd="0" parTransId="{80373E2F-C504-4D42-A609-F69C81CE6BD7}" sibTransId="{1E3D6E34-D679-4C8A-ACE7-1716A4221344}"/>
    <dgm:cxn modelId="{2A60AA4F-440F-4F2A-A95C-0431734C759F}" type="presOf" srcId="{E8E8837E-4E3F-4257-9AE8-8569654C2B18}" destId="{5DA7A21D-38F4-4D0B-9749-C86E66C9C301}" srcOrd="0" destOrd="0" presId="urn:microsoft.com/office/officeart/2008/layout/VerticalCurvedList"/>
    <dgm:cxn modelId="{17FD30D5-BB63-48C6-968A-F8E218364705}" type="presOf" srcId="{89B8F074-BB24-4B49-AE87-0B2A859458A8}" destId="{DADE4363-89FD-4F3B-BD9E-69875A2218B1}" srcOrd="0" destOrd="0" presId="urn:microsoft.com/office/officeart/2008/layout/VerticalCurvedList"/>
    <dgm:cxn modelId="{3EE36262-95BC-47DA-9C16-FA2E8B08C0F1}" srcId="{E8E8837E-4E3F-4257-9AE8-8569654C2B18}" destId="{8EAF6070-2B89-4AF2-B112-C70D1F9EA96F}" srcOrd="0" destOrd="0" parTransId="{5B9FD69B-563D-4C62-8038-6C45864D78F1}" sibTransId="{36B6F71D-F128-4F6C-AAF4-2BCAE7CFFA39}"/>
    <dgm:cxn modelId="{5C2BA4AC-AECA-4C6C-B7AE-293CA63CBB52}" type="presOf" srcId="{36B6F71D-F128-4F6C-AAF4-2BCAE7CFFA39}" destId="{AEA41C29-A682-4B9C-B720-6C967A047EE4}" srcOrd="0" destOrd="0" presId="urn:microsoft.com/office/officeart/2008/layout/VerticalCurvedList"/>
    <dgm:cxn modelId="{D3586777-EE90-4FE0-96D5-423A61DF9B5F}" type="presOf" srcId="{EBC0C851-10E6-44D8-928B-21F3E4FF4E99}" destId="{1420D06A-1E96-4882-B1C5-1B38FDC81A9A}" srcOrd="0" destOrd="0" presId="urn:microsoft.com/office/officeart/2008/layout/VerticalCurvedList"/>
    <dgm:cxn modelId="{04A22430-D1E4-40AE-966D-BF07401615AD}" type="presOf" srcId="{8EAF6070-2B89-4AF2-B112-C70D1F9EA96F}" destId="{34D731CB-D7D0-41DC-8021-76A2CEABFEA3}" srcOrd="0" destOrd="0" presId="urn:microsoft.com/office/officeart/2008/layout/VerticalCurvedList"/>
    <dgm:cxn modelId="{EE07551F-F3E1-469F-B3B1-BD3FF5A4C9C0}" type="presParOf" srcId="{5DA7A21D-38F4-4D0B-9749-C86E66C9C301}" destId="{8EEFB68D-C7D2-46CA-BC71-B7960D34634F}" srcOrd="0" destOrd="0" presId="urn:microsoft.com/office/officeart/2008/layout/VerticalCurvedList"/>
    <dgm:cxn modelId="{26ADCCEC-33AD-4E6A-BD50-3AE119797719}" type="presParOf" srcId="{8EEFB68D-C7D2-46CA-BC71-B7960D34634F}" destId="{7664C351-D3DE-4E3C-8AFE-7A8A39756DD5}" srcOrd="0" destOrd="0" presId="urn:microsoft.com/office/officeart/2008/layout/VerticalCurvedList"/>
    <dgm:cxn modelId="{4254BD35-FC94-4B3C-89E4-89AB7A3E5E0B}" type="presParOf" srcId="{7664C351-D3DE-4E3C-8AFE-7A8A39756DD5}" destId="{BF9F70D5-E59F-4430-B3DE-F2FA64C490A2}" srcOrd="0" destOrd="0" presId="urn:microsoft.com/office/officeart/2008/layout/VerticalCurvedList"/>
    <dgm:cxn modelId="{38DBE4FF-4617-4584-9C7E-2951AF9B4657}" type="presParOf" srcId="{7664C351-D3DE-4E3C-8AFE-7A8A39756DD5}" destId="{AEA41C29-A682-4B9C-B720-6C967A047EE4}" srcOrd="1" destOrd="0" presId="urn:microsoft.com/office/officeart/2008/layout/VerticalCurvedList"/>
    <dgm:cxn modelId="{99B82D04-8A41-43D2-900B-3E3B293EB16F}" type="presParOf" srcId="{7664C351-D3DE-4E3C-8AFE-7A8A39756DD5}" destId="{A7E51BD5-9240-4D70-8B85-16037AAF8C70}" srcOrd="2" destOrd="0" presId="urn:microsoft.com/office/officeart/2008/layout/VerticalCurvedList"/>
    <dgm:cxn modelId="{F2D33750-DC90-4BDD-8F40-0C5AC32D80A0}" type="presParOf" srcId="{7664C351-D3DE-4E3C-8AFE-7A8A39756DD5}" destId="{0CB57824-9803-43A5-B6A7-E124B0D68628}" srcOrd="3" destOrd="0" presId="urn:microsoft.com/office/officeart/2008/layout/VerticalCurvedList"/>
    <dgm:cxn modelId="{80312560-C5AB-4622-8F00-91536167F8F2}" type="presParOf" srcId="{8EEFB68D-C7D2-46CA-BC71-B7960D34634F}" destId="{34D731CB-D7D0-41DC-8021-76A2CEABFEA3}" srcOrd="1" destOrd="0" presId="urn:microsoft.com/office/officeart/2008/layout/VerticalCurvedList"/>
    <dgm:cxn modelId="{089B178C-8B28-4162-8F01-A25261CDBC44}" type="presParOf" srcId="{8EEFB68D-C7D2-46CA-BC71-B7960D34634F}" destId="{1295109E-DF10-44BD-A36B-961F6FE9BDA6}" srcOrd="2" destOrd="0" presId="urn:microsoft.com/office/officeart/2008/layout/VerticalCurvedList"/>
    <dgm:cxn modelId="{691DB3CC-00A9-4424-8767-0803A3E96137}" type="presParOf" srcId="{1295109E-DF10-44BD-A36B-961F6FE9BDA6}" destId="{EFF448A6-A17A-4985-9057-E381A22EAC99}" srcOrd="0" destOrd="0" presId="urn:microsoft.com/office/officeart/2008/layout/VerticalCurvedList"/>
    <dgm:cxn modelId="{8622F909-9343-4218-80E1-FCC4C95DDFAF}" type="presParOf" srcId="{8EEFB68D-C7D2-46CA-BC71-B7960D34634F}" destId="{DADE4363-89FD-4F3B-BD9E-69875A2218B1}" srcOrd="3" destOrd="0" presId="urn:microsoft.com/office/officeart/2008/layout/VerticalCurvedList"/>
    <dgm:cxn modelId="{5C4CC431-CD1C-40B8-BEBF-8C20A28D3251}" type="presParOf" srcId="{8EEFB68D-C7D2-46CA-BC71-B7960D34634F}" destId="{03E1E73B-CF28-4226-A9F6-E44BE8506F68}" srcOrd="4" destOrd="0" presId="urn:microsoft.com/office/officeart/2008/layout/VerticalCurvedList"/>
    <dgm:cxn modelId="{BB3918AD-C68A-472C-8DF2-D9292A9EC119}" type="presParOf" srcId="{03E1E73B-CF28-4226-A9F6-E44BE8506F68}" destId="{F3D3B301-22FD-4FF2-AA11-66436E7351CC}" srcOrd="0" destOrd="0" presId="urn:microsoft.com/office/officeart/2008/layout/VerticalCurvedList"/>
    <dgm:cxn modelId="{03C3F924-4495-4DAE-9EC3-4EA894B20667}" type="presParOf" srcId="{8EEFB68D-C7D2-46CA-BC71-B7960D34634F}" destId="{1420D06A-1E96-4882-B1C5-1B38FDC81A9A}" srcOrd="5" destOrd="0" presId="urn:microsoft.com/office/officeart/2008/layout/VerticalCurvedList"/>
    <dgm:cxn modelId="{C9DD7DBA-8E18-40E0-B51D-5F6ABA00E732}" type="presParOf" srcId="{8EEFB68D-C7D2-46CA-BC71-B7960D34634F}" destId="{DEB926E2-05E5-454E-AAD2-2BA73BF07362}" srcOrd="6" destOrd="0" presId="urn:microsoft.com/office/officeart/2008/layout/VerticalCurvedList"/>
    <dgm:cxn modelId="{752DB9CD-D109-49C0-9BF3-0D20C24E6008}" type="presParOf" srcId="{DEB926E2-05E5-454E-AAD2-2BA73BF07362}" destId="{57EE7D3D-8388-4211-A869-6DC79CEC29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7208C07-A50C-4BE1-8FB1-B294E401627F}" type="doc">
      <dgm:prSet loTypeId="urn:microsoft.com/office/officeart/2005/8/layout/hList7#4" loCatId="list" qsTypeId="urn:microsoft.com/office/officeart/2005/8/quickstyle/simple1" qsCatId="simple" csTypeId="urn:microsoft.com/office/officeart/2005/8/colors/colorful3" csCatId="colorful" phldr="1"/>
      <dgm:spPr/>
    </dgm:pt>
    <dgm:pt modelId="{5CBCC911-91A3-4171-9640-2F05E2C509D4}">
      <dgm:prSet phldrT="[Text]"/>
      <dgm:spPr/>
      <dgm:t>
        <a:bodyPr/>
        <a:lstStyle/>
        <a:p>
          <a:r>
            <a:rPr lang="en-GB" dirty="0" smtClean="0"/>
            <a:t>How has the project been catalytic in the Drug use/HIV national response/s </a:t>
          </a:r>
          <a:endParaRPr lang="en-GB" dirty="0"/>
        </a:p>
      </dgm:t>
    </dgm:pt>
    <dgm:pt modelId="{8C8C8BF6-CAB6-414B-A398-31E02649CE2D}" type="parTrans" cxnId="{FF20E3A6-0CE5-4744-A9CD-46471E0F6B92}">
      <dgm:prSet/>
      <dgm:spPr/>
      <dgm:t>
        <a:bodyPr/>
        <a:lstStyle/>
        <a:p>
          <a:endParaRPr lang="en-GB"/>
        </a:p>
      </dgm:t>
    </dgm:pt>
    <dgm:pt modelId="{A0DBB0E9-EF0D-47A4-8C60-47E93956E516}" type="sibTrans" cxnId="{FF20E3A6-0CE5-4744-A9CD-46471E0F6B92}">
      <dgm:prSet/>
      <dgm:spPr/>
      <dgm:t>
        <a:bodyPr/>
        <a:lstStyle/>
        <a:p>
          <a:endParaRPr lang="en-GB"/>
        </a:p>
      </dgm:t>
    </dgm:pt>
    <dgm:pt modelId="{6F487D4D-22DA-43BF-90B9-F449733F6B4B}" type="pres">
      <dgm:prSet presAssocID="{87208C07-A50C-4BE1-8FB1-B294E401627F}" presName="Name0" presStyleCnt="0">
        <dgm:presLayoutVars>
          <dgm:dir/>
          <dgm:resizeHandles val="exact"/>
        </dgm:presLayoutVars>
      </dgm:prSet>
      <dgm:spPr/>
    </dgm:pt>
    <dgm:pt modelId="{1FA5A5C4-B856-4C0B-8731-DEE097F07205}" type="pres">
      <dgm:prSet presAssocID="{87208C07-A50C-4BE1-8FB1-B294E401627F}" presName="fgShape" presStyleLbl="fgShp" presStyleIdx="0" presStyleCnt="1"/>
      <dgm:spPr/>
    </dgm:pt>
    <dgm:pt modelId="{598611EA-212B-4C10-BE2E-A907F1A266DF}" type="pres">
      <dgm:prSet presAssocID="{87208C07-A50C-4BE1-8FB1-B294E401627F}" presName="linComp" presStyleCnt="0"/>
      <dgm:spPr/>
    </dgm:pt>
    <dgm:pt modelId="{79514C3E-67DA-4D31-9A8D-307DC740D192}" type="pres">
      <dgm:prSet presAssocID="{5CBCC911-91A3-4171-9640-2F05E2C509D4}" presName="compNode" presStyleCnt="0"/>
      <dgm:spPr/>
    </dgm:pt>
    <dgm:pt modelId="{191C729C-9DF9-4E5A-B689-60357FBCB84D}" type="pres">
      <dgm:prSet presAssocID="{5CBCC911-91A3-4171-9640-2F05E2C509D4}" presName="bkgdShape" presStyleLbl="node1" presStyleIdx="0" presStyleCnt="1"/>
      <dgm:spPr/>
      <dgm:t>
        <a:bodyPr/>
        <a:lstStyle/>
        <a:p>
          <a:endParaRPr lang="en-GB"/>
        </a:p>
      </dgm:t>
    </dgm:pt>
    <dgm:pt modelId="{F677E073-5AB3-487A-A893-447B4651E813}" type="pres">
      <dgm:prSet presAssocID="{5CBCC911-91A3-4171-9640-2F05E2C509D4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1434E1-D368-44F2-8861-9AA6D9220B07}" type="pres">
      <dgm:prSet presAssocID="{5CBCC911-91A3-4171-9640-2F05E2C509D4}" presName="invisiNode" presStyleLbl="node1" presStyleIdx="0" presStyleCnt="1"/>
      <dgm:spPr/>
    </dgm:pt>
    <dgm:pt modelId="{EB4FDC32-9890-40F1-ACA0-210ECB891A55}" type="pres">
      <dgm:prSet presAssocID="{5CBCC911-91A3-4171-9640-2F05E2C509D4}" presName="imagNode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2000" b="-12000"/>
          </a:stretch>
        </a:blipFill>
      </dgm:spPr>
    </dgm:pt>
  </dgm:ptLst>
  <dgm:cxnLst>
    <dgm:cxn modelId="{4A91189B-C211-45BA-A172-850317AC66E8}" type="presOf" srcId="{5CBCC911-91A3-4171-9640-2F05E2C509D4}" destId="{F677E073-5AB3-487A-A893-447B4651E813}" srcOrd="1" destOrd="0" presId="urn:microsoft.com/office/officeart/2005/8/layout/hList7#4"/>
    <dgm:cxn modelId="{FF20E3A6-0CE5-4744-A9CD-46471E0F6B92}" srcId="{87208C07-A50C-4BE1-8FB1-B294E401627F}" destId="{5CBCC911-91A3-4171-9640-2F05E2C509D4}" srcOrd="0" destOrd="0" parTransId="{8C8C8BF6-CAB6-414B-A398-31E02649CE2D}" sibTransId="{A0DBB0E9-EF0D-47A4-8C60-47E93956E516}"/>
    <dgm:cxn modelId="{F662E07F-D3CB-41B8-96C0-4B187DA93042}" type="presOf" srcId="{5CBCC911-91A3-4171-9640-2F05E2C509D4}" destId="{191C729C-9DF9-4E5A-B689-60357FBCB84D}" srcOrd="0" destOrd="0" presId="urn:microsoft.com/office/officeart/2005/8/layout/hList7#4"/>
    <dgm:cxn modelId="{3DA1D7D5-E79A-4595-A33F-8E2700D68284}" type="presOf" srcId="{87208C07-A50C-4BE1-8FB1-B294E401627F}" destId="{6F487D4D-22DA-43BF-90B9-F449733F6B4B}" srcOrd="0" destOrd="0" presId="urn:microsoft.com/office/officeart/2005/8/layout/hList7#4"/>
    <dgm:cxn modelId="{3B7C33B5-9C2C-4C65-B90C-4E0982A9AFE4}" type="presParOf" srcId="{6F487D4D-22DA-43BF-90B9-F449733F6B4B}" destId="{1FA5A5C4-B856-4C0B-8731-DEE097F07205}" srcOrd="0" destOrd="0" presId="urn:microsoft.com/office/officeart/2005/8/layout/hList7#4"/>
    <dgm:cxn modelId="{10178058-4AE7-4A4F-AFE6-B00EBA504657}" type="presParOf" srcId="{6F487D4D-22DA-43BF-90B9-F449733F6B4B}" destId="{598611EA-212B-4C10-BE2E-A907F1A266DF}" srcOrd="1" destOrd="0" presId="urn:microsoft.com/office/officeart/2005/8/layout/hList7#4"/>
    <dgm:cxn modelId="{ECA3152C-AD6B-4DA7-B78D-40F341CD3178}" type="presParOf" srcId="{598611EA-212B-4C10-BE2E-A907F1A266DF}" destId="{79514C3E-67DA-4D31-9A8D-307DC740D192}" srcOrd="0" destOrd="0" presId="urn:microsoft.com/office/officeart/2005/8/layout/hList7#4"/>
    <dgm:cxn modelId="{94775099-33C1-4DA0-8E98-053A8CE303BB}" type="presParOf" srcId="{79514C3E-67DA-4D31-9A8D-307DC740D192}" destId="{191C729C-9DF9-4E5A-B689-60357FBCB84D}" srcOrd="0" destOrd="0" presId="urn:microsoft.com/office/officeart/2005/8/layout/hList7#4"/>
    <dgm:cxn modelId="{92614A0C-0E28-4DE5-A0BA-78C29B0E07D6}" type="presParOf" srcId="{79514C3E-67DA-4D31-9A8D-307DC740D192}" destId="{F677E073-5AB3-487A-A893-447B4651E813}" srcOrd="1" destOrd="0" presId="urn:microsoft.com/office/officeart/2005/8/layout/hList7#4"/>
    <dgm:cxn modelId="{4784EE9B-B826-4051-A6F2-FD7C3952F78D}" type="presParOf" srcId="{79514C3E-67DA-4D31-9A8D-307DC740D192}" destId="{B21434E1-D368-44F2-8861-9AA6D9220B07}" srcOrd="2" destOrd="0" presId="urn:microsoft.com/office/officeart/2005/8/layout/hList7#4"/>
    <dgm:cxn modelId="{06646897-5329-425B-8AED-A72527230312}" type="presParOf" srcId="{79514C3E-67DA-4D31-9A8D-307DC740D192}" destId="{EB4FDC32-9890-40F1-ACA0-210ECB891A55}" srcOrd="3" destOrd="0" presId="urn:microsoft.com/office/officeart/2005/8/layout/hList7#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807A3AE-28A2-4C05-9950-7081C145B746}" type="doc">
      <dgm:prSet loTypeId="urn:microsoft.com/office/officeart/2005/8/layout/vList3#1" loCatId="list" qsTypeId="urn:microsoft.com/office/officeart/2005/8/quickstyle/simple1" qsCatId="simple" csTypeId="urn:microsoft.com/office/officeart/2005/8/colors/colorful5" csCatId="colorful" phldr="1"/>
      <dgm:spPr/>
    </dgm:pt>
    <dgm:pt modelId="{A5BABF55-1207-489C-9140-A6013646F0BF}">
      <dgm:prSet phldrT="[Text]"/>
      <dgm:spPr/>
      <dgm:t>
        <a:bodyPr/>
        <a:lstStyle/>
        <a:p>
          <a:r>
            <a:rPr lang="en-US" dirty="0" smtClean="0"/>
            <a:t>reduce Injecting Drug Usage</a:t>
          </a:r>
          <a:endParaRPr lang="en-GB" dirty="0"/>
        </a:p>
      </dgm:t>
    </dgm:pt>
    <dgm:pt modelId="{386D7C93-1A43-4C37-8E2A-6BBF39838E1A}" type="parTrans" cxnId="{6D1BF0D0-CF4B-47D4-8627-658FA39F9663}">
      <dgm:prSet/>
      <dgm:spPr/>
      <dgm:t>
        <a:bodyPr/>
        <a:lstStyle/>
        <a:p>
          <a:endParaRPr lang="en-GB"/>
        </a:p>
      </dgm:t>
    </dgm:pt>
    <dgm:pt modelId="{6F1BD33D-7B57-4422-B8DF-4D3A9A444898}" type="sibTrans" cxnId="{6D1BF0D0-CF4B-47D4-8627-658FA39F9663}">
      <dgm:prSet/>
      <dgm:spPr/>
      <dgm:t>
        <a:bodyPr/>
        <a:lstStyle/>
        <a:p>
          <a:endParaRPr lang="en-GB"/>
        </a:p>
      </dgm:t>
    </dgm:pt>
    <dgm:pt modelId="{542C6679-E404-483D-B565-5ED712070133}">
      <dgm:prSet phldrT="[Text]"/>
      <dgm:spPr/>
      <dgm:t>
        <a:bodyPr/>
        <a:lstStyle/>
        <a:p>
          <a:r>
            <a:rPr lang="en-US" dirty="0" smtClean="0"/>
            <a:t>More attractive means of treating Drug Addicts</a:t>
          </a:r>
          <a:endParaRPr lang="en-GB" dirty="0"/>
        </a:p>
      </dgm:t>
    </dgm:pt>
    <dgm:pt modelId="{EB1D38F4-314C-419B-B946-6C6DE9556102}" type="parTrans" cxnId="{C208C777-F8C1-4899-9D1C-4AFEFDF8C6ED}">
      <dgm:prSet/>
      <dgm:spPr/>
      <dgm:t>
        <a:bodyPr/>
        <a:lstStyle/>
        <a:p>
          <a:endParaRPr lang="en-GB"/>
        </a:p>
      </dgm:t>
    </dgm:pt>
    <dgm:pt modelId="{A5D7563D-D80D-412A-B1E7-4DB224B92509}" type="sibTrans" cxnId="{C208C777-F8C1-4899-9D1C-4AFEFDF8C6ED}">
      <dgm:prSet/>
      <dgm:spPr/>
      <dgm:t>
        <a:bodyPr/>
        <a:lstStyle/>
        <a:p>
          <a:endParaRPr lang="en-GB"/>
        </a:p>
      </dgm:t>
    </dgm:pt>
    <dgm:pt modelId="{D521AF39-C19C-4759-A344-F2EE9E7CC087}">
      <dgm:prSet phldrT="[Text]"/>
      <dgm:spPr/>
      <dgm:t>
        <a:bodyPr/>
        <a:lstStyle/>
        <a:p>
          <a:r>
            <a:rPr lang="en-US" dirty="0" smtClean="0"/>
            <a:t>Addicts seeking help from MMT clinic has increased</a:t>
          </a:r>
          <a:endParaRPr lang="en-GB" dirty="0"/>
        </a:p>
      </dgm:t>
    </dgm:pt>
    <dgm:pt modelId="{68F6BAD4-2943-4108-9B2B-8BB78134EABB}" type="parTrans" cxnId="{30BD64A9-4FBD-419B-B108-4946698C21F0}">
      <dgm:prSet/>
      <dgm:spPr/>
      <dgm:t>
        <a:bodyPr/>
        <a:lstStyle/>
        <a:p>
          <a:endParaRPr lang="en-GB"/>
        </a:p>
      </dgm:t>
    </dgm:pt>
    <dgm:pt modelId="{BD748536-2E68-447C-97D1-F7CFD04EF169}" type="sibTrans" cxnId="{30BD64A9-4FBD-419B-B108-4946698C21F0}">
      <dgm:prSet/>
      <dgm:spPr/>
      <dgm:t>
        <a:bodyPr/>
        <a:lstStyle/>
        <a:p>
          <a:endParaRPr lang="en-GB"/>
        </a:p>
      </dgm:t>
    </dgm:pt>
    <dgm:pt modelId="{47F486AD-37FA-453E-A79F-880D41D5820D}" type="pres">
      <dgm:prSet presAssocID="{5807A3AE-28A2-4C05-9950-7081C145B746}" presName="linearFlow" presStyleCnt="0">
        <dgm:presLayoutVars>
          <dgm:dir/>
          <dgm:resizeHandles val="exact"/>
        </dgm:presLayoutVars>
      </dgm:prSet>
      <dgm:spPr/>
    </dgm:pt>
    <dgm:pt modelId="{7DF03893-5CB8-4B89-BCFB-D6CDC55924BC}" type="pres">
      <dgm:prSet presAssocID="{A5BABF55-1207-489C-9140-A6013646F0BF}" presName="composite" presStyleCnt="0"/>
      <dgm:spPr/>
    </dgm:pt>
    <dgm:pt modelId="{277BD4B7-AE04-48B0-A0F3-D450E523A222}" type="pres">
      <dgm:prSet presAssocID="{A5BABF55-1207-489C-9140-A6013646F0BF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3000" r="-33000"/>
          </a:stretch>
        </a:blipFill>
      </dgm:spPr>
    </dgm:pt>
    <dgm:pt modelId="{E47B3C4F-A0CE-4D48-B694-0735D0391A11}" type="pres">
      <dgm:prSet presAssocID="{A5BABF55-1207-489C-9140-A6013646F0BF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502ED8-CFA1-4825-BE5D-FDAFF35D260F}" type="pres">
      <dgm:prSet presAssocID="{6F1BD33D-7B57-4422-B8DF-4D3A9A444898}" presName="spacing" presStyleCnt="0"/>
      <dgm:spPr/>
    </dgm:pt>
    <dgm:pt modelId="{C702BDE5-809D-45EE-9C86-1B7156DFC494}" type="pres">
      <dgm:prSet presAssocID="{542C6679-E404-483D-B565-5ED712070133}" presName="composite" presStyleCnt="0"/>
      <dgm:spPr/>
    </dgm:pt>
    <dgm:pt modelId="{123EFC8C-1884-4C18-95AA-A8E4AB94E033}" type="pres">
      <dgm:prSet presAssocID="{542C6679-E404-483D-B565-5ED712070133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6000" r="-16000"/>
          </a:stretch>
        </a:blipFill>
      </dgm:spPr>
    </dgm:pt>
    <dgm:pt modelId="{AD0E6D7F-15DE-4B91-BA9A-AECF1CD2F5EB}" type="pres">
      <dgm:prSet presAssocID="{542C6679-E404-483D-B565-5ED71207013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E61531-3520-446A-894E-31BE198FD15A}" type="pres">
      <dgm:prSet presAssocID="{A5D7563D-D80D-412A-B1E7-4DB224B92509}" presName="spacing" presStyleCnt="0"/>
      <dgm:spPr/>
    </dgm:pt>
    <dgm:pt modelId="{8F5E5101-B7E8-47D4-956A-DA86C8C7E239}" type="pres">
      <dgm:prSet presAssocID="{D521AF39-C19C-4759-A344-F2EE9E7CC087}" presName="composite" presStyleCnt="0"/>
      <dgm:spPr/>
    </dgm:pt>
    <dgm:pt modelId="{7DFF6DDB-993D-4396-88D6-985CB04E565A}" type="pres">
      <dgm:prSet presAssocID="{D521AF39-C19C-4759-A344-F2EE9E7CC087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5000" r="-15000"/>
          </a:stretch>
        </a:blipFill>
      </dgm:spPr>
    </dgm:pt>
    <dgm:pt modelId="{E34A5502-6F50-41C1-8139-EFA861FDC635}" type="pres">
      <dgm:prSet presAssocID="{D521AF39-C19C-4759-A344-F2EE9E7CC08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208C777-F8C1-4899-9D1C-4AFEFDF8C6ED}" srcId="{5807A3AE-28A2-4C05-9950-7081C145B746}" destId="{542C6679-E404-483D-B565-5ED712070133}" srcOrd="1" destOrd="0" parTransId="{EB1D38F4-314C-419B-B946-6C6DE9556102}" sibTransId="{A5D7563D-D80D-412A-B1E7-4DB224B92509}"/>
    <dgm:cxn modelId="{52C3C99A-A169-488F-850A-4801176D3E1F}" type="presOf" srcId="{D521AF39-C19C-4759-A344-F2EE9E7CC087}" destId="{E34A5502-6F50-41C1-8139-EFA861FDC635}" srcOrd="0" destOrd="0" presId="urn:microsoft.com/office/officeart/2005/8/layout/vList3#1"/>
    <dgm:cxn modelId="{122C6BD5-8353-4BEF-89AB-229A9FFC37B7}" type="presOf" srcId="{542C6679-E404-483D-B565-5ED712070133}" destId="{AD0E6D7F-15DE-4B91-BA9A-AECF1CD2F5EB}" srcOrd="0" destOrd="0" presId="urn:microsoft.com/office/officeart/2005/8/layout/vList3#1"/>
    <dgm:cxn modelId="{2F8D99C0-58D9-4C61-AF17-A819F9749072}" type="presOf" srcId="{5807A3AE-28A2-4C05-9950-7081C145B746}" destId="{47F486AD-37FA-453E-A79F-880D41D5820D}" srcOrd="0" destOrd="0" presId="urn:microsoft.com/office/officeart/2005/8/layout/vList3#1"/>
    <dgm:cxn modelId="{30BD64A9-4FBD-419B-B108-4946698C21F0}" srcId="{5807A3AE-28A2-4C05-9950-7081C145B746}" destId="{D521AF39-C19C-4759-A344-F2EE9E7CC087}" srcOrd="2" destOrd="0" parTransId="{68F6BAD4-2943-4108-9B2B-8BB78134EABB}" sibTransId="{BD748536-2E68-447C-97D1-F7CFD04EF169}"/>
    <dgm:cxn modelId="{9718DBAE-F9C8-4766-A4BF-35F7D913E57C}" type="presOf" srcId="{A5BABF55-1207-489C-9140-A6013646F0BF}" destId="{E47B3C4F-A0CE-4D48-B694-0735D0391A11}" srcOrd="0" destOrd="0" presId="urn:microsoft.com/office/officeart/2005/8/layout/vList3#1"/>
    <dgm:cxn modelId="{6D1BF0D0-CF4B-47D4-8627-658FA39F9663}" srcId="{5807A3AE-28A2-4C05-9950-7081C145B746}" destId="{A5BABF55-1207-489C-9140-A6013646F0BF}" srcOrd="0" destOrd="0" parTransId="{386D7C93-1A43-4C37-8E2A-6BBF39838E1A}" sibTransId="{6F1BD33D-7B57-4422-B8DF-4D3A9A444898}"/>
    <dgm:cxn modelId="{A5E0BB7C-EBB5-4B43-B9B1-552918BEF418}" type="presParOf" srcId="{47F486AD-37FA-453E-A79F-880D41D5820D}" destId="{7DF03893-5CB8-4B89-BCFB-D6CDC55924BC}" srcOrd="0" destOrd="0" presId="urn:microsoft.com/office/officeart/2005/8/layout/vList3#1"/>
    <dgm:cxn modelId="{72DD59A3-7995-4332-AB95-790462A48F76}" type="presParOf" srcId="{7DF03893-5CB8-4B89-BCFB-D6CDC55924BC}" destId="{277BD4B7-AE04-48B0-A0F3-D450E523A222}" srcOrd="0" destOrd="0" presId="urn:microsoft.com/office/officeart/2005/8/layout/vList3#1"/>
    <dgm:cxn modelId="{4FB4DE38-E2AD-4EAC-B0BC-E6E1B518AEE4}" type="presParOf" srcId="{7DF03893-5CB8-4B89-BCFB-D6CDC55924BC}" destId="{E47B3C4F-A0CE-4D48-B694-0735D0391A11}" srcOrd="1" destOrd="0" presId="urn:microsoft.com/office/officeart/2005/8/layout/vList3#1"/>
    <dgm:cxn modelId="{070C4636-AC26-47C7-AC9A-D4CE22BE115C}" type="presParOf" srcId="{47F486AD-37FA-453E-A79F-880D41D5820D}" destId="{3E502ED8-CFA1-4825-BE5D-FDAFF35D260F}" srcOrd="1" destOrd="0" presId="urn:microsoft.com/office/officeart/2005/8/layout/vList3#1"/>
    <dgm:cxn modelId="{F8883942-8295-40ED-862A-DCB6A880F901}" type="presParOf" srcId="{47F486AD-37FA-453E-A79F-880D41D5820D}" destId="{C702BDE5-809D-45EE-9C86-1B7156DFC494}" srcOrd="2" destOrd="0" presId="urn:microsoft.com/office/officeart/2005/8/layout/vList3#1"/>
    <dgm:cxn modelId="{4B3DD602-DA80-4843-8EB5-28E5E837ECBB}" type="presParOf" srcId="{C702BDE5-809D-45EE-9C86-1B7156DFC494}" destId="{123EFC8C-1884-4C18-95AA-A8E4AB94E033}" srcOrd="0" destOrd="0" presId="urn:microsoft.com/office/officeart/2005/8/layout/vList3#1"/>
    <dgm:cxn modelId="{91E58F4E-84A4-42D6-BBDE-A439975BE131}" type="presParOf" srcId="{C702BDE5-809D-45EE-9C86-1B7156DFC494}" destId="{AD0E6D7F-15DE-4B91-BA9A-AECF1CD2F5EB}" srcOrd="1" destOrd="0" presId="urn:microsoft.com/office/officeart/2005/8/layout/vList3#1"/>
    <dgm:cxn modelId="{D5834BAC-9860-44EB-96C5-E48F56D2614B}" type="presParOf" srcId="{47F486AD-37FA-453E-A79F-880D41D5820D}" destId="{EEE61531-3520-446A-894E-31BE198FD15A}" srcOrd="3" destOrd="0" presId="urn:microsoft.com/office/officeart/2005/8/layout/vList3#1"/>
    <dgm:cxn modelId="{D5CA87B0-7F2A-4786-95C6-1EDF5590D2AF}" type="presParOf" srcId="{47F486AD-37FA-453E-A79F-880D41D5820D}" destId="{8F5E5101-B7E8-47D4-956A-DA86C8C7E239}" srcOrd="4" destOrd="0" presId="urn:microsoft.com/office/officeart/2005/8/layout/vList3#1"/>
    <dgm:cxn modelId="{F695D3E4-3443-4B70-891E-90E9A5EDE564}" type="presParOf" srcId="{8F5E5101-B7E8-47D4-956A-DA86C8C7E239}" destId="{7DFF6DDB-993D-4396-88D6-985CB04E565A}" srcOrd="0" destOrd="0" presId="urn:microsoft.com/office/officeart/2005/8/layout/vList3#1"/>
    <dgm:cxn modelId="{20B796FE-301D-47D9-8011-FC14C211DACD}" type="presParOf" srcId="{8F5E5101-B7E8-47D4-956A-DA86C8C7E239}" destId="{E34A5502-6F50-41C1-8139-EFA861FDC635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5CCB75-5B84-4B5E-9750-A8D82F135C44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26B8C560-EDC3-4839-8560-8DA898A0FFD0}">
      <dgm:prSet phldrT="[Text]"/>
      <dgm:spPr/>
      <dgm:t>
        <a:bodyPr/>
        <a:lstStyle/>
        <a:p>
          <a:r>
            <a:rPr lang="en-US" dirty="0" smtClean="0"/>
            <a:t>Journey</a:t>
          </a:r>
          <a:endParaRPr lang="en-GB" dirty="0"/>
        </a:p>
      </dgm:t>
    </dgm:pt>
    <dgm:pt modelId="{C87C5E7C-547B-4290-A4AB-9AD469D167A8}" type="parTrans" cxnId="{1569A929-3767-452E-972D-7D011F4CBF9D}">
      <dgm:prSet/>
      <dgm:spPr/>
      <dgm:t>
        <a:bodyPr/>
        <a:lstStyle/>
        <a:p>
          <a:endParaRPr lang="en-GB"/>
        </a:p>
      </dgm:t>
    </dgm:pt>
    <dgm:pt modelId="{E2284141-4459-41D5-B916-1442B68353EA}" type="sibTrans" cxnId="{1569A929-3767-452E-972D-7D011F4CBF9D}">
      <dgm:prSet/>
      <dgm:spPr/>
      <dgm:t>
        <a:bodyPr/>
        <a:lstStyle/>
        <a:p>
          <a:endParaRPr lang="en-GB"/>
        </a:p>
      </dgm:t>
    </dgm:pt>
    <dgm:pt modelId="{AB203A4E-82E6-441B-9C03-5BF00E6944D9}">
      <dgm:prSet phldrT="[Text]"/>
      <dgm:spPr/>
      <dgm:t>
        <a:bodyPr/>
        <a:lstStyle/>
        <a:p>
          <a:r>
            <a:rPr lang="en-US" dirty="0" smtClean="0"/>
            <a:t>Provides peer support for MMT patients</a:t>
          </a:r>
          <a:endParaRPr lang="en-GB" dirty="0"/>
        </a:p>
      </dgm:t>
    </dgm:pt>
    <dgm:pt modelId="{99B47C3E-1A37-4171-BB6A-43A4128E60B7}" type="parTrans" cxnId="{A8029DC7-5E55-4B7A-9333-B43069F83B8D}">
      <dgm:prSet/>
      <dgm:spPr/>
      <dgm:t>
        <a:bodyPr/>
        <a:lstStyle/>
        <a:p>
          <a:endParaRPr lang="en-GB"/>
        </a:p>
      </dgm:t>
    </dgm:pt>
    <dgm:pt modelId="{51841786-51E1-4EE4-A823-3D3BCC8AF0BA}" type="sibTrans" cxnId="{A8029DC7-5E55-4B7A-9333-B43069F83B8D}">
      <dgm:prSet/>
      <dgm:spPr/>
      <dgm:t>
        <a:bodyPr/>
        <a:lstStyle/>
        <a:p>
          <a:endParaRPr lang="en-GB"/>
        </a:p>
      </dgm:t>
    </dgm:pt>
    <dgm:pt modelId="{47BB161C-57D7-49C6-9C62-75F0C58F2A35}">
      <dgm:prSet phldrT="[Text]"/>
      <dgm:spPr/>
      <dgm:t>
        <a:bodyPr/>
        <a:lstStyle/>
        <a:p>
          <a:r>
            <a:rPr lang="en-US" dirty="0" smtClean="0"/>
            <a:t>Has a drop in center (DIC) where patients can spend their time</a:t>
          </a:r>
          <a:endParaRPr lang="en-GB" dirty="0"/>
        </a:p>
      </dgm:t>
    </dgm:pt>
    <dgm:pt modelId="{1A4DB93B-4D8A-4129-9156-93840DF3B5C8}" type="parTrans" cxnId="{63AB4F02-573F-46C9-8E5B-7A86EF4286E5}">
      <dgm:prSet/>
      <dgm:spPr/>
      <dgm:t>
        <a:bodyPr/>
        <a:lstStyle/>
        <a:p>
          <a:endParaRPr lang="en-GB"/>
        </a:p>
      </dgm:t>
    </dgm:pt>
    <dgm:pt modelId="{14126CBB-CCC7-4DE6-BDF9-30FD137F159B}" type="sibTrans" cxnId="{63AB4F02-573F-46C9-8E5B-7A86EF4286E5}">
      <dgm:prSet/>
      <dgm:spPr/>
      <dgm:t>
        <a:bodyPr/>
        <a:lstStyle/>
        <a:p>
          <a:endParaRPr lang="en-GB"/>
        </a:p>
      </dgm:t>
    </dgm:pt>
    <dgm:pt modelId="{67669B88-2515-47F8-97E3-6EE037C959D8}">
      <dgm:prSet phldrT="[Text]"/>
      <dgm:spPr/>
      <dgm:t>
        <a:bodyPr/>
        <a:lstStyle/>
        <a:p>
          <a:r>
            <a:rPr lang="en-US" dirty="0" smtClean="0"/>
            <a:t>Society for Women Against Drugs (SWAD)</a:t>
          </a:r>
          <a:endParaRPr lang="en-GB" dirty="0"/>
        </a:p>
      </dgm:t>
    </dgm:pt>
    <dgm:pt modelId="{9A26382A-A889-4D19-A1A1-2CA4F30E5742}" type="parTrans" cxnId="{053E45C5-C245-4122-BA04-18B63E150FEF}">
      <dgm:prSet/>
      <dgm:spPr/>
      <dgm:t>
        <a:bodyPr/>
        <a:lstStyle/>
        <a:p>
          <a:endParaRPr lang="en-GB"/>
        </a:p>
      </dgm:t>
    </dgm:pt>
    <dgm:pt modelId="{AB91929D-1078-4B91-A771-1B401918968F}" type="sibTrans" cxnId="{053E45C5-C245-4122-BA04-18B63E150FEF}">
      <dgm:prSet/>
      <dgm:spPr/>
      <dgm:t>
        <a:bodyPr/>
        <a:lstStyle/>
        <a:p>
          <a:endParaRPr lang="en-GB"/>
        </a:p>
      </dgm:t>
    </dgm:pt>
    <dgm:pt modelId="{D56D0EBF-898F-400B-9272-A364217BD2F3}">
      <dgm:prSet phldrT="[Text]"/>
      <dgm:spPr/>
      <dgm:t>
        <a:bodyPr/>
        <a:lstStyle/>
        <a:p>
          <a:r>
            <a:rPr lang="en-US" dirty="0" smtClean="0"/>
            <a:t>Provides family counseling and support for MMT patients</a:t>
          </a:r>
          <a:endParaRPr lang="en-GB" dirty="0"/>
        </a:p>
      </dgm:t>
    </dgm:pt>
    <dgm:pt modelId="{42D88F96-B076-482E-9422-53859689AE99}" type="parTrans" cxnId="{A1F8F15D-DA38-4034-AD97-BB2B43760658}">
      <dgm:prSet/>
      <dgm:spPr/>
      <dgm:t>
        <a:bodyPr/>
        <a:lstStyle/>
        <a:p>
          <a:endParaRPr lang="en-GB"/>
        </a:p>
      </dgm:t>
    </dgm:pt>
    <dgm:pt modelId="{B737EB7C-E188-445B-9CE5-7E46AB86A1BF}" type="sibTrans" cxnId="{A1F8F15D-DA38-4034-AD97-BB2B43760658}">
      <dgm:prSet/>
      <dgm:spPr/>
      <dgm:t>
        <a:bodyPr/>
        <a:lstStyle/>
        <a:p>
          <a:endParaRPr lang="en-GB"/>
        </a:p>
      </dgm:t>
    </dgm:pt>
    <dgm:pt modelId="{886B9DDB-757F-4F91-AF56-CCAAFB7ADA41}">
      <dgm:prSet phldrT="[Text]"/>
      <dgm:spPr/>
      <dgm:t>
        <a:bodyPr/>
        <a:lstStyle/>
        <a:p>
          <a:r>
            <a:rPr lang="en-US" dirty="0" smtClean="0"/>
            <a:t>Provides vocational training and also assists in job placements</a:t>
          </a:r>
          <a:endParaRPr lang="en-GB" dirty="0"/>
        </a:p>
      </dgm:t>
    </dgm:pt>
    <dgm:pt modelId="{F5549DF0-957C-4132-962F-5E23B5029E1C}" type="parTrans" cxnId="{3E200139-220C-494D-B647-4A5802853599}">
      <dgm:prSet/>
      <dgm:spPr/>
      <dgm:t>
        <a:bodyPr/>
        <a:lstStyle/>
        <a:p>
          <a:endParaRPr lang="en-GB"/>
        </a:p>
      </dgm:t>
    </dgm:pt>
    <dgm:pt modelId="{CFF322F0-1BCD-4429-98DB-5EF86BC69320}" type="sibTrans" cxnId="{3E200139-220C-494D-B647-4A5802853599}">
      <dgm:prSet/>
      <dgm:spPr/>
      <dgm:t>
        <a:bodyPr/>
        <a:lstStyle/>
        <a:p>
          <a:endParaRPr lang="en-GB"/>
        </a:p>
      </dgm:t>
    </dgm:pt>
    <dgm:pt modelId="{C95CF532-8F62-430F-B964-A1BEFDE6819F}">
      <dgm:prSet phldrT="[Text]"/>
      <dgm:spPr/>
      <dgm:t>
        <a:bodyPr/>
        <a:lstStyle/>
        <a:p>
          <a:r>
            <a:rPr lang="en-US" dirty="0" smtClean="0"/>
            <a:t>Society for Health Education (SHE)</a:t>
          </a:r>
          <a:endParaRPr lang="en-GB" dirty="0"/>
        </a:p>
      </dgm:t>
    </dgm:pt>
    <dgm:pt modelId="{B8433FB0-4D82-4073-AF32-F5652479FD15}" type="parTrans" cxnId="{7F94B58A-DB15-46D7-AF2E-6C6247BF70A0}">
      <dgm:prSet/>
      <dgm:spPr/>
      <dgm:t>
        <a:bodyPr/>
        <a:lstStyle/>
        <a:p>
          <a:endParaRPr lang="en-GB"/>
        </a:p>
      </dgm:t>
    </dgm:pt>
    <dgm:pt modelId="{D7D0E000-11DC-4ED0-B1CE-735DEF19C780}" type="sibTrans" cxnId="{7F94B58A-DB15-46D7-AF2E-6C6247BF70A0}">
      <dgm:prSet/>
      <dgm:spPr/>
      <dgm:t>
        <a:bodyPr/>
        <a:lstStyle/>
        <a:p>
          <a:endParaRPr lang="en-GB"/>
        </a:p>
      </dgm:t>
    </dgm:pt>
    <dgm:pt modelId="{C8B4E485-9549-49A8-B6AA-AA974E531BCE}">
      <dgm:prSet phldrT="[Text]"/>
      <dgm:spPr/>
      <dgm:t>
        <a:bodyPr/>
        <a:lstStyle/>
        <a:p>
          <a:r>
            <a:rPr lang="en-US" dirty="0" smtClean="0"/>
            <a:t>Conducts group sessions and psychosocial classes for MMT patients.</a:t>
          </a:r>
          <a:endParaRPr lang="en-GB" dirty="0"/>
        </a:p>
      </dgm:t>
    </dgm:pt>
    <dgm:pt modelId="{C6DF4B84-4148-4D9D-8BC5-3F26A9D4EE7B}" type="parTrans" cxnId="{05F27D7A-B22A-460F-925D-4EBEE9CEF24A}">
      <dgm:prSet/>
      <dgm:spPr/>
      <dgm:t>
        <a:bodyPr/>
        <a:lstStyle/>
        <a:p>
          <a:endParaRPr lang="en-GB"/>
        </a:p>
      </dgm:t>
    </dgm:pt>
    <dgm:pt modelId="{11011DFE-614E-471F-AF78-C34CC7459BE2}" type="sibTrans" cxnId="{05F27D7A-B22A-460F-925D-4EBEE9CEF24A}">
      <dgm:prSet/>
      <dgm:spPr/>
      <dgm:t>
        <a:bodyPr/>
        <a:lstStyle/>
        <a:p>
          <a:endParaRPr lang="en-GB"/>
        </a:p>
      </dgm:t>
    </dgm:pt>
    <dgm:pt modelId="{D5A95F71-6602-4C1E-A69D-634AB47E8671}">
      <dgm:prSet phldrT="[Text]"/>
      <dgm:spPr/>
      <dgm:t>
        <a:bodyPr/>
        <a:lstStyle/>
        <a:p>
          <a:r>
            <a:rPr lang="en-US" dirty="0" smtClean="0"/>
            <a:t>Helps in vocational rehabilitation of MMT patients and provides them job placement</a:t>
          </a:r>
          <a:endParaRPr lang="en-GB" dirty="0"/>
        </a:p>
      </dgm:t>
    </dgm:pt>
    <dgm:pt modelId="{B324EB97-DD86-49A9-BC17-5EEC18FC4982}" type="parTrans" cxnId="{821C311D-86BA-4637-89A7-490C457042CD}">
      <dgm:prSet/>
      <dgm:spPr/>
      <dgm:t>
        <a:bodyPr/>
        <a:lstStyle/>
        <a:p>
          <a:endParaRPr lang="en-GB"/>
        </a:p>
      </dgm:t>
    </dgm:pt>
    <dgm:pt modelId="{5E455BA4-D8CA-4EEA-B44B-EFBB6320ACBD}" type="sibTrans" cxnId="{821C311D-86BA-4637-89A7-490C457042CD}">
      <dgm:prSet/>
      <dgm:spPr/>
      <dgm:t>
        <a:bodyPr/>
        <a:lstStyle/>
        <a:p>
          <a:endParaRPr lang="en-GB"/>
        </a:p>
      </dgm:t>
    </dgm:pt>
    <dgm:pt modelId="{116EBC82-B71E-4B06-BEA5-43D1CC7FC574}">
      <dgm:prSet phldrT="[Text]"/>
      <dgm:spPr/>
      <dgm:t>
        <a:bodyPr/>
        <a:lstStyle/>
        <a:p>
          <a:r>
            <a:rPr lang="en-US" dirty="0" smtClean="0"/>
            <a:t>Conducts house visits</a:t>
          </a:r>
          <a:endParaRPr lang="en-GB" dirty="0"/>
        </a:p>
      </dgm:t>
    </dgm:pt>
    <dgm:pt modelId="{BEF17C5F-82FA-447D-80A2-4D870D96E5C9}" type="parTrans" cxnId="{7497FA5C-E770-4474-B2FD-36A8DAFFB57A}">
      <dgm:prSet/>
      <dgm:spPr/>
      <dgm:t>
        <a:bodyPr/>
        <a:lstStyle/>
        <a:p>
          <a:endParaRPr lang="en-GB"/>
        </a:p>
      </dgm:t>
    </dgm:pt>
    <dgm:pt modelId="{E96B86DD-300B-4B62-AD6C-17AC3EE2EA66}" type="sibTrans" cxnId="{7497FA5C-E770-4474-B2FD-36A8DAFFB57A}">
      <dgm:prSet/>
      <dgm:spPr/>
      <dgm:t>
        <a:bodyPr/>
        <a:lstStyle/>
        <a:p>
          <a:endParaRPr lang="en-GB"/>
        </a:p>
      </dgm:t>
    </dgm:pt>
    <dgm:pt modelId="{A9517868-3342-4518-B5CE-412BDF58EC69}">
      <dgm:prSet phldrT="[Text]"/>
      <dgm:spPr/>
      <dgm:t>
        <a:bodyPr/>
        <a:lstStyle/>
        <a:p>
          <a:r>
            <a:rPr lang="en-US" dirty="0" smtClean="0"/>
            <a:t>Provides drug education for the co-dependents of MMT patients</a:t>
          </a:r>
          <a:endParaRPr lang="en-GB" dirty="0"/>
        </a:p>
      </dgm:t>
    </dgm:pt>
    <dgm:pt modelId="{6B2E5BA0-9223-441D-8171-ADB7B629D673}" type="parTrans" cxnId="{9D38F7A1-48A9-4B55-9567-A701BB9D11AD}">
      <dgm:prSet/>
      <dgm:spPr/>
      <dgm:t>
        <a:bodyPr/>
        <a:lstStyle/>
        <a:p>
          <a:endParaRPr lang="en-GB"/>
        </a:p>
      </dgm:t>
    </dgm:pt>
    <dgm:pt modelId="{DCD289B3-B92D-4C4C-AB37-FE08D6B43AFA}" type="sibTrans" cxnId="{9D38F7A1-48A9-4B55-9567-A701BB9D11AD}">
      <dgm:prSet/>
      <dgm:spPr/>
      <dgm:t>
        <a:bodyPr/>
        <a:lstStyle/>
        <a:p>
          <a:endParaRPr lang="en-GB"/>
        </a:p>
      </dgm:t>
    </dgm:pt>
    <dgm:pt modelId="{FDDF0F79-B7A1-4B00-9AD7-2F1254B04E9B}">
      <dgm:prSet phldrT="[Text]"/>
      <dgm:spPr/>
      <dgm:t>
        <a:bodyPr/>
        <a:lstStyle/>
        <a:p>
          <a:r>
            <a:rPr lang="en-GB" dirty="0" smtClean="0"/>
            <a:t>Conducting sessions for MMT clients.</a:t>
          </a:r>
          <a:endParaRPr lang="en-GB" dirty="0"/>
        </a:p>
      </dgm:t>
    </dgm:pt>
    <dgm:pt modelId="{291B2FA7-5650-464E-A6F7-7C361A23B8E4}" type="parTrans" cxnId="{E694BE4C-98C1-40E5-AFDD-71EC311AFAC9}">
      <dgm:prSet/>
      <dgm:spPr/>
    </dgm:pt>
    <dgm:pt modelId="{021148F8-1B00-4964-802B-3C1053395005}" type="sibTrans" cxnId="{E694BE4C-98C1-40E5-AFDD-71EC311AFAC9}">
      <dgm:prSet/>
      <dgm:spPr/>
    </dgm:pt>
    <dgm:pt modelId="{B25CEA7A-4FBE-462B-90FC-B889B261682A}">
      <dgm:prSet phldrT="[Text]"/>
      <dgm:spPr/>
      <dgm:t>
        <a:bodyPr/>
        <a:lstStyle/>
        <a:p>
          <a:r>
            <a:rPr lang="en-US" dirty="0" smtClean="0"/>
            <a:t>Provides family counseling and support for MMT patients</a:t>
          </a:r>
          <a:endParaRPr lang="en-GB" dirty="0"/>
        </a:p>
      </dgm:t>
    </dgm:pt>
    <dgm:pt modelId="{024E589C-D247-454F-9ECB-D0384D9ED0FF}" type="parTrans" cxnId="{45E6AD63-1640-4669-9BBC-719E6B6EAB38}">
      <dgm:prSet/>
      <dgm:spPr/>
    </dgm:pt>
    <dgm:pt modelId="{9CF9E849-DB56-4B97-B4D9-A1EFB0A0A01D}" type="sibTrans" cxnId="{45E6AD63-1640-4669-9BBC-719E6B6EAB38}">
      <dgm:prSet/>
      <dgm:spPr/>
    </dgm:pt>
    <dgm:pt modelId="{0ADE418F-7C87-45E5-8CFD-809B79A0AC51}">
      <dgm:prSet/>
      <dgm:spPr/>
      <dgm:t>
        <a:bodyPr/>
        <a:lstStyle/>
        <a:p>
          <a:r>
            <a:rPr lang="en-US" smtClean="0"/>
            <a:t>Provides vocational training and also assists in job placements</a:t>
          </a:r>
          <a:endParaRPr lang="en-GB" dirty="0"/>
        </a:p>
      </dgm:t>
    </dgm:pt>
    <dgm:pt modelId="{AD759BF6-2BBE-44C0-9EE5-509BF0C81F18}" type="parTrans" cxnId="{7A4FBD25-C710-4058-86AC-B2EC2451FFEC}">
      <dgm:prSet/>
      <dgm:spPr/>
      <dgm:t>
        <a:bodyPr/>
        <a:lstStyle/>
        <a:p>
          <a:endParaRPr lang="en-US"/>
        </a:p>
      </dgm:t>
    </dgm:pt>
    <dgm:pt modelId="{F673B19D-5664-41FD-9367-A63C9F85233C}" type="sibTrans" cxnId="{7A4FBD25-C710-4058-86AC-B2EC2451FFEC}">
      <dgm:prSet/>
      <dgm:spPr/>
      <dgm:t>
        <a:bodyPr/>
        <a:lstStyle/>
        <a:p>
          <a:endParaRPr lang="en-US"/>
        </a:p>
      </dgm:t>
    </dgm:pt>
    <dgm:pt modelId="{28E3F55E-9B90-47C5-AB0D-7AA0D3455F9E}">
      <dgm:prSet/>
      <dgm:spPr/>
      <dgm:t>
        <a:bodyPr/>
        <a:lstStyle/>
        <a:p>
          <a:r>
            <a:rPr lang="en-US" smtClean="0"/>
            <a:t>Conducts house visits</a:t>
          </a:r>
          <a:endParaRPr lang="en-GB" dirty="0"/>
        </a:p>
      </dgm:t>
    </dgm:pt>
    <dgm:pt modelId="{0D279772-41D1-42BE-AF57-C90951006D1A}" type="parTrans" cxnId="{5F1BAD54-DCF1-448A-8DEB-70866327481A}">
      <dgm:prSet/>
      <dgm:spPr/>
      <dgm:t>
        <a:bodyPr/>
        <a:lstStyle/>
        <a:p>
          <a:endParaRPr lang="en-US"/>
        </a:p>
      </dgm:t>
    </dgm:pt>
    <dgm:pt modelId="{7768C992-0CA2-4CF5-9AF2-BF72FAAFB8EC}" type="sibTrans" cxnId="{5F1BAD54-DCF1-448A-8DEB-70866327481A}">
      <dgm:prSet/>
      <dgm:spPr/>
      <dgm:t>
        <a:bodyPr/>
        <a:lstStyle/>
        <a:p>
          <a:endParaRPr lang="en-US"/>
        </a:p>
      </dgm:t>
    </dgm:pt>
    <dgm:pt modelId="{069599E0-0AB7-46B7-828E-AA61037D39CC}">
      <dgm:prSet/>
      <dgm:spPr/>
      <dgm:t>
        <a:bodyPr/>
        <a:lstStyle/>
        <a:p>
          <a:r>
            <a:rPr lang="en-US" dirty="0" smtClean="0"/>
            <a:t>Provides drug education for the co-dependents of MMT patients</a:t>
          </a:r>
          <a:endParaRPr lang="en-GB" dirty="0"/>
        </a:p>
      </dgm:t>
    </dgm:pt>
    <dgm:pt modelId="{2F9870B6-428C-4C88-84FD-2C528113A11E}" type="parTrans" cxnId="{AE925490-87D7-4AF5-AFA6-E33296CAD3C8}">
      <dgm:prSet/>
      <dgm:spPr/>
      <dgm:t>
        <a:bodyPr/>
        <a:lstStyle/>
        <a:p>
          <a:endParaRPr lang="en-US"/>
        </a:p>
      </dgm:t>
    </dgm:pt>
    <dgm:pt modelId="{6098FB5A-1CE7-4AD9-B53A-C95F72E62BF9}" type="sibTrans" cxnId="{AE925490-87D7-4AF5-AFA6-E33296CAD3C8}">
      <dgm:prSet/>
      <dgm:spPr/>
      <dgm:t>
        <a:bodyPr/>
        <a:lstStyle/>
        <a:p>
          <a:endParaRPr lang="en-US"/>
        </a:p>
      </dgm:t>
    </dgm:pt>
    <dgm:pt modelId="{1D609FFD-4FEF-489F-B033-CF7580C84B38}" type="pres">
      <dgm:prSet presAssocID="{0C5CCB75-5B84-4B5E-9750-A8D82F135C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33A21D4-20C7-46AC-9758-4223D8CA44FF}" type="pres">
      <dgm:prSet presAssocID="{26B8C560-EDC3-4839-8560-8DA898A0FFD0}" presName="linNode" presStyleCnt="0"/>
      <dgm:spPr/>
    </dgm:pt>
    <dgm:pt modelId="{B9266085-54B0-450E-865F-1CAB051BC3A9}" type="pres">
      <dgm:prSet presAssocID="{26B8C560-EDC3-4839-8560-8DA898A0FFD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835285-E335-4192-9834-3903F06484CB}" type="pres">
      <dgm:prSet presAssocID="{26B8C560-EDC3-4839-8560-8DA898A0FFD0}" presName="descendantText" presStyleLbl="alignAccFollowNode1" presStyleIdx="0" presStyleCnt="3" custScaleY="308914" custLinFactNeighborX="-116" custLinFactNeighborY="2018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8D8648-8EE8-4395-B772-5DE1BEACA942}" type="pres">
      <dgm:prSet presAssocID="{E2284141-4459-41D5-B916-1442B68353EA}" presName="sp" presStyleCnt="0"/>
      <dgm:spPr/>
    </dgm:pt>
    <dgm:pt modelId="{EB4159D2-ED0A-4D46-9A7C-7E7C2B985B70}" type="pres">
      <dgm:prSet presAssocID="{67669B88-2515-47F8-97E3-6EE037C959D8}" presName="linNode" presStyleCnt="0"/>
      <dgm:spPr/>
    </dgm:pt>
    <dgm:pt modelId="{26AA14ED-79F3-41A3-974B-A431DFA59736}" type="pres">
      <dgm:prSet presAssocID="{67669B88-2515-47F8-97E3-6EE037C959D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F6234F-B239-4646-92C2-6E761286B080}" type="pres">
      <dgm:prSet presAssocID="{67669B88-2515-47F8-97E3-6EE037C959D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85FE11-670D-4514-80F6-88F21415EB1F}" type="pres">
      <dgm:prSet presAssocID="{AB91929D-1078-4B91-A771-1B401918968F}" presName="sp" presStyleCnt="0"/>
      <dgm:spPr/>
    </dgm:pt>
    <dgm:pt modelId="{60679A5D-E05F-4162-AD34-DF816CC5B05E}" type="pres">
      <dgm:prSet presAssocID="{C95CF532-8F62-430F-B964-A1BEFDE6819F}" presName="linNode" presStyleCnt="0"/>
      <dgm:spPr/>
    </dgm:pt>
    <dgm:pt modelId="{5255C49F-FD5E-4F24-8E8B-6EEFB07F772D}" type="pres">
      <dgm:prSet presAssocID="{C95CF532-8F62-430F-B964-A1BEFDE6819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25DA3F-8BB4-42F6-809C-CA41CC633BC2}" type="pres">
      <dgm:prSet presAssocID="{C95CF532-8F62-430F-B964-A1BEFDE6819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E925490-87D7-4AF5-AFA6-E33296CAD3C8}" srcId="{26B8C560-EDC3-4839-8560-8DA898A0FFD0}" destId="{069599E0-0AB7-46B7-828E-AA61037D39CC}" srcOrd="7" destOrd="0" parTransId="{2F9870B6-428C-4C88-84FD-2C528113A11E}" sibTransId="{6098FB5A-1CE7-4AD9-B53A-C95F72E62BF9}"/>
    <dgm:cxn modelId="{9D38F7A1-48A9-4B55-9567-A701BB9D11AD}" srcId="{67669B88-2515-47F8-97E3-6EE037C959D8}" destId="{A9517868-3342-4518-B5CE-412BDF58EC69}" srcOrd="3" destOrd="0" parTransId="{6B2E5BA0-9223-441D-8171-ADB7B629D673}" sibTransId="{DCD289B3-B92D-4C4C-AB37-FE08D6B43AFA}"/>
    <dgm:cxn modelId="{63AB4F02-573F-46C9-8E5B-7A86EF4286E5}" srcId="{26B8C560-EDC3-4839-8560-8DA898A0FFD0}" destId="{47BB161C-57D7-49C6-9C62-75F0C58F2A35}" srcOrd="1" destOrd="0" parTransId="{1A4DB93B-4D8A-4129-9156-93840DF3B5C8}" sibTransId="{14126CBB-CCC7-4DE6-BDF9-30FD137F159B}"/>
    <dgm:cxn modelId="{7F94B58A-DB15-46D7-AF2E-6C6247BF70A0}" srcId="{0C5CCB75-5B84-4B5E-9750-A8D82F135C44}" destId="{C95CF532-8F62-430F-B964-A1BEFDE6819F}" srcOrd="2" destOrd="0" parTransId="{B8433FB0-4D82-4073-AF32-F5652479FD15}" sibTransId="{D7D0E000-11DC-4ED0-B1CE-735DEF19C780}"/>
    <dgm:cxn modelId="{5F1BAD54-DCF1-448A-8DEB-70866327481A}" srcId="{26B8C560-EDC3-4839-8560-8DA898A0FFD0}" destId="{28E3F55E-9B90-47C5-AB0D-7AA0D3455F9E}" srcOrd="6" destOrd="0" parTransId="{0D279772-41D1-42BE-AF57-C90951006D1A}" sibTransId="{7768C992-0CA2-4CF5-9AF2-BF72FAAFB8EC}"/>
    <dgm:cxn modelId="{633EADAA-4740-49AB-A2FB-85395E1C3725}" type="presOf" srcId="{B25CEA7A-4FBE-462B-90FC-B889B261682A}" destId="{68835285-E335-4192-9834-3903F06484CB}" srcOrd="0" destOrd="4" presId="urn:microsoft.com/office/officeart/2005/8/layout/vList5"/>
    <dgm:cxn modelId="{7A4FBD25-C710-4058-86AC-B2EC2451FFEC}" srcId="{26B8C560-EDC3-4839-8560-8DA898A0FFD0}" destId="{0ADE418F-7C87-45E5-8CFD-809B79A0AC51}" srcOrd="5" destOrd="0" parTransId="{AD759BF6-2BBE-44C0-9EE5-509BF0C81F18}" sibTransId="{F673B19D-5664-41FD-9367-A63C9F85233C}"/>
    <dgm:cxn modelId="{9649B4C5-23FB-46D6-99CB-810331ECBFEB}" type="presOf" srcId="{0ADE418F-7C87-45E5-8CFD-809B79A0AC51}" destId="{68835285-E335-4192-9834-3903F06484CB}" srcOrd="0" destOrd="5" presId="urn:microsoft.com/office/officeart/2005/8/layout/vList5"/>
    <dgm:cxn modelId="{8F4DC1BE-9A15-4BC5-B888-A5CA3A423C6E}" type="presOf" srcId="{67669B88-2515-47F8-97E3-6EE037C959D8}" destId="{26AA14ED-79F3-41A3-974B-A431DFA59736}" srcOrd="0" destOrd="0" presId="urn:microsoft.com/office/officeart/2005/8/layout/vList5"/>
    <dgm:cxn modelId="{F700CEC2-4949-4903-ACBC-64B5F96429FB}" type="presOf" srcId="{116EBC82-B71E-4B06-BEA5-43D1CC7FC574}" destId="{6EF6234F-B239-4646-92C2-6E761286B080}" srcOrd="0" destOrd="2" presId="urn:microsoft.com/office/officeart/2005/8/layout/vList5"/>
    <dgm:cxn modelId="{86777A56-0780-4667-8B85-327AF303472C}" type="presOf" srcId="{FDDF0F79-B7A1-4B00-9AD7-2F1254B04E9B}" destId="{68835285-E335-4192-9834-3903F06484CB}" srcOrd="0" destOrd="3" presId="urn:microsoft.com/office/officeart/2005/8/layout/vList5"/>
    <dgm:cxn modelId="{B56A7B5D-8075-45A2-A5CA-97CA66419E79}" type="presOf" srcId="{C95CF532-8F62-430F-B964-A1BEFDE6819F}" destId="{5255C49F-FD5E-4F24-8E8B-6EEFB07F772D}" srcOrd="0" destOrd="0" presId="urn:microsoft.com/office/officeart/2005/8/layout/vList5"/>
    <dgm:cxn modelId="{295F35C5-BCC3-4010-AAC2-5052B54B3215}" type="presOf" srcId="{47BB161C-57D7-49C6-9C62-75F0C58F2A35}" destId="{68835285-E335-4192-9834-3903F06484CB}" srcOrd="0" destOrd="1" presId="urn:microsoft.com/office/officeart/2005/8/layout/vList5"/>
    <dgm:cxn modelId="{B356EB6A-E8ED-4B46-A905-1B2476273226}" type="presOf" srcId="{A9517868-3342-4518-B5CE-412BDF58EC69}" destId="{6EF6234F-B239-4646-92C2-6E761286B080}" srcOrd="0" destOrd="3" presId="urn:microsoft.com/office/officeart/2005/8/layout/vList5"/>
    <dgm:cxn modelId="{45E6AD63-1640-4669-9BBC-719E6B6EAB38}" srcId="{26B8C560-EDC3-4839-8560-8DA898A0FFD0}" destId="{B25CEA7A-4FBE-462B-90FC-B889B261682A}" srcOrd="4" destOrd="0" parTransId="{024E589C-D247-454F-9ECB-D0384D9ED0FF}" sibTransId="{9CF9E849-DB56-4B97-B4D9-A1EFB0A0A01D}"/>
    <dgm:cxn modelId="{1569A929-3767-452E-972D-7D011F4CBF9D}" srcId="{0C5CCB75-5B84-4B5E-9750-A8D82F135C44}" destId="{26B8C560-EDC3-4839-8560-8DA898A0FFD0}" srcOrd="0" destOrd="0" parTransId="{C87C5E7C-547B-4290-A4AB-9AD469D167A8}" sibTransId="{E2284141-4459-41D5-B916-1442B68353EA}"/>
    <dgm:cxn modelId="{10A3A350-5CCB-4D6D-AD35-FF6F8971DBE5}" type="presOf" srcId="{AB203A4E-82E6-441B-9C03-5BF00E6944D9}" destId="{68835285-E335-4192-9834-3903F06484CB}" srcOrd="0" destOrd="0" presId="urn:microsoft.com/office/officeart/2005/8/layout/vList5"/>
    <dgm:cxn modelId="{1D92A123-8C44-4FC5-99DB-DA924BF9FDF5}" type="presOf" srcId="{C8B4E485-9549-49A8-B6AA-AA974E531BCE}" destId="{4B25DA3F-8BB4-42F6-809C-CA41CC633BC2}" srcOrd="0" destOrd="0" presId="urn:microsoft.com/office/officeart/2005/8/layout/vList5"/>
    <dgm:cxn modelId="{A8029DC7-5E55-4B7A-9333-B43069F83B8D}" srcId="{26B8C560-EDC3-4839-8560-8DA898A0FFD0}" destId="{AB203A4E-82E6-441B-9C03-5BF00E6944D9}" srcOrd="0" destOrd="0" parTransId="{99B47C3E-1A37-4171-BB6A-43A4128E60B7}" sibTransId="{51841786-51E1-4EE4-A823-3D3BCC8AF0BA}"/>
    <dgm:cxn modelId="{3F26B48E-596D-4CB4-ABA4-31C5EFF1BD6F}" type="presOf" srcId="{0C5CCB75-5B84-4B5E-9750-A8D82F135C44}" destId="{1D609FFD-4FEF-489F-B033-CF7580C84B38}" srcOrd="0" destOrd="0" presId="urn:microsoft.com/office/officeart/2005/8/layout/vList5"/>
    <dgm:cxn modelId="{05F27D7A-B22A-460F-925D-4EBEE9CEF24A}" srcId="{C95CF532-8F62-430F-B964-A1BEFDE6819F}" destId="{C8B4E485-9549-49A8-B6AA-AA974E531BCE}" srcOrd="0" destOrd="0" parTransId="{C6DF4B84-4148-4D9D-8BC5-3F26A9D4EE7B}" sibTransId="{11011DFE-614E-471F-AF78-C34CC7459BE2}"/>
    <dgm:cxn modelId="{ED396702-126D-4298-A75D-72D9DBE4C18B}" type="presOf" srcId="{26B8C560-EDC3-4839-8560-8DA898A0FFD0}" destId="{B9266085-54B0-450E-865F-1CAB051BC3A9}" srcOrd="0" destOrd="0" presId="urn:microsoft.com/office/officeart/2005/8/layout/vList5"/>
    <dgm:cxn modelId="{821C311D-86BA-4637-89A7-490C457042CD}" srcId="{26B8C560-EDC3-4839-8560-8DA898A0FFD0}" destId="{D5A95F71-6602-4C1E-A69D-634AB47E8671}" srcOrd="2" destOrd="0" parTransId="{B324EB97-DD86-49A9-BC17-5EEC18FC4982}" sibTransId="{5E455BA4-D8CA-4EEA-B44B-EFBB6320ACBD}"/>
    <dgm:cxn modelId="{FA21FBB7-5B48-4B69-8EAF-DB699D786204}" type="presOf" srcId="{28E3F55E-9B90-47C5-AB0D-7AA0D3455F9E}" destId="{68835285-E335-4192-9834-3903F06484CB}" srcOrd="0" destOrd="6" presId="urn:microsoft.com/office/officeart/2005/8/layout/vList5"/>
    <dgm:cxn modelId="{A1F8F15D-DA38-4034-AD97-BB2B43760658}" srcId="{67669B88-2515-47F8-97E3-6EE037C959D8}" destId="{D56D0EBF-898F-400B-9272-A364217BD2F3}" srcOrd="0" destOrd="0" parTransId="{42D88F96-B076-482E-9422-53859689AE99}" sibTransId="{B737EB7C-E188-445B-9CE5-7E46AB86A1BF}"/>
    <dgm:cxn modelId="{7497FA5C-E770-4474-B2FD-36A8DAFFB57A}" srcId="{67669B88-2515-47F8-97E3-6EE037C959D8}" destId="{116EBC82-B71E-4B06-BEA5-43D1CC7FC574}" srcOrd="2" destOrd="0" parTransId="{BEF17C5F-82FA-447D-80A2-4D870D96E5C9}" sibTransId="{E96B86DD-300B-4B62-AD6C-17AC3EE2EA66}"/>
    <dgm:cxn modelId="{053E45C5-C245-4122-BA04-18B63E150FEF}" srcId="{0C5CCB75-5B84-4B5E-9750-A8D82F135C44}" destId="{67669B88-2515-47F8-97E3-6EE037C959D8}" srcOrd="1" destOrd="0" parTransId="{9A26382A-A889-4D19-A1A1-2CA4F30E5742}" sibTransId="{AB91929D-1078-4B91-A771-1B401918968F}"/>
    <dgm:cxn modelId="{25E1BDE1-89A7-4CB8-A96C-69271FD98522}" type="presOf" srcId="{D5A95F71-6602-4C1E-A69D-634AB47E8671}" destId="{68835285-E335-4192-9834-3903F06484CB}" srcOrd="0" destOrd="2" presId="urn:microsoft.com/office/officeart/2005/8/layout/vList5"/>
    <dgm:cxn modelId="{843A1829-1521-402B-8B23-730FE351C350}" type="presOf" srcId="{069599E0-0AB7-46B7-828E-AA61037D39CC}" destId="{68835285-E335-4192-9834-3903F06484CB}" srcOrd="0" destOrd="7" presId="urn:microsoft.com/office/officeart/2005/8/layout/vList5"/>
    <dgm:cxn modelId="{D205A3A3-B16C-4D38-BC07-5B5882D0B039}" type="presOf" srcId="{D56D0EBF-898F-400B-9272-A364217BD2F3}" destId="{6EF6234F-B239-4646-92C2-6E761286B080}" srcOrd="0" destOrd="0" presId="urn:microsoft.com/office/officeart/2005/8/layout/vList5"/>
    <dgm:cxn modelId="{3E200139-220C-494D-B647-4A5802853599}" srcId="{67669B88-2515-47F8-97E3-6EE037C959D8}" destId="{886B9DDB-757F-4F91-AF56-CCAAFB7ADA41}" srcOrd="1" destOrd="0" parTransId="{F5549DF0-957C-4132-962F-5E23B5029E1C}" sibTransId="{CFF322F0-1BCD-4429-98DB-5EF86BC69320}"/>
    <dgm:cxn modelId="{49E25F53-243D-41FF-A376-D06195ECBAE1}" type="presOf" srcId="{886B9DDB-757F-4F91-AF56-CCAAFB7ADA41}" destId="{6EF6234F-B239-4646-92C2-6E761286B080}" srcOrd="0" destOrd="1" presId="urn:microsoft.com/office/officeart/2005/8/layout/vList5"/>
    <dgm:cxn modelId="{E694BE4C-98C1-40E5-AFDD-71EC311AFAC9}" srcId="{26B8C560-EDC3-4839-8560-8DA898A0FFD0}" destId="{FDDF0F79-B7A1-4B00-9AD7-2F1254B04E9B}" srcOrd="3" destOrd="0" parTransId="{291B2FA7-5650-464E-A6F7-7C361A23B8E4}" sibTransId="{021148F8-1B00-4964-802B-3C1053395005}"/>
    <dgm:cxn modelId="{D284834A-7699-4413-AFBE-46D4DDDF3FB0}" type="presParOf" srcId="{1D609FFD-4FEF-489F-B033-CF7580C84B38}" destId="{433A21D4-20C7-46AC-9758-4223D8CA44FF}" srcOrd="0" destOrd="0" presId="urn:microsoft.com/office/officeart/2005/8/layout/vList5"/>
    <dgm:cxn modelId="{D2F1F240-5AF7-4742-BEDC-13D93461E6C3}" type="presParOf" srcId="{433A21D4-20C7-46AC-9758-4223D8CA44FF}" destId="{B9266085-54B0-450E-865F-1CAB051BC3A9}" srcOrd="0" destOrd="0" presId="urn:microsoft.com/office/officeart/2005/8/layout/vList5"/>
    <dgm:cxn modelId="{16A8CAB3-8496-45E8-9D77-1D937F943D7A}" type="presParOf" srcId="{433A21D4-20C7-46AC-9758-4223D8CA44FF}" destId="{68835285-E335-4192-9834-3903F06484CB}" srcOrd="1" destOrd="0" presId="urn:microsoft.com/office/officeart/2005/8/layout/vList5"/>
    <dgm:cxn modelId="{988CDD1A-CB46-49A3-9399-239D98014DBD}" type="presParOf" srcId="{1D609FFD-4FEF-489F-B033-CF7580C84B38}" destId="{228D8648-8EE8-4395-B772-5DE1BEACA942}" srcOrd="1" destOrd="0" presId="urn:microsoft.com/office/officeart/2005/8/layout/vList5"/>
    <dgm:cxn modelId="{251AB892-7073-496D-B36A-040E1A1AEC59}" type="presParOf" srcId="{1D609FFD-4FEF-489F-B033-CF7580C84B38}" destId="{EB4159D2-ED0A-4D46-9A7C-7E7C2B985B70}" srcOrd="2" destOrd="0" presId="urn:microsoft.com/office/officeart/2005/8/layout/vList5"/>
    <dgm:cxn modelId="{DEDF4C88-45DC-43B7-8330-15443F10B205}" type="presParOf" srcId="{EB4159D2-ED0A-4D46-9A7C-7E7C2B985B70}" destId="{26AA14ED-79F3-41A3-974B-A431DFA59736}" srcOrd="0" destOrd="0" presId="urn:microsoft.com/office/officeart/2005/8/layout/vList5"/>
    <dgm:cxn modelId="{623DEFDB-C672-49FE-867D-A3E2A41BD5E2}" type="presParOf" srcId="{EB4159D2-ED0A-4D46-9A7C-7E7C2B985B70}" destId="{6EF6234F-B239-4646-92C2-6E761286B080}" srcOrd="1" destOrd="0" presId="urn:microsoft.com/office/officeart/2005/8/layout/vList5"/>
    <dgm:cxn modelId="{66DFB18A-5CFA-4958-8936-96F2A494730E}" type="presParOf" srcId="{1D609FFD-4FEF-489F-B033-CF7580C84B38}" destId="{DC85FE11-670D-4514-80F6-88F21415EB1F}" srcOrd="3" destOrd="0" presId="urn:microsoft.com/office/officeart/2005/8/layout/vList5"/>
    <dgm:cxn modelId="{E7E24F52-1D36-4CAE-BA58-0157FB99D94C}" type="presParOf" srcId="{1D609FFD-4FEF-489F-B033-CF7580C84B38}" destId="{60679A5D-E05F-4162-AD34-DF816CC5B05E}" srcOrd="4" destOrd="0" presId="urn:microsoft.com/office/officeart/2005/8/layout/vList5"/>
    <dgm:cxn modelId="{1504A224-5B4E-4E88-8974-5CC0892F9ED8}" type="presParOf" srcId="{60679A5D-E05F-4162-AD34-DF816CC5B05E}" destId="{5255C49F-FD5E-4F24-8E8B-6EEFB07F772D}" srcOrd="0" destOrd="0" presId="urn:microsoft.com/office/officeart/2005/8/layout/vList5"/>
    <dgm:cxn modelId="{BBB68543-BF03-4DA3-A220-B6263D88A0A0}" type="presParOf" srcId="{60679A5D-E05F-4162-AD34-DF816CC5B05E}" destId="{4B25DA3F-8BB4-42F6-809C-CA41CC633BC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96F8673-A5A7-44FF-B0A0-4BC8B2876C1A}" type="doc">
      <dgm:prSet loTypeId="urn:microsoft.com/office/officeart/2005/8/layout/hList7#5" loCatId="list" qsTypeId="urn:microsoft.com/office/officeart/2005/8/quickstyle/simple1" qsCatId="simple" csTypeId="urn:microsoft.com/office/officeart/2005/8/colors/colorful5" csCatId="colorful" phldr="1"/>
      <dgm:spPr/>
    </dgm:pt>
    <dgm:pt modelId="{03275A31-7624-4BB7-B7FD-85F7496478E9}">
      <dgm:prSet phldrT="[Text]"/>
      <dgm:spPr>
        <a:solidFill>
          <a:srgbClr val="57E590"/>
        </a:solidFill>
      </dgm:spPr>
      <dgm:t>
        <a:bodyPr/>
        <a:lstStyle/>
        <a:p>
          <a:r>
            <a:rPr lang="en-US" dirty="0" smtClean="0"/>
            <a:t>Way Forward</a:t>
          </a:r>
          <a:endParaRPr lang="en-GB" dirty="0"/>
        </a:p>
      </dgm:t>
    </dgm:pt>
    <dgm:pt modelId="{9DC69D59-8F97-43BE-ABF6-C1A4D4730387}" type="parTrans" cxnId="{9EF867FD-D343-4A76-AB89-EAED583C4B5B}">
      <dgm:prSet/>
      <dgm:spPr/>
      <dgm:t>
        <a:bodyPr/>
        <a:lstStyle/>
        <a:p>
          <a:endParaRPr lang="en-GB"/>
        </a:p>
      </dgm:t>
    </dgm:pt>
    <dgm:pt modelId="{98A8F95E-0B87-43CA-8065-9BDCFCAC9519}" type="sibTrans" cxnId="{9EF867FD-D343-4A76-AB89-EAED583C4B5B}">
      <dgm:prSet/>
      <dgm:spPr/>
      <dgm:t>
        <a:bodyPr/>
        <a:lstStyle/>
        <a:p>
          <a:endParaRPr lang="en-GB"/>
        </a:p>
      </dgm:t>
    </dgm:pt>
    <dgm:pt modelId="{A40A31F7-8135-4CC4-BB5E-4FAF43B1122F}" type="pres">
      <dgm:prSet presAssocID="{996F8673-A5A7-44FF-B0A0-4BC8B2876C1A}" presName="Name0" presStyleCnt="0">
        <dgm:presLayoutVars>
          <dgm:dir/>
          <dgm:resizeHandles val="exact"/>
        </dgm:presLayoutVars>
      </dgm:prSet>
      <dgm:spPr/>
    </dgm:pt>
    <dgm:pt modelId="{BAB1A239-CF76-43F1-A130-C0E490B2372F}" type="pres">
      <dgm:prSet presAssocID="{996F8673-A5A7-44FF-B0A0-4BC8B2876C1A}" presName="fgShape" presStyleLbl="fgShp" presStyleIdx="0" presStyleCnt="1"/>
      <dgm:spPr/>
    </dgm:pt>
    <dgm:pt modelId="{5CB2BCFE-B0A8-43A3-B6EA-9E1CB5726740}" type="pres">
      <dgm:prSet presAssocID="{996F8673-A5A7-44FF-B0A0-4BC8B2876C1A}" presName="linComp" presStyleCnt="0"/>
      <dgm:spPr/>
    </dgm:pt>
    <dgm:pt modelId="{AE219C53-E61F-4208-9D7E-022A255C46BF}" type="pres">
      <dgm:prSet presAssocID="{03275A31-7624-4BB7-B7FD-85F7496478E9}" presName="compNode" presStyleCnt="0"/>
      <dgm:spPr/>
    </dgm:pt>
    <dgm:pt modelId="{6C000F9B-8F48-441F-8F94-C7521569E6CA}" type="pres">
      <dgm:prSet presAssocID="{03275A31-7624-4BB7-B7FD-85F7496478E9}" presName="bkgdShape" presStyleLbl="node1" presStyleIdx="0" presStyleCnt="1" custLinFactNeighborX="28754" custLinFactNeighborY="-267"/>
      <dgm:spPr/>
      <dgm:t>
        <a:bodyPr/>
        <a:lstStyle/>
        <a:p>
          <a:endParaRPr lang="en-GB"/>
        </a:p>
      </dgm:t>
    </dgm:pt>
    <dgm:pt modelId="{B7E44B31-7C2D-4F92-B35A-18B10A238D77}" type="pres">
      <dgm:prSet presAssocID="{03275A31-7624-4BB7-B7FD-85F7496478E9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A7E762-78B1-462E-9534-E517751B680D}" type="pres">
      <dgm:prSet presAssocID="{03275A31-7624-4BB7-B7FD-85F7496478E9}" presName="invisiNode" presStyleLbl="node1" presStyleIdx="0" presStyleCnt="1"/>
      <dgm:spPr/>
    </dgm:pt>
    <dgm:pt modelId="{FDFC9D92-E036-4483-B778-E6EC615E284B}" type="pres">
      <dgm:prSet presAssocID="{03275A31-7624-4BB7-B7FD-85F7496478E9}" presName="imagNode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6000" b="-26000"/>
          </a:stretch>
        </a:blipFill>
      </dgm:spPr>
    </dgm:pt>
  </dgm:ptLst>
  <dgm:cxnLst>
    <dgm:cxn modelId="{A20CB083-9825-4222-B870-F55F1A6709DC}" type="presOf" srcId="{996F8673-A5A7-44FF-B0A0-4BC8B2876C1A}" destId="{A40A31F7-8135-4CC4-BB5E-4FAF43B1122F}" srcOrd="0" destOrd="0" presId="urn:microsoft.com/office/officeart/2005/8/layout/hList7#5"/>
    <dgm:cxn modelId="{2A65406A-82DE-4C91-8DA9-1ED8C40996CA}" type="presOf" srcId="{03275A31-7624-4BB7-B7FD-85F7496478E9}" destId="{B7E44B31-7C2D-4F92-B35A-18B10A238D77}" srcOrd="1" destOrd="0" presId="urn:microsoft.com/office/officeart/2005/8/layout/hList7#5"/>
    <dgm:cxn modelId="{A3FEBFD3-6747-493A-AC85-1D3183414389}" type="presOf" srcId="{03275A31-7624-4BB7-B7FD-85F7496478E9}" destId="{6C000F9B-8F48-441F-8F94-C7521569E6CA}" srcOrd="0" destOrd="0" presId="urn:microsoft.com/office/officeart/2005/8/layout/hList7#5"/>
    <dgm:cxn modelId="{9EF867FD-D343-4A76-AB89-EAED583C4B5B}" srcId="{996F8673-A5A7-44FF-B0A0-4BC8B2876C1A}" destId="{03275A31-7624-4BB7-B7FD-85F7496478E9}" srcOrd="0" destOrd="0" parTransId="{9DC69D59-8F97-43BE-ABF6-C1A4D4730387}" sibTransId="{98A8F95E-0B87-43CA-8065-9BDCFCAC9519}"/>
    <dgm:cxn modelId="{C43B09EE-F19F-4091-BAD0-F54575F94C15}" type="presParOf" srcId="{A40A31F7-8135-4CC4-BB5E-4FAF43B1122F}" destId="{BAB1A239-CF76-43F1-A130-C0E490B2372F}" srcOrd="0" destOrd="0" presId="urn:microsoft.com/office/officeart/2005/8/layout/hList7#5"/>
    <dgm:cxn modelId="{9C80EE90-F981-45F5-99AC-135EECD48120}" type="presParOf" srcId="{A40A31F7-8135-4CC4-BB5E-4FAF43B1122F}" destId="{5CB2BCFE-B0A8-43A3-B6EA-9E1CB5726740}" srcOrd="1" destOrd="0" presId="urn:microsoft.com/office/officeart/2005/8/layout/hList7#5"/>
    <dgm:cxn modelId="{798205F2-7191-48C4-9262-602545544014}" type="presParOf" srcId="{5CB2BCFE-B0A8-43A3-B6EA-9E1CB5726740}" destId="{AE219C53-E61F-4208-9D7E-022A255C46BF}" srcOrd="0" destOrd="0" presId="urn:microsoft.com/office/officeart/2005/8/layout/hList7#5"/>
    <dgm:cxn modelId="{719A8BFC-3AAE-48F7-8220-0C64A46628AC}" type="presParOf" srcId="{AE219C53-E61F-4208-9D7E-022A255C46BF}" destId="{6C000F9B-8F48-441F-8F94-C7521569E6CA}" srcOrd="0" destOrd="0" presId="urn:microsoft.com/office/officeart/2005/8/layout/hList7#5"/>
    <dgm:cxn modelId="{332A2753-42B9-4FDE-BDC4-23E0C49A6865}" type="presParOf" srcId="{AE219C53-E61F-4208-9D7E-022A255C46BF}" destId="{B7E44B31-7C2D-4F92-B35A-18B10A238D77}" srcOrd="1" destOrd="0" presId="urn:microsoft.com/office/officeart/2005/8/layout/hList7#5"/>
    <dgm:cxn modelId="{470018CD-07B3-4787-B6A4-A06231C61CDD}" type="presParOf" srcId="{AE219C53-E61F-4208-9D7E-022A255C46BF}" destId="{F8A7E762-78B1-462E-9534-E517751B680D}" srcOrd="2" destOrd="0" presId="urn:microsoft.com/office/officeart/2005/8/layout/hList7#5"/>
    <dgm:cxn modelId="{641D5FD1-72D1-41E9-9E69-3198B65399D5}" type="presParOf" srcId="{AE219C53-E61F-4208-9D7E-022A255C46BF}" destId="{FDFC9D92-E036-4483-B778-E6EC615E284B}" srcOrd="3" destOrd="0" presId="urn:microsoft.com/office/officeart/2005/8/layout/hList7#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8EEC058-D6CE-4DDC-8A2E-FB8D1785A84B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BFB8229-BEA1-42A3-8D23-08E3762E2D6F}" type="pres">
      <dgm:prSet presAssocID="{88EEC058-D6CE-4DDC-8A2E-FB8D1785A84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</dgm:ptLst>
  <dgm:cxnLst>
    <dgm:cxn modelId="{922DD827-D60B-4186-A6E4-E6FFD72AD646}" type="presOf" srcId="{88EEC058-D6CE-4DDC-8A2E-FB8D1785A84B}" destId="{9BFB8229-BEA1-42A3-8D23-08E3762E2D6F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B9F7A76-F0CD-444E-B8D6-B823C73F2E56}" type="doc">
      <dgm:prSet loTypeId="urn:microsoft.com/office/officeart/2011/layout/HexagonRadial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B04642F4-C6EB-4B12-B1E8-B1F4A1D7B5B0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Way Forward</a:t>
          </a:r>
          <a:endParaRPr lang="en-GB" sz="2400" b="1" dirty="0">
            <a:solidFill>
              <a:schemeClr val="tx1"/>
            </a:solidFill>
          </a:endParaRPr>
        </a:p>
      </dgm:t>
    </dgm:pt>
    <dgm:pt modelId="{8D8B6F61-AABF-4E5D-94F8-EBCB008F5CB8}" type="parTrans" cxnId="{E7DE6C46-F8DA-4BB2-8AEE-AD0218C8AA33}">
      <dgm:prSet/>
      <dgm:spPr/>
      <dgm:t>
        <a:bodyPr/>
        <a:lstStyle/>
        <a:p>
          <a:endParaRPr lang="en-GB"/>
        </a:p>
      </dgm:t>
    </dgm:pt>
    <dgm:pt modelId="{CE720C44-3962-46A5-AB9F-13ABD3A1DDBA}" type="sibTrans" cxnId="{E7DE6C46-F8DA-4BB2-8AEE-AD0218C8AA33}">
      <dgm:prSet/>
      <dgm:spPr/>
      <dgm:t>
        <a:bodyPr/>
        <a:lstStyle/>
        <a:p>
          <a:endParaRPr lang="en-GB"/>
        </a:p>
      </dgm:t>
    </dgm:pt>
    <dgm:pt modelId="{B638EC80-E613-4507-A066-ACB2F9D73FB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Expansion of the clinic (Increasing the number of clients and starting OST program in other location)</a:t>
          </a:r>
          <a:endParaRPr lang="en-GB" dirty="0">
            <a:solidFill>
              <a:schemeClr val="tx1"/>
            </a:solidFill>
          </a:endParaRPr>
        </a:p>
      </dgm:t>
    </dgm:pt>
    <dgm:pt modelId="{7E283A1A-9739-4C49-8986-DA5AFC47559E}" type="parTrans" cxnId="{EB694D07-E9F4-4070-BB97-EB17F5E0FE6D}">
      <dgm:prSet/>
      <dgm:spPr/>
      <dgm:t>
        <a:bodyPr/>
        <a:lstStyle/>
        <a:p>
          <a:endParaRPr lang="en-GB"/>
        </a:p>
      </dgm:t>
    </dgm:pt>
    <dgm:pt modelId="{101DF1EA-123A-429D-A727-7C6D4828145F}" type="sibTrans" cxnId="{EB694D07-E9F4-4070-BB97-EB17F5E0FE6D}">
      <dgm:prSet/>
      <dgm:spPr/>
      <dgm:t>
        <a:bodyPr/>
        <a:lstStyle/>
        <a:p>
          <a:endParaRPr lang="en-GB"/>
        </a:p>
      </dgm:t>
    </dgm:pt>
    <dgm:pt modelId="{D0146CEE-B980-4267-B7B9-41FFE4638C6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Drug Law 17/2011 (allows private parties to start the service)</a:t>
          </a:r>
          <a:endParaRPr lang="en-GB" dirty="0">
            <a:solidFill>
              <a:schemeClr val="tx1"/>
            </a:solidFill>
          </a:endParaRPr>
        </a:p>
      </dgm:t>
    </dgm:pt>
    <dgm:pt modelId="{C9F55759-279E-4EC0-BDD1-73B16AFAC8E1}" type="parTrans" cxnId="{5D246A92-5667-41C7-B9A0-34C3A6DF376D}">
      <dgm:prSet/>
      <dgm:spPr/>
      <dgm:t>
        <a:bodyPr/>
        <a:lstStyle/>
        <a:p>
          <a:endParaRPr lang="en-GB"/>
        </a:p>
      </dgm:t>
    </dgm:pt>
    <dgm:pt modelId="{602A5CE1-9C67-4FC6-86A6-F73BBC360E4F}" type="sibTrans" cxnId="{5D246A92-5667-41C7-B9A0-34C3A6DF376D}">
      <dgm:prSet/>
      <dgm:spPr/>
      <dgm:t>
        <a:bodyPr/>
        <a:lstStyle/>
        <a:p>
          <a:endParaRPr lang="en-GB"/>
        </a:p>
      </dgm:t>
    </dgm:pt>
    <dgm:pt modelId="{A79182EB-62F8-40D7-8698-B4C9D40105B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Analyze the success of existing service through Urine tests and </a:t>
          </a:r>
          <a:r>
            <a:rPr lang="en-US" dirty="0" err="1" smtClean="0">
              <a:solidFill>
                <a:schemeClr val="tx1"/>
              </a:solidFill>
            </a:rPr>
            <a:t>no.of</a:t>
          </a:r>
          <a:r>
            <a:rPr lang="en-US" dirty="0" smtClean="0">
              <a:solidFill>
                <a:schemeClr val="tx1"/>
              </a:solidFill>
            </a:rPr>
            <a:t> clients attending to jobs</a:t>
          </a:r>
          <a:endParaRPr lang="en-GB" dirty="0">
            <a:solidFill>
              <a:schemeClr val="tx1"/>
            </a:solidFill>
          </a:endParaRPr>
        </a:p>
      </dgm:t>
    </dgm:pt>
    <dgm:pt modelId="{2B025B3B-0235-45AF-B492-053DE7D89744}" type="parTrans" cxnId="{17281B36-2BD2-40C0-B29F-22AA3DF0C2B1}">
      <dgm:prSet/>
      <dgm:spPr/>
      <dgm:t>
        <a:bodyPr/>
        <a:lstStyle/>
        <a:p>
          <a:endParaRPr lang="en-GB"/>
        </a:p>
      </dgm:t>
    </dgm:pt>
    <dgm:pt modelId="{E8711A90-E1BB-4E5A-8A18-AEFD5F776738}" type="sibTrans" cxnId="{17281B36-2BD2-40C0-B29F-22AA3DF0C2B1}">
      <dgm:prSet/>
      <dgm:spPr/>
      <dgm:t>
        <a:bodyPr/>
        <a:lstStyle/>
        <a:p>
          <a:endParaRPr lang="en-GB"/>
        </a:p>
      </dgm:t>
    </dgm:pt>
    <dgm:pt modelId="{0DE4601A-F221-4BD9-86AD-4447E7EB00D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New initiative Buprenorphine plus naloxone</a:t>
          </a:r>
          <a:endParaRPr lang="en-GB" dirty="0">
            <a:solidFill>
              <a:schemeClr val="tx1"/>
            </a:solidFill>
          </a:endParaRPr>
        </a:p>
      </dgm:t>
    </dgm:pt>
    <dgm:pt modelId="{ADAE4DDE-26CA-4A5A-A0F0-A338C79CD9BF}" type="parTrans" cxnId="{A9BC827E-0AFD-491F-BF37-B01CC584E91C}">
      <dgm:prSet/>
      <dgm:spPr/>
      <dgm:t>
        <a:bodyPr/>
        <a:lstStyle/>
        <a:p>
          <a:endParaRPr lang="en-GB"/>
        </a:p>
      </dgm:t>
    </dgm:pt>
    <dgm:pt modelId="{61980C31-8CF4-4F95-8DE1-CA727C1575C2}" type="sibTrans" cxnId="{A9BC827E-0AFD-491F-BF37-B01CC584E91C}">
      <dgm:prSet/>
      <dgm:spPr/>
      <dgm:t>
        <a:bodyPr/>
        <a:lstStyle/>
        <a:p>
          <a:endParaRPr lang="en-GB"/>
        </a:p>
      </dgm:t>
    </dgm:pt>
    <dgm:pt modelId="{2838A0D2-16D7-4C98-ACC4-3C812541581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NGO to conduct Advocacy to stakeholders</a:t>
          </a:r>
          <a:endParaRPr lang="en-GB" dirty="0">
            <a:solidFill>
              <a:schemeClr val="tx1"/>
            </a:solidFill>
          </a:endParaRPr>
        </a:p>
      </dgm:t>
    </dgm:pt>
    <dgm:pt modelId="{C6C6A9EF-AEA7-4D7A-8219-D7A88FCCB019}" type="parTrans" cxnId="{F75ABD59-D6AE-4DFD-80B5-0FBA228C67D3}">
      <dgm:prSet/>
      <dgm:spPr/>
      <dgm:t>
        <a:bodyPr/>
        <a:lstStyle/>
        <a:p>
          <a:endParaRPr lang="en-GB"/>
        </a:p>
      </dgm:t>
    </dgm:pt>
    <dgm:pt modelId="{5DD9017C-75E8-473B-A95D-DE1CEB981DF9}" type="sibTrans" cxnId="{F75ABD59-D6AE-4DFD-80B5-0FBA228C67D3}">
      <dgm:prSet/>
      <dgm:spPr/>
      <dgm:t>
        <a:bodyPr/>
        <a:lstStyle/>
        <a:p>
          <a:endParaRPr lang="en-GB"/>
        </a:p>
      </dgm:t>
    </dgm:pt>
    <dgm:pt modelId="{B9A6EFB0-BF1B-4A6B-8BC7-0312E562710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Training MMT clinic Staffs</a:t>
          </a:r>
          <a:endParaRPr lang="en-GB" dirty="0">
            <a:solidFill>
              <a:schemeClr val="tx1"/>
            </a:solidFill>
          </a:endParaRPr>
        </a:p>
      </dgm:t>
    </dgm:pt>
    <dgm:pt modelId="{C11DB0FC-8A8D-41DB-8CED-E3516666B261}" type="parTrans" cxnId="{416DA1C9-E559-4F82-B98D-5E0FFAF5210B}">
      <dgm:prSet/>
      <dgm:spPr/>
      <dgm:t>
        <a:bodyPr/>
        <a:lstStyle/>
        <a:p>
          <a:endParaRPr lang="en-GB"/>
        </a:p>
      </dgm:t>
    </dgm:pt>
    <dgm:pt modelId="{C941AC7D-C9B4-48A7-ADCC-07409AFB392C}" type="sibTrans" cxnId="{416DA1C9-E559-4F82-B98D-5E0FFAF5210B}">
      <dgm:prSet/>
      <dgm:spPr/>
      <dgm:t>
        <a:bodyPr/>
        <a:lstStyle/>
        <a:p>
          <a:endParaRPr lang="en-GB"/>
        </a:p>
      </dgm:t>
    </dgm:pt>
    <dgm:pt modelId="{612CE006-9CF5-4F7C-B524-D0F9EE6F76B8}" type="pres">
      <dgm:prSet presAssocID="{BB9F7A76-F0CD-444E-B8D6-B823C73F2E5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6DB779F6-B8F2-4A93-AE41-C5470BAD7CA0}" type="pres">
      <dgm:prSet presAssocID="{B04642F4-C6EB-4B12-B1E8-B1F4A1D7B5B0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GB"/>
        </a:p>
      </dgm:t>
    </dgm:pt>
    <dgm:pt modelId="{B51A4868-DFAC-4B21-A8CB-81941882519E}" type="pres">
      <dgm:prSet presAssocID="{B638EC80-E613-4507-A066-ACB2F9D73FB7}" presName="Accent1" presStyleCnt="0"/>
      <dgm:spPr/>
    </dgm:pt>
    <dgm:pt modelId="{580D39D8-67C4-4A75-82DD-800191F60EC4}" type="pres">
      <dgm:prSet presAssocID="{B638EC80-E613-4507-A066-ACB2F9D73FB7}" presName="Accent" presStyleLbl="bgShp" presStyleIdx="0" presStyleCnt="6"/>
      <dgm:spPr/>
    </dgm:pt>
    <dgm:pt modelId="{50AB1F63-C01D-46E4-8ED6-EF2908781D1F}" type="pres">
      <dgm:prSet presAssocID="{B638EC80-E613-4507-A066-ACB2F9D73FB7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79709E-7901-4999-A9C7-FB0C493F2D16}" type="pres">
      <dgm:prSet presAssocID="{D0146CEE-B980-4267-B7B9-41FFE4638C6C}" presName="Accent2" presStyleCnt="0"/>
      <dgm:spPr/>
    </dgm:pt>
    <dgm:pt modelId="{8F97374E-E016-4968-958E-CE05E71374CE}" type="pres">
      <dgm:prSet presAssocID="{D0146CEE-B980-4267-B7B9-41FFE4638C6C}" presName="Accent" presStyleLbl="bgShp" presStyleIdx="1" presStyleCnt="6"/>
      <dgm:spPr/>
    </dgm:pt>
    <dgm:pt modelId="{F3831E75-F2C9-4F85-99A8-AC7B4EF3A192}" type="pres">
      <dgm:prSet presAssocID="{D0146CEE-B980-4267-B7B9-41FFE4638C6C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9E0D43-D13F-43BC-A40D-650397E77A24}" type="pres">
      <dgm:prSet presAssocID="{A79182EB-62F8-40D7-8698-B4C9D40105B0}" presName="Accent3" presStyleCnt="0"/>
      <dgm:spPr/>
    </dgm:pt>
    <dgm:pt modelId="{F88B51DF-9760-4626-AE00-760426EC95BD}" type="pres">
      <dgm:prSet presAssocID="{A79182EB-62F8-40D7-8698-B4C9D40105B0}" presName="Accent" presStyleLbl="bgShp" presStyleIdx="2" presStyleCnt="6" custLinFactNeighborY="-46092"/>
      <dgm:spPr/>
    </dgm:pt>
    <dgm:pt modelId="{DA5E6D38-19FF-4EC6-893D-709AE3ACA35F}" type="pres">
      <dgm:prSet presAssocID="{A79182EB-62F8-40D7-8698-B4C9D40105B0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C875CB-DEF8-4805-881D-CC5AC272EB36}" type="pres">
      <dgm:prSet presAssocID="{0DE4601A-F221-4BD9-86AD-4447E7EB00DA}" presName="Accent4" presStyleCnt="0"/>
      <dgm:spPr/>
    </dgm:pt>
    <dgm:pt modelId="{E81EC7DD-5BFD-4F11-B24F-E9E93858EE27}" type="pres">
      <dgm:prSet presAssocID="{0DE4601A-F221-4BD9-86AD-4447E7EB00DA}" presName="Accent" presStyleLbl="bgShp" presStyleIdx="3" presStyleCnt="6" custLinFactNeighborX="51147"/>
      <dgm:spPr/>
    </dgm:pt>
    <dgm:pt modelId="{ED48829B-60D7-49A1-B32A-5D0FF18C949E}" type="pres">
      <dgm:prSet presAssocID="{0DE4601A-F221-4BD9-86AD-4447E7EB00DA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F254C8-558A-4534-AFEC-0AF5FE9755B5}" type="pres">
      <dgm:prSet presAssocID="{2838A0D2-16D7-4C98-ACC4-3C8125415814}" presName="Accent5" presStyleCnt="0"/>
      <dgm:spPr/>
    </dgm:pt>
    <dgm:pt modelId="{43D38025-310E-4FC9-85A6-93D80E5A1C9C}" type="pres">
      <dgm:prSet presAssocID="{2838A0D2-16D7-4C98-ACC4-3C8125415814}" presName="Accent" presStyleLbl="bgShp" presStyleIdx="4" presStyleCnt="6" custLinFactNeighborX="60472"/>
      <dgm:spPr/>
    </dgm:pt>
    <dgm:pt modelId="{CF098D06-8210-4EDD-A933-8CF043B6BF26}" type="pres">
      <dgm:prSet presAssocID="{2838A0D2-16D7-4C98-ACC4-3C8125415814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6370C5-FD4C-41B1-A304-E563B500AE99}" type="pres">
      <dgm:prSet presAssocID="{B9A6EFB0-BF1B-4A6B-8BC7-0312E5627100}" presName="Accent6" presStyleCnt="0"/>
      <dgm:spPr/>
    </dgm:pt>
    <dgm:pt modelId="{949B0E2A-A9AA-40A8-BC71-B5E25E95A40E}" type="pres">
      <dgm:prSet presAssocID="{B9A6EFB0-BF1B-4A6B-8BC7-0312E5627100}" presName="Accent" presStyleLbl="bgShp" presStyleIdx="5" presStyleCnt="6" custLinFactNeighborY="55161"/>
      <dgm:spPr/>
    </dgm:pt>
    <dgm:pt modelId="{289588E2-F15E-42B7-ACD7-E95A087BCDA6}" type="pres">
      <dgm:prSet presAssocID="{B9A6EFB0-BF1B-4A6B-8BC7-0312E5627100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A02B38E-97B8-4D8D-84C7-BC8180113E9D}" type="presOf" srcId="{B638EC80-E613-4507-A066-ACB2F9D73FB7}" destId="{50AB1F63-C01D-46E4-8ED6-EF2908781D1F}" srcOrd="0" destOrd="0" presId="urn:microsoft.com/office/officeart/2011/layout/HexagonRadial"/>
    <dgm:cxn modelId="{F75ABD59-D6AE-4DFD-80B5-0FBA228C67D3}" srcId="{B04642F4-C6EB-4B12-B1E8-B1F4A1D7B5B0}" destId="{2838A0D2-16D7-4C98-ACC4-3C8125415814}" srcOrd="4" destOrd="0" parTransId="{C6C6A9EF-AEA7-4D7A-8219-D7A88FCCB019}" sibTransId="{5DD9017C-75E8-473B-A95D-DE1CEB981DF9}"/>
    <dgm:cxn modelId="{A9BC827E-0AFD-491F-BF37-B01CC584E91C}" srcId="{B04642F4-C6EB-4B12-B1E8-B1F4A1D7B5B0}" destId="{0DE4601A-F221-4BD9-86AD-4447E7EB00DA}" srcOrd="3" destOrd="0" parTransId="{ADAE4DDE-26CA-4A5A-A0F0-A338C79CD9BF}" sibTransId="{61980C31-8CF4-4F95-8DE1-CA727C1575C2}"/>
    <dgm:cxn modelId="{40BBD62A-BC0D-4E1D-8EA1-7943A1E819C5}" type="presOf" srcId="{D0146CEE-B980-4267-B7B9-41FFE4638C6C}" destId="{F3831E75-F2C9-4F85-99A8-AC7B4EF3A192}" srcOrd="0" destOrd="0" presId="urn:microsoft.com/office/officeart/2011/layout/HexagonRadial"/>
    <dgm:cxn modelId="{416DA1C9-E559-4F82-B98D-5E0FFAF5210B}" srcId="{B04642F4-C6EB-4B12-B1E8-B1F4A1D7B5B0}" destId="{B9A6EFB0-BF1B-4A6B-8BC7-0312E5627100}" srcOrd="5" destOrd="0" parTransId="{C11DB0FC-8A8D-41DB-8CED-E3516666B261}" sibTransId="{C941AC7D-C9B4-48A7-ADCC-07409AFB392C}"/>
    <dgm:cxn modelId="{FC11D782-C5BE-4517-8A15-A15EE85CD3D8}" type="presOf" srcId="{2838A0D2-16D7-4C98-ACC4-3C8125415814}" destId="{CF098D06-8210-4EDD-A933-8CF043B6BF26}" srcOrd="0" destOrd="0" presId="urn:microsoft.com/office/officeart/2011/layout/HexagonRadial"/>
    <dgm:cxn modelId="{17281B36-2BD2-40C0-B29F-22AA3DF0C2B1}" srcId="{B04642F4-C6EB-4B12-B1E8-B1F4A1D7B5B0}" destId="{A79182EB-62F8-40D7-8698-B4C9D40105B0}" srcOrd="2" destOrd="0" parTransId="{2B025B3B-0235-45AF-B492-053DE7D89744}" sibTransId="{E8711A90-E1BB-4E5A-8A18-AEFD5F776738}"/>
    <dgm:cxn modelId="{5D246A92-5667-41C7-B9A0-34C3A6DF376D}" srcId="{B04642F4-C6EB-4B12-B1E8-B1F4A1D7B5B0}" destId="{D0146CEE-B980-4267-B7B9-41FFE4638C6C}" srcOrd="1" destOrd="0" parTransId="{C9F55759-279E-4EC0-BDD1-73B16AFAC8E1}" sibTransId="{602A5CE1-9C67-4FC6-86A6-F73BBC360E4F}"/>
    <dgm:cxn modelId="{E7DE6C46-F8DA-4BB2-8AEE-AD0218C8AA33}" srcId="{BB9F7A76-F0CD-444E-B8D6-B823C73F2E56}" destId="{B04642F4-C6EB-4B12-B1E8-B1F4A1D7B5B0}" srcOrd="0" destOrd="0" parTransId="{8D8B6F61-AABF-4E5D-94F8-EBCB008F5CB8}" sibTransId="{CE720C44-3962-46A5-AB9F-13ABD3A1DDBA}"/>
    <dgm:cxn modelId="{EB694D07-E9F4-4070-BB97-EB17F5E0FE6D}" srcId="{B04642F4-C6EB-4B12-B1E8-B1F4A1D7B5B0}" destId="{B638EC80-E613-4507-A066-ACB2F9D73FB7}" srcOrd="0" destOrd="0" parTransId="{7E283A1A-9739-4C49-8986-DA5AFC47559E}" sibTransId="{101DF1EA-123A-429D-A727-7C6D4828145F}"/>
    <dgm:cxn modelId="{8508D3A4-FD29-45AC-803F-6FFC4A7FE2BD}" type="presOf" srcId="{B04642F4-C6EB-4B12-B1E8-B1F4A1D7B5B0}" destId="{6DB779F6-B8F2-4A93-AE41-C5470BAD7CA0}" srcOrd="0" destOrd="0" presId="urn:microsoft.com/office/officeart/2011/layout/HexagonRadial"/>
    <dgm:cxn modelId="{03E5CACA-FA8B-4082-BC5A-05BEF9A71837}" type="presOf" srcId="{0DE4601A-F221-4BD9-86AD-4447E7EB00DA}" destId="{ED48829B-60D7-49A1-B32A-5D0FF18C949E}" srcOrd="0" destOrd="0" presId="urn:microsoft.com/office/officeart/2011/layout/HexagonRadial"/>
    <dgm:cxn modelId="{7D92DDD2-7476-4834-99C7-232EE22C0501}" type="presOf" srcId="{BB9F7A76-F0CD-444E-B8D6-B823C73F2E56}" destId="{612CE006-9CF5-4F7C-B524-D0F9EE6F76B8}" srcOrd="0" destOrd="0" presId="urn:microsoft.com/office/officeart/2011/layout/HexagonRadial"/>
    <dgm:cxn modelId="{E9F90447-0D3B-4235-9EFA-7D06CFBC2D31}" type="presOf" srcId="{A79182EB-62F8-40D7-8698-B4C9D40105B0}" destId="{DA5E6D38-19FF-4EC6-893D-709AE3ACA35F}" srcOrd="0" destOrd="0" presId="urn:microsoft.com/office/officeart/2011/layout/HexagonRadial"/>
    <dgm:cxn modelId="{A27BE1C8-63EF-480D-AD94-D6435BC4A0BD}" type="presOf" srcId="{B9A6EFB0-BF1B-4A6B-8BC7-0312E5627100}" destId="{289588E2-F15E-42B7-ACD7-E95A087BCDA6}" srcOrd="0" destOrd="0" presId="urn:microsoft.com/office/officeart/2011/layout/HexagonRadial"/>
    <dgm:cxn modelId="{7ADD368D-5AE4-4450-88D2-A8ADA29AE169}" type="presParOf" srcId="{612CE006-9CF5-4F7C-B524-D0F9EE6F76B8}" destId="{6DB779F6-B8F2-4A93-AE41-C5470BAD7CA0}" srcOrd="0" destOrd="0" presId="urn:microsoft.com/office/officeart/2011/layout/HexagonRadial"/>
    <dgm:cxn modelId="{139F63B4-2DBA-46EC-BD3D-1E8338FD20DA}" type="presParOf" srcId="{612CE006-9CF5-4F7C-B524-D0F9EE6F76B8}" destId="{B51A4868-DFAC-4B21-A8CB-81941882519E}" srcOrd="1" destOrd="0" presId="urn:microsoft.com/office/officeart/2011/layout/HexagonRadial"/>
    <dgm:cxn modelId="{D5DB8098-07FF-4468-B940-A2C95A1FF235}" type="presParOf" srcId="{B51A4868-DFAC-4B21-A8CB-81941882519E}" destId="{580D39D8-67C4-4A75-82DD-800191F60EC4}" srcOrd="0" destOrd="0" presId="urn:microsoft.com/office/officeart/2011/layout/HexagonRadial"/>
    <dgm:cxn modelId="{877FF7B7-59D1-4197-A339-878E5EA75074}" type="presParOf" srcId="{612CE006-9CF5-4F7C-B524-D0F9EE6F76B8}" destId="{50AB1F63-C01D-46E4-8ED6-EF2908781D1F}" srcOrd="2" destOrd="0" presId="urn:microsoft.com/office/officeart/2011/layout/HexagonRadial"/>
    <dgm:cxn modelId="{4BBBB463-4563-4C0C-80E3-57B5CB695905}" type="presParOf" srcId="{612CE006-9CF5-4F7C-B524-D0F9EE6F76B8}" destId="{DD79709E-7901-4999-A9C7-FB0C493F2D16}" srcOrd="3" destOrd="0" presId="urn:microsoft.com/office/officeart/2011/layout/HexagonRadial"/>
    <dgm:cxn modelId="{6A99EECE-F48D-4FD5-BAF7-03BE8F531E4E}" type="presParOf" srcId="{DD79709E-7901-4999-A9C7-FB0C493F2D16}" destId="{8F97374E-E016-4968-958E-CE05E71374CE}" srcOrd="0" destOrd="0" presId="urn:microsoft.com/office/officeart/2011/layout/HexagonRadial"/>
    <dgm:cxn modelId="{05D4CEFD-C03F-4D93-96D4-B19C5D4F62EE}" type="presParOf" srcId="{612CE006-9CF5-4F7C-B524-D0F9EE6F76B8}" destId="{F3831E75-F2C9-4F85-99A8-AC7B4EF3A192}" srcOrd="4" destOrd="0" presId="urn:microsoft.com/office/officeart/2011/layout/HexagonRadial"/>
    <dgm:cxn modelId="{FD0DB4FA-207A-4E73-84E6-A5D3D0EAE28D}" type="presParOf" srcId="{612CE006-9CF5-4F7C-B524-D0F9EE6F76B8}" destId="{4F9E0D43-D13F-43BC-A40D-650397E77A24}" srcOrd="5" destOrd="0" presId="urn:microsoft.com/office/officeart/2011/layout/HexagonRadial"/>
    <dgm:cxn modelId="{3D15E1E5-FB91-44A0-8184-B2676F06D973}" type="presParOf" srcId="{4F9E0D43-D13F-43BC-A40D-650397E77A24}" destId="{F88B51DF-9760-4626-AE00-760426EC95BD}" srcOrd="0" destOrd="0" presId="urn:microsoft.com/office/officeart/2011/layout/HexagonRadial"/>
    <dgm:cxn modelId="{2D3FC99A-205D-4A5E-BE19-DE50191A09BC}" type="presParOf" srcId="{612CE006-9CF5-4F7C-B524-D0F9EE6F76B8}" destId="{DA5E6D38-19FF-4EC6-893D-709AE3ACA35F}" srcOrd="6" destOrd="0" presId="urn:microsoft.com/office/officeart/2011/layout/HexagonRadial"/>
    <dgm:cxn modelId="{E3D2DDD7-4BE6-4492-8729-F261C9C66BA8}" type="presParOf" srcId="{612CE006-9CF5-4F7C-B524-D0F9EE6F76B8}" destId="{47C875CB-DEF8-4805-881D-CC5AC272EB36}" srcOrd="7" destOrd="0" presId="urn:microsoft.com/office/officeart/2011/layout/HexagonRadial"/>
    <dgm:cxn modelId="{605CAB68-0DE0-42C6-A88C-27D873E1248C}" type="presParOf" srcId="{47C875CB-DEF8-4805-881D-CC5AC272EB36}" destId="{E81EC7DD-5BFD-4F11-B24F-E9E93858EE27}" srcOrd="0" destOrd="0" presId="urn:microsoft.com/office/officeart/2011/layout/HexagonRadial"/>
    <dgm:cxn modelId="{500B1D61-9A48-4434-9BD1-A77250C8B838}" type="presParOf" srcId="{612CE006-9CF5-4F7C-B524-D0F9EE6F76B8}" destId="{ED48829B-60D7-49A1-B32A-5D0FF18C949E}" srcOrd="8" destOrd="0" presId="urn:microsoft.com/office/officeart/2011/layout/HexagonRadial"/>
    <dgm:cxn modelId="{6BFAB41D-00F5-48B1-8F38-591438A382B0}" type="presParOf" srcId="{612CE006-9CF5-4F7C-B524-D0F9EE6F76B8}" destId="{BEF254C8-558A-4534-AFEC-0AF5FE9755B5}" srcOrd="9" destOrd="0" presId="urn:microsoft.com/office/officeart/2011/layout/HexagonRadial"/>
    <dgm:cxn modelId="{B01825D9-3582-4192-B07D-15D4AFCFF600}" type="presParOf" srcId="{BEF254C8-558A-4534-AFEC-0AF5FE9755B5}" destId="{43D38025-310E-4FC9-85A6-93D80E5A1C9C}" srcOrd="0" destOrd="0" presId="urn:microsoft.com/office/officeart/2011/layout/HexagonRadial"/>
    <dgm:cxn modelId="{EE13CE35-A1F7-4D37-B741-55CAF69FE836}" type="presParOf" srcId="{612CE006-9CF5-4F7C-B524-D0F9EE6F76B8}" destId="{CF098D06-8210-4EDD-A933-8CF043B6BF26}" srcOrd="10" destOrd="0" presId="urn:microsoft.com/office/officeart/2011/layout/HexagonRadial"/>
    <dgm:cxn modelId="{0A9AF094-3471-42BC-851F-B37C09A191E6}" type="presParOf" srcId="{612CE006-9CF5-4F7C-B524-D0F9EE6F76B8}" destId="{9C6370C5-FD4C-41B1-A304-E563B500AE99}" srcOrd="11" destOrd="0" presId="urn:microsoft.com/office/officeart/2011/layout/HexagonRadial"/>
    <dgm:cxn modelId="{2C2227F4-ED8F-4F66-B555-26048351017C}" type="presParOf" srcId="{9C6370C5-FD4C-41B1-A304-E563B500AE99}" destId="{949B0E2A-A9AA-40A8-BC71-B5E25E95A40E}" srcOrd="0" destOrd="0" presId="urn:microsoft.com/office/officeart/2011/layout/HexagonRadial"/>
    <dgm:cxn modelId="{D99E4E04-9F27-4C24-8082-7D95C1293A1D}" type="presParOf" srcId="{612CE006-9CF5-4F7C-B524-D0F9EE6F76B8}" destId="{289588E2-F15E-42B7-ACD7-E95A087BCDA6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E87099-BAB3-460A-9E08-0866EC24B429}" type="doc">
      <dgm:prSet loTypeId="urn:microsoft.com/office/officeart/2005/8/layout/hList7#1" loCatId="list" qsTypeId="urn:microsoft.com/office/officeart/2005/8/quickstyle/simple1" qsCatId="simple" csTypeId="urn:microsoft.com/office/officeart/2005/8/colors/accent2_4" csCatId="accent2" phldr="1"/>
      <dgm:spPr/>
    </dgm:pt>
    <dgm:pt modelId="{A761F0BD-3674-4D2A-AE91-A77EF052901F}">
      <dgm:prSet phldrT="[Text]"/>
      <dgm:spPr/>
      <dgm:t>
        <a:bodyPr/>
        <a:lstStyle/>
        <a:p>
          <a:r>
            <a:rPr lang="en-GB" dirty="0" smtClean="0"/>
            <a:t>Project progress update (since 2010)...</a:t>
          </a:r>
          <a:endParaRPr lang="en-GB" dirty="0"/>
        </a:p>
      </dgm:t>
    </dgm:pt>
    <dgm:pt modelId="{D096A1A7-08BB-45DB-B1BF-547C6E029E82}" type="parTrans" cxnId="{BE3354E3-13E0-4F99-952E-F57FFF7FBDD9}">
      <dgm:prSet/>
      <dgm:spPr/>
      <dgm:t>
        <a:bodyPr/>
        <a:lstStyle/>
        <a:p>
          <a:endParaRPr lang="en-GB"/>
        </a:p>
      </dgm:t>
    </dgm:pt>
    <dgm:pt modelId="{CA1552C5-DC24-4641-93FA-294FED738476}" type="sibTrans" cxnId="{BE3354E3-13E0-4F99-952E-F57FFF7FBDD9}">
      <dgm:prSet/>
      <dgm:spPr/>
      <dgm:t>
        <a:bodyPr/>
        <a:lstStyle/>
        <a:p>
          <a:endParaRPr lang="en-GB"/>
        </a:p>
      </dgm:t>
    </dgm:pt>
    <dgm:pt modelId="{BABC7D52-8048-42E8-8735-8B6542BA595F}" type="pres">
      <dgm:prSet presAssocID="{2BE87099-BAB3-460A-9E08-0866EC24B429}" presName="Name0" presStyleCnt="0">
        <dgm:presLayoutVars>
          <dgm:dir/>
          <dgm:resizeHandles val="exact"/>
        </dgm:presLayoutVars>
      </dgm:prSet>
      <dgm:spPr/>
    </dgm:pt>
    <dgm:pt modelId="{46768CF7-517A-4450-B5DB-469731E43564}" type="pres">
      <dgm:prSet presAssocID="{2BE87099-BAB3-460A-9E08-0866EC24B429}" presName="fgShape" presStyleLbl="fgShp" presStyleIdx="0" presStyleCnt="1"/>
      <dgm:spPr/>
    </dgm:pt>
    <dgm:pt modelId="{4F56CD55-EBB7-4351-8870-07A5BF4EE33D}" type="pres">
      <dgm:prSet presAssocID="{2BE87099-BAB3-460A-9E08-0866EC24B429}" presName="linComp" presStyleCnt="0"/>
      <dgm:spPr/>
    </dgm:pt>
    <dgm:pt modelId="{B4BBCA11-0017-4BD8-9074-140BCA4CF0EA}" type="pres">
      <dgm:prSet presAssocID="{A761F0BD-3674-4D2A-AE91-A77EF052901F}" presName="compNode" presStyleCnt="0"/>
      <dgm:spPr/>
    </dgm:pt>
    <dgm:pt modelId="{2A68EC4A-6AD9-4E0F-A10B-78EC3B99C369}" type="pres">
      <dgm:prSet presAssocID="{A761F0BD-3674-4D2A-AE91-A77EF052901F}" presName="bkgdShape" presStyleLbl="node1" presStyleIdx="0" presStyleCnt="1" custLinFactNeighborX="25490" custLinFactNeighborY="-280"/>
      <dgm:spPr/>
      <dgm:t>
        <a:bodyPr/>
        <a:lstStyle/>
        <a:p>
          <a:endParaRPr lang="en-GB"/>
        </a:p>
      </dgm:t>
    </dgm:pt>
    <dgm:pt modelId="{4E81704C-5264-4848-A470-57D45EDAEF7C}" type="pres">
      <dgm:prSet presAssocID="{A761F0BD-3674-4D2A-AE91-A77EF052901F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D236A4-067D-4E1D-81E4-5814CD50D188}" type="pres">
      <dgm:prSet presAssocID="{A761F0BD-3674-4D2A-AE91-A77EF052901F}" presName="invisiNode" presStyleLbl="node1" presStyleIdx="0" presStyleCnt="1"/>
      <dgm:spPr/>
    </dgm:pt>
    <dgm:pt modelId="{910879DE-7C9B-4D80-8DE8-83A8A91AF982}" type="pres">
      <dgm:prSet presAssocID="{A761F0BD-3674-4D2A-AE91-A77EF052901F}" presName="imagNode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6000" r="-16000"/>
          </a:stretch>
        </a:blipFill>
      </dgm:spPr>
    </dgm:pt>
  </dgm:ptLst>
  <dgm:cxnLst>
    <dgm:cxn modelId="{D8302938-64CD-4E95-A1CB-5CD0129464F7}" type="presOf" srcId="{A761F0BD-3674-4D2A-AE91-A77EF052901F}" destId="{2A68EC4A-6AD9-4E0F-A10B-78EC3B99C369}" srcOrd="0" destOrd="0" presId="urn:microsoft.com/office/officeart/2005/8/layout/hList7#1"/>
    <dgm:cxn modelId="{BE3354E3-13E0-4F99-952E-F57FFF7FBDD9}" srcId="{2BE87099-BAB3-460A-9E08-0866EC24B429}" destId="{A761F0BD-3674-4D2A-AE91-A77EF052901F}" srcOrd="0" destOrd="0" parTransId="{D096A1A7-08BB-45DB-B1BF-547C6E029E82}" sibTransId="{CA1552C5-DC24-4641-93FA-294FED738476}"/>
    <dgm:cxn modelId="{BB84E5E2-B5D6-4F31-9125-B557A18390E4}" type="presOf" srcId="{2BE87099-BAB3-460A-9E08-0866EC24B429}" destId="{BABC7D52-8048-42E8-8735-8B6542BA595F}" srcOrd="0" destOrd="0" presId="urn:microsoft.com/office/officeart/2005/8/layout/hList7#1"/>
    <dgm:cxn modelId="{858147A3-E11A-4020-A3BF-10FEA683FB98}" type="presOf" srcId="{A761F0BD-3674-4D2A-AE91-A77EF052901F}" destId="{4E81704C-5264-4848-A470-57D45EDAEF7C}" srcOrd="1" destOrd="0" presId="urn:microsoft.com/office/officeart/2005/8/layout/hList7#1"/>
    <dgm:cxn modelId="{EFF03E9A-FCE3-4F47-9412-203694C0D7D5}" type="presParOf" srcId="{BABC7D52-8048-42E8-8735-8B6542BA595F}" destId="{46768CF7-517A-4450-B5DB-469731E43564}" srcOrd="0" destOrd="0" presId="urn:microsoft.com/office/officeart/2005/8/layout/hList7#1"/>
    <dgm:cxn modelId="{BA41C478-4277-4B50-9423-C4617DBB5545}" type="presParOf" srcId="{BABC7D52-8048-42E8-8735-8B6542BA595F}" destId="{4F56CD55-EBB7-4351-8870-07A5BF4EE33D}" srcOrd="1" destOrd="0" presId="urn:microsoft.com/office/officeart/2005/8/layout/hList7#1"/>
    <dgm:cxn modelId="{35360713-9497-4121-B2F0-F7511B18EF79}" type="presParOf" srcId="{4F56CD55-EBB7-4351-8870-07A5BF4EE33D}" destId="{B4BBCA11-0017-4BD8-9074-140BCA4CF0EA}" srcOrd="0" destOrd="0" presId="urn:microsoft.com/office/officeart/2005/8/layout/hList7#1"/>
    <dgm:cxn modelId="{833A0F4E-1C3A-4105-9311-E24C0168133E}" type="presParOf" srcId="{B4BBCA11-0017-4BD8-9074-140BCA4CF0EA}" destId="{2A68EC4A-6AD9-4E0F-A10B-78EC3B99C369}" srcOrd="0" destOrd="0" presId="urn:microsoft.com/office/officeart/2005/8/layout/hList7#1"/>
    <dgm:cxn modelId="{55503D33-6021-4E44-87AE-3077E3358F44}" type="presParOf" srcId="{B4BBCA11-0017-4BD8-9074-140BCA4CF0EA}" destId="{4E81704C-5264-4848-A470-57D45EDAEF7C}" srcOrd="1" destOrd="0" presId="urn:microsoft.com/office/officeart/2005/8/layout/hList7#1"/>
    <dgm:cxn modelId="{117236E8-8784-4F76-B572-A31735CA03BF}" type="presParOf" srcId="{B4BBCA11-0017-4BD8-9074-140BCA4CF0EA}" destId="{DFD236A4-067D-4E1D-81E4-5814CD50D188}" srcOrd="2" destOrd="0" presId="urn:microsoft.com/office/officeart/2005/8/layout/hList7#1"/>
    <dgm:cxn modelId="{7FB676F2-D3D6-4D52-8798-47CA82DEA693}" type="presParOf" srcId="{B4BBCA11-0017-4BD8-9074-140BCA4CF0EA}" destId="{910879DE-7C9B-4D80-8DE8-83A8A91AF982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190425-E87F-4BC3-819D-2171A2EC69E2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7230F65-9B56-4FC4-AE35-DF74ED61F069}">
      <dgm:prSet phldrT="[Text]" custT="1"/>
      <dgm:spPr/>
      <dgm:t>
        <a:bodyPr/>
        <a:lstStyle/>
        <a:p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Strong Political Commitment</a:t>
          </a:r>
          <a:endParaRPr lang="en-GB" sz="2400" b="1" dirty="0">
            <a:latin typeface="Times New Roman" pitchFamily="18" charset="0"/>
            <a:cs typeface="Times New Roman" pitchFamily="18" charset="0"/>
          </a:endParaRPr>
        </a:p>
      </dgm:t>
    </dgm:pt>
    <dgm:pt modelId="{28DDF3D8-52A2-488F-AE12-2E1FE3D65614}" type="parTrans" cxnId="{3A4762E4-4E72-4328-9F72-61524F412B98}">
      <dgm:prSet/>
      <dgm:spPr/>
      <dgm:t>
        <a:bodyPr/>
        <a:lstStyle/>
        <a:p>
          <a:endParaRPr lang="en-GB"/>
        </a:p>
      </dgm:t>
    </dgm:pt>
    <dgm:pt modelId="{BACCC628-3D51-4B64-BC37-1E9D3818F89E}" type="sibTrans" cxnId="{3A4762E4-4E72-4328-9F72-61524F412B98}">
      <dgm:prSet/>
      <dgm:spPr/>
      <dgm:t>
        <a:bodyPr/>
        <a:lstStyle/>
        <a:p>
          <a:endParaRPr lang="en-GB"/>
        </a:p>
      </dgm:t>
    </dgm:pt>
    <dgm:pt modelId="{EAA16C5D-849C-488B-B0AB-2505000CE6D5}" type="pres">
      <dgm:prSet presAssocID="{C6190425-E87F-4BC3-819D-2171A2EC69E2}" presName="Name0" presStyleCnt="0">
        <dgm:presLayoutVars>
          <dgm:dir/>
        </dgm:presLayoutVars>
      </dgm:prSet>
      <dgm:spPr/>
      <dgm:t>
        <a:bodyPr/>
        <a:lstStyle/>
        <a:p>
          <a:endParaRPr lang="en-GB"/>
        </a:p>
      </dgm:t>
    </dgm:pt>
    <dgm:pt modelId="{D52ED8CA-A24A-493C-8501-7B8A46DDE66A}" type="pres">
      <dgm:prSet presAssocID="{17230F65-9B56-4FC4-AE35-DF74ED61F069}" presName="noChildren" presStyleCnt="0"/>
      <dgm:spPr/>
    </dgm:pt>
    <dgm:pt modelId="{9B72FB53-F914-46AB-8EF3-0735BA5EA5C3}" type="pres">
      <dgm:prSet presAssocID="{17230F65-9B56-4FC4-AE35-DF74ED61F069}" presName="gap" presStyleCnt="0"/>
      <dgm:spPr/>
    </dgm:pt>
    <dgm:pt modelId="{3044061F-9E04-462A-BE68-C80A8B46D351}" type="pres">
      <dgm:prSet presAssocID="{17230F65-9B56-4FC4-AE35-DF74ED61F069}" presName="medCircle2" presStyleLbl="vennNode1" presStyleIdx="0" presStyleCnt="1"/>
      <dgm:spPr>
        <a:solidFill>
          <a:srgbClr val="1D1DD9">
            <a:alpha val="49804"/>
          </a:srgbClr>
        </a:solidFill>
      </dgm:spPr>
      <dgm:t>
        <a:bodyPr/>
        <a:lstStyle/>
        <a:p>
          <a:endParaRPr lang="en-GB"/>
        </a:p>
      </dgm:t>
    </dgm:pt>
    <dgm:pt modelId="{6C60B9A6-0E2A-4982-87B7-178FAE0AFCD1}" type="pres">
      <dgm:prSet presAssocID="{17230F65-9B56-4FC4-AE35-DF74ED61F069}" presName="txLvlOnly1" presStyleLbl="revTx" presStyleIdx="0" presStyleCnt="1"/>
      <dgm:spPr/>
      <dgm:t>
        <a:bodyPr/>
        <a:lstStyle/>
        <a:p>
          <a:endParaRPr lang="en-GB"/>
        </a:p>
      </dgm:t>
    </dgm:pt>
  </dgm:ptLst>
  <dgm:cxnLst>
    <dgm:cxn modelId="{E1BA2CF2-6F95-4D2B-80C8-520B319B567E}" type="presOf" srcId="{C6190425-E87F-4BC3-819D-2171A2EC69E2}" destId="{EAA16C5D-849C-488B-B0AB-2505000CE6D5}" srcOrd="0" destOrd="0" presId="urn:microsoft.com/office/officeart/2008/layout/VerticalCircleList"/>
    <dgm:cxn modelId="{3A4762E4-4E72-4328-9F72-61524F412B98}" srcId="{C6190425-E87F-4BC3-819D-2171A2EC69E2}" destId="{17230F65-9B56-4FC4-AE35-DF74ED61F069}" srcOrd="0" destOrd="0" parTransId="{28DDF3D8-52A2-488F-AE12-2E1FE3D65614}" sibTransId="{BACCC628-3D51-4B64-BC37-1E9D3818F89E}"/>
    <dgm:cxn modelId="{118D34F8-DBA7-4B90-AE7F-5CD0D72950D8}" type="presOf" srcId="{17230F65-9B56-4FC4-AE35-DF74ED61F069}" destId="{6C60B9A6-0E2A-4982-87B7-178FAE0AFCD1}" srcOrd="0" destOrd="0" presId="urn:microsoft.com/office/officeart/2008/layout/VerticalCircleList"/>
    <dgm:cxn modelId="{032FDE8B-47CF-4A9D-B340-C2B310E88282}" type="presParOf" srcId="{EAA16C5D-849C-488B-B0AB-2505000CE6D5}" destId="{D52ED8CA-A24A-493C-8501-7B8A46DDE66A}" srcOrd="0" destOrd="0" presId="urn:microsoft.com/office/officeart/2008/layout/VerticalCircleList"/>
    <dgm:cxn modelId="{03FFC90C-8C7C-41B6-849E-06009D2AB2BB}" type="presParOf" srcId="{D52ED8CA-A24A-493C-8501-7B8A46DDE66A}" destId="{9B72FB53-F914-46AB-8EF3-0735BA5EA5C3}" srcOrd="0" destOrd="0" presId="urn:microsoft.com/office/officeart/2008/layout/VerticalCircleList"/>
    <dgm:cxn modelId="{E9B1B5A3-4707-45A5-A9F7-00C8D43D90CD}" type="presParOf" srcId="{D52ED8CA-A24A-493C-8501-7B8A46DDE66A}" destId="{3044061F-9E04-462A-BE68-C80A8B46D351}" srcOrd="1" destOrd="0" presId="urn:microsoft.com/office/officeart/2008/layout/VerticalCircleList"/>
    <dgm:cxn modelId="{1DDE5E59-663B-42F8-99F7-9AAB85C07B73}" type="presParOf" srcId="{D52ED8CA-A24A-493C-8501-7B8A46DDE66A}" destId="{6C60B9A6-0E2A-4982-87B7-178FAE0AFCD1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190425-E87F-4BC3-819D-2171A2EC69E2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7230F65-9B56-4FC4-AE35-DF74ED61F069}">
      <dgm:prSet phldrT="[Text]" custT="1"/>
      <dgm:spPr/>
      <dgm:t>
        <a:bodyPr/>
        <a:lstStyle/>
        <a:p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New Drug Law 17/2011</a:t>
          </a:r>
        </a:p>
        <a:p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	accepts harm reduction initiatives</a:t>
          </a:r>
          <a:endParaRPr lang="en-GB" sz="2400" b="1" dirty="0">
            <a:latin typeface="Times New Roman" pitchFamily="18" charset="0"/>
            <a:cs typeface="Times New Roman" pitchFamily="18" charset="0"/>
          </a:endParaRPr>
        </a:p>
      </dgm:t>
    </dgm:pt>
    <dgm:pt modelId="{28DDF3D8-52A2-488F-AE12-2E1FE3D65614}" type="parTrans" cxnId="{3A4762E4-4E72-4328-9F72-61524F412B98}">
      <dgm:prSet/>
      <dgm:spPr/>
      <dgm:t>
        <a:bodyPr/>
        <a:lstStyle/>
        <a:p>
          <a:endParaRPr lang="en-GB"/>
        </a:p>
      </dgm:t>
    </dgm:pt>
    <dgm:pt modelId="{BACCC628-3D51-4B64-BC37-1E9D3818F89E}" type="sibTrans" cxnId="{3A4762E4-4E72-4328-9F72-61524F412B98}">
      <dgm:prSet/>
      <dgm:spPr/>
      <dgm:t>
        <a:bodyPr/>
        <a:lstStyle/>
        <a:p>
          <a:endParaRPr lang="en-GB"/>
        </a:p>
      </dgm:t>
    </dgm:pt>
    <dgm:pt modelId="{EAA16C5D-849C-488B-B0AB-2505000CE6D5}" type="pres">
      <dgm:prSet presAssocID="{C6190425-E87F-4BC3-819D-2171A2EC69E2}" presName="Name0" presStyleCnt="0">
        <dgm:presLayoutVars>
          <dgm:dir/>
        </dgm:presLayoutVars>
      </dgm:prSet>
      <dgm:spPr/>
      <dgm:t>
        <a:bodyPr/>
        <a:lstStyle/>
        <a:p>
          <a:endParaRPr lang="en-GB"/>
        </a:p>
      </dgm:t>
    </dgm:pt>
    <dgm:pt modelId="{D52ED8CA-A24A-493C-8501-7B8A46DDE66A}" type="pres">
      <dgm:prSet presAssocID="{17230F65-9B56-4FC4-AE35-DF74ED61F069}" presName="noChildren" presStyleCnt="0"/>
      <dgm:spPr/>
    </dgm:pt>
    <dgm:pt modelId="{9B72FB53-F914-46AB-8EF3-0735BA5EA5C3}" type="pres">
      <dgm:prSet presAssocID="{17230F65-9B56-4FC4-AE35-DF74ED61F069}" presName="gap" presStyleCnt="0"/>
      <dgm:spPr/>
    </dgm:pt>
    <dgm:pt modelId="{3044061F-9E04-462A-BE68-C80A8B46D351}" type="pres">
      <dgm:prSet presAssocID="{17230F65-9B56-4FC4-AE35-DF74ED61F069}" presName="medCircle2" presStyleLbl="vennNode1" presStyleIdx="0" presStyleCnt="1"/>
      <dgm:spPr>
        <a:solidFill>
          <a:srgbClr val="0DE941">
            <a:alpha val="49804"/>
          </a:srgbClr>
        </a:solidFill>
      </dgm:spPr>
      <dgm:t>
        <a:bodyPr/>
        <a:lstStyle/>
        <a:p>
          <a:endParaRPr lang="en-GB"/>
        </a:p>
      </dgm:t>
    </dgm:pt>
    <dgm:pt modelId="{6C60B9A6-0E2A-4982-87B7-178FAE0AFCD1}" type="pres">
      <dgm:prSet presAssocID="{17230F65-9B56-4FC4-AE35-DF74ED61F069}" presName="txLvlOnly1" presStyleLbl="revTx" presStyleIdx="0" presStyleCnt="1"/>
      <dgm:spPr/>
      <dgm:t>
        <a:bodyPr/>
        <a:lstStyle/>
        <a:p>
          <a:endParaRPr lang="en-GB"/>
        </a:p>
      </dgm:t>
    </dgm:pt>
  </dgm:ptLst>
  <dgm:cxnLst>
    <dgm:cxn modelId="{C146235C-84D0-4CFD-B567-58F52686E6F0}" type="presOf" srcId="{17230F65-9B56-4FC4-AE35-DF74ED61F069}" destId="{6C60B9A6-0E2A-4982-87B7-178FAE0AFCD1}" srcOrd="0" destOrd="0" presId="urn:microsoft.com/office/officeart/2008/layout/VerticalCircleList"/>
    <dgm:cxn modelId="{3A4762E4-4E72-4328-9F72-61524F412B98}" srcId="{C6190425-E87F-4BC3-819D-2171A2EC69E2}" destId="{17230F65-9B56-4FC4-AE35-DF74ED61F069}" srcOrd="0" destOrd="0" parTransId="{28DDF3D8-52A2-488F-AE12-2E1FE3D65614}" sibTransId="{BACCC628-3D51-4B64-BC37-1E9D3818F89E}"/>
    <dgm:cxn modelId="{95CF0403-31AB-4576-9201-7DF45D8F1F15}" type="presOf" srcId="{C6190425-E87F-4BC3-819D-2171A2EC69E2}" destId="{EAA16C5D-849C-488B-B0AB-2505000CE6D5}" srcOrd="0" destOrd="0" presId="urn:microsoft.com/office/officeart/2008/layout/VerticalCircleList"/>
    <dgm:cxn modelId="{27F3854E-6BE2-4E2B-A7D6-E6EB54DF3C3C}" type="presParOf" srcId="{EAA16C5D-849C-488B-B0AB-2505000CE6D5}" destId="{D52ED8CA-A24A-493C-8501-7B8A46DDE66A}" srcOrd="0" destOrd="0" presId="urn:microsoft.com/office/officeart/2008/layout/VerticalCircleList"/>
    <dgm:cxn modelId="{55671027-4E24-4783-A88D-36CE867C636E}" type="presParOf" srcId="{D52ED8CA-A24A-493C-8501-7B8A46DDE66A}" destId="{9B72FB53-F914-46AB-8EF3-0735BA5EA5C3}" srcOrd="0" destOrd="0" presId="urn:microsoft.com/office/officeart/2008/layout/VerticalCircleList"/>
    <dgm:cxn modelId="{4AED0168-1211-43B8-8E5E-BAB7CC6DD03A}" type="presParOf" srcId="{D52ED8CA-A24A-493C-8501-7B8A46DDE66A}" destId="{3044061F-9E04-462A-BE68-C80A8B46D351}" srcOrd="1" destOrd="0" presId="urn:microsoft.com/office/officeart/2008/layout/VerticalCircleList"/>
    <dgm:cxn modelId="{51B705A8-E09D-4A27-AE10-CDAF9E9ECEEE}" type="presParOf" srcId="{D52ED8CA-A24A-493C-8501-7B8A46DDE66A}" destId="{6C60B9A6-0E2A-4982-87B7-178FAE0AFCD1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190425-E87F-4BC3-819D-2171A2EC69E2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7230F65-9B56-4FC4-AE35-DF74ED61F069}">
      <dgm:prSet phldrT="[Text]" custT="1"/>
      <dgm:spPr/>
      <dgm:t>
        <a:bodyPr/>
        <a:lstStyle/>
        <a:p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Therefore               policy issues faced</a:t>
          </a:r>
          <a:endParaRPr lang="en-GB" sz="2400" b="1" dirty="0">
            <a:latin typeface="Times New Roman" pitchFamily="18" charset="0"/>
            <a:cs typeface="Times New Roman" pitchFamily="18" charset="0"/>
          </a:endParaRPr>
        </a:p>
      </dgm:t>
    </dgm:pt>
    <dgm:pt modelId="{28DDF3D8-52A2-488F-AE12-2E1FE3D65614}" type="parTrans" cxnId="{3A4762E4-4E72-4328-9F72-61524F412B98}">
      <dgm:prSet/>
      <dgm:spPr/>
      <dgm:t>
        <a:bodyPr/>
        <a:lstStyle/>
        <a:p>
          <a:endParaRPr lang="en-GB"/>
        </a:p>
      </dgm:t>
    </dgm:pt>
    <dgm:pt modelId="{BACCC628-3D51-4B64-BC37-1E9D3818F89E}" type="sibTrans" cxnId="{3A4762E4-4E72-4328-9F72-61524F412B98}">
      <dgm:prSet/>
      <dgm:spPr/>
      <dgm:t>
        <a:bodyPr/>
        <a:lstStyle/>
        <a:p>
          <a:endParaRPr lang="en-GB"/>
        </a:p>
      </dgm:t>
    </dgm:pt>
    <dgm:pt modelId="{EAA16C5D-849C-488B-B0AB-2505000CE6D5}" type="pres">
      <dgm:prSet presAssocID="{C6190425-E87F-4BC3-819D-2171A2EC69E2}" presName="Name0" presStyleCnt="0">
        <dgm:presLayoutVars>
          <dgm:dir/>
        </dgm:presLayoutVars>
      </dgm:prSet>
      <dgm:spPr/>
      <dgm:t>
        <a:bodyPr/>
        <a:lstStyle/>
        <a:p>
          <a:endParaRPr lang="en-GB"/>
        </a:p>
      </dgm:t>
    </dgm:pt>
    <dgm:pt modelId="{D52ED8CA-A24A-493C-8501-7B8A46DDE66A}" type="pres">
      <dgm:prSet presAssocID="{17230F65-9B56-4FC4-AE35-DF74ED61F069}" presName="noChildren" presStyleCnt="0"/>
      <dgm:spPr/>
    </dgm:pt>
    <dgm:pt modelId="{9B72FB53-F914-46AB-8EF3-0735BA5EA5C3}" type="pres">
      <dgm:prSet presAssocID="{17230F65-9B56-4FC4-AE35-DF74ED61F069}" presName="gap" presStyleCnt="0"/>
      <dgm:spPr/>
    </dgm:pt>
    <dgm:pt modelId="{3044061F-9E04-462A-BE68-C80A8B46D351}" type="pres">
      <dgm:prSet presAssocID="{17230F65-9B56-4FC4-AE35-DF74ED61F069}" presName="medCircle2" presStyleLbl="vennNode1" presStyleIdx="0" presStyleCnt="1"/>
      <dgm:spPr>
        <a:solidFill>
          <a:srgbClr val="EDF303">
            <a:alpha val="49804"/>
          </a:srgbClr>
        </a:solidFill>
      </dgm:spPr>
      <dgm:t>
        <a:bodyPr/>
        <a:lstStyle/>
        <a:p>
          <a:endParaRPr lang="en-GB"/>
        </a:p>
      </dgm:t>
    </dgm:pt>
    <dgm:pt modelId="{6C60B9A6-0E2A-4982-87B7-178FAE0AFCD1}" type="pres">
      <dgm:prSet presAssocID="{17230F65-9B56-4FC4-AE35-DF74ED61F069}" presName="txLvlOnly1" presStyleLbl="revTx" presStyleIdx="0" presStyleCnt="1" custScaleX="121525"/>
      <dgm:spPr/>
      <dgm:t>
        <a:bodyPr/>
        <a:lstStyle/>
        <a:p>
          <a:endParaRPr lang="en-GB"/>
        </a:p>
      </dgm:t>
    </dgm:pt>
  </dgm:ptLst>
  <dgm:cxnLst>
    <dgm:cxn modelId="{3A4762E4-4E72-4328-9F72-61524F412B98}" srcId="{C6190425-E87F-4BC3-819D-2171A2EC69E2}" destId="{17230F65-9B56-4FC4-AE35-DF74ED61F069}" srcOrd="0" destOrd="0" parTransId="{28DDF3D8-52A2-488F-AE12-2E1FE3D65614}" sibTransId="{BACCC628-3D51-4B64-BC37-1E9D3818F89E}"/>
    <dgm:cxn modelId="{3E50F726-E5B1-41B9-A1CE-EA8CA703AFBE}" type="presOf" srcId="{17230F65-9B56-4FC4-AE35-DF74ED61F069}" destId="{6C60B9A6-0E2A-4982-87B7-178FAE0AFCD1}" srcOrd="0" destOrd="0" presId="urn:microsoft.com/office/officeart/2008/layout/VerticalCircleList"/>
    <dgm:cxn modelId="{34F7E948-B951-4885-B9F7-8653AFDE6A1E}" type="presOf" srcId="{C6190425-E87F-4BC3-819D-2171A2EC69E2}" destId="{EAA16C5D-849C-488B-B0AB-2505000CE6D5}" srcOrd="0" destOrd="0" presId="urn:microsoft.com/office/officeart/2008/layout/VerticalCircleList"/>
    <dgm:cxn modelId="{F6D9C2D5-F6F0-47E3-8AAF-AB650EFD1A98}" type="presParOf" srcId="{EAA16C5D-849C-488B-B0AB-2505000CE6D5}" destId="{D52ED8CA-A24A-493C-8501-7B8A46DDE66A}" srcOrd="0" destOrd="0" presId="urn:microsoft.com/office/officeart/2008/layout/VerticalCircleList"/>
    <dgm:cxn modelId="{7AE1147C-10D5-4B7D-8F4E-2435F592AF0F}" type="presParOf" srcId="{D52ED8CA-A24A-493C-8501-7B8A46DDE66A}" destId="{9B72FB53-F914-46AB-8EF3-0735BA5EA5C3}" srcOrd="0" destOrd="0" presId="urn:microsoft.com/office/officeart/2008/layout/VerticalCircleList"/>
    <dgm:cxn modelId="{8E5F00FB-9D96-407C-ACC5-7085D2B6F1F8}" type="presParOf" srcId="{D52ED8CA-A24A-493C-8501-7B8A46DDE66A}" destId="{3044061F-9E04-462A-BE68-C80A8B46D351}" srcOrd="1" destOrd="0" presId="urn:microsoft.com/office/officeart/2008/layout/VerticalCircleList"/>
    <dgm:cxn modelId="{247205EC-BBEB-442B-BD32-35C8A616CD1B}" type="presParOf" srcId="{D52ED8CA-A24A-493C-8501-7B8A46DDE66A}" destId="{6C60B9A6-0E2A-4982-87B7-178FAE0AFCD1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A597B61-2446-4937-8514-83B383981C81}" type="doc">
      <dgm:prSet loTypeId="urn:microsoft.com/office/officeart/2005/8/layout/arrow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3FFEC92C-FB15-4FF3-8832-6B1BFE17C98F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No. of clients seeking help increased.</a:t>
          </a:r>
          <a:endParaRPr lang="en-GB" b="1" dirty="0">
            <a:latin typeface="Times New Roman" pitchFamily="18" charset="0"/>
            <a:cs typeface="Times New Roman" pitchFamily="18" charset="0"/>
          </a:endParaRPr>
        </a:p>
      </dgm:t>
    </dgm:pt>
    <dgm:pt modelId="{36580102-5701-4F5C-9EFC-04290629E48E}" type="parTrans" cxnId="{D70C79B5-1494-42F1-87B2-B1360E7286A8}">
      <dgm:prSet/>
      <dgm:spPr/>
      <dgm:t>
        <a:bodyPr/>
        <a:lstStyle/>
        <a:p>
          <a:endParaRPr lang="en-GB"/>
        </a:p>
      </dgm:t>
    </dgm:pt>
    <dgm:pt modelId="{7F8A6165-DEB9-42CC-82FB-C7CCB355D630}" type="sibTrans" cxnId="{D70C79B5-1494-42F1-87B2-B1360E7286A8}">
      <dgm:prSet/>
      <dgm:spPr/>
      <dgm:t>
        <a:bodyPr/>
        <a:lstStyle/>
        <a:p>
          <a:endParaRPr lang="en-GB"/>
        </a:p>
      </dgm:t>
    </dgm:pt>
    <dgm:pt modelId="{0E73E360-8935-4D5A-83C9-39C7DCC625F9}" type="pres">
      <dgm:prSet presAssocID="{8A597B61-2446-4937-8514-83B383981C8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40363ED-2588-490F-AD75-33C4867AFD48}" type="pres">
      <dgm:prSet presAssocID="{3FFEC92C-FB15-4FF3-8832-6B1BFE17C98F}" presName="upArrow" presStyleLbl="node1" presStyleIdx="0" presStyleCnt="1" custScaleX="48068" custLinFactY="10606" custLinFactNeighborX="-6283" custLinFactNeighborY="100000"/>
      <dgm:spPr/>
    </dgm:pt>
    <dgm:pt modelId="{3F52508B-F7B2-4EDC-906B-DAD1ADE8A409}" type="pres">
      <dgm:prSet presAssocID="{3FFEC92C-FB15-4FF3-8832-6B1BFE17C98F}" presName="upArrowText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70C79B5-1494-42F1-87B2-B1360E7286A8}" srcId="{8A597B61-2446-4937-8514-83B383981C81}" destId="{3FFEC92C-FB15-4FF3-8832-6B1BFE17C98F}" srcOrd="0" destOrd="0" parTransId="{36580102-5701-4F5C-9EFC-04290629E48E}" sibTransId="{7F8A6165-DEB9-42CC-82FB-C7CCB355D630}"/>
    <dgm:cxn modelId="{CF24D94A-65A2-40C8-A444-AA00CDE77B67}" type="presOf" srcId="{8A597B61-2446-4937-8514-83B383981C81}" destId="{0E73E360-8935-4D5A-83C9-39C7DCC625F9}" srcOrd="0" destOrd="0" presId="urn:microsoft.com/office/officeart/2005/8/layout/arrow4"/>
    <dgm:cxn modelId="{08598B61-48C6-4439-A1E0-57AFC974D4F3}" type="presOf" srcId="{3FFEC92C-FB15-4FF3-8832-6B1BFE17C98F}" destId="{3F52508B-F7B2-4EDC-906B-DAD1ADE8A409}" srcOrd="0" destOrd="0" presId="urn:microsoft.com/office/officeart/2005/8/layout/arrow4"/>
    <dgm:cxn modelId="{0007EA4E-3370-4FF3-B35B-545F7BF23A40}" type="presParOf" srcId="{0E73E360-8935-4D5A-83C9-39C7DCC625F9}" destId="{740363ED-2588-490F-AD75-33C4867AFD48}" srcOrd="0" destOrd="0" presId="urn:microsoft.com/office/officeart/2005/8/layout/arrow4"/>
    <dgm:cxn modelId="{1EF25509-C6F4-425F-BDA5-376A41753F15}" type="presParOf" srcId="{0E73E360-8935-4D5A-83C9-39C7DCC625F9}" destId="{3F52508B-F7B2-4EDC-906B-DAD1ADE8A409}" srcOrd="1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A597B61-2446-4937-8514-83B383981C81}" type="doc">
      <dgm:prSet loTypeId="urn:microsoft.com/office/officeart/2005/8/layout/arrow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3FFEC92C-FB15-4FF3-8832-6B1BFE17C98F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Drug Law 17/2011 allows private harm reduction center's (OST Program).</a:t>
          </a:r>
          <a:endParaRPr lang="en-GB" b="1" dirty="0">
            <a:latin typeface="Times New Roman" pitchFamily="18" charset="0"/>
            <a:cs typeface="Times New Roman" pitchFamily="18" charset="0"/>
          </a:endParaRPr>
        </a:p>
      </dgm:t>
    </dgm:pt>
    <dgm:pt modelId="{36580102-5701-4F5C-9EFC-04290629E48E}" type="parTrans" cxnId="{D70C79B5-1494-42F1-87B2-B1360E7286A8}">
      <dgm:prSet/>
      <dgm:spPr/>
      <dgm:t>
        <a:bodyPr/>
        <a:lstStyle/>
        <a:p>
          <a:endParaRPr lang="en-GB"/>
        </a:p>
      </dgm:t>
    </dgm:pt>
    <dgm:pt modelId="{7F8A6165-DEB9-42CC-82FB-C7CCB355D630}" type="sibTrans" cxnId="{D70C79B5-1494-42F1-87B2-B1360E7286A8}">
      <dgm:prSet/>
      <dgm:spPr/>
      <dgm:t>
        <a:bodyPr/>
        <a:lstStyle/>
        <a:p>
          <a:endParaRPr lang="en-GB"/>
        </a:p>
      </dgm:t>
    </dgm:pt>
    <dgm:pt modelId="{0E73E360-8935-4D5A-83C9-39C7DCC625F9}" type="pres">
      <dgm:prSet presAssocID="{8A597B61-2446-4937-8514-83B383981C8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40363ED-2588-490F-AD75-33C4867AFD48}" type="pres">
      <dgm:prSet presAssocID="{3FFEC92C-FB15-4FF3-8832-6B1BFE17C98F}" presName="upArrow" presStyleLbl="node1" presStyleIdx="0" presStyleCnt="1" custScaleX="48068" custLinFactNeighborX="-1498"/>
      <dgm:spPr/>
    </dgm:pt>
    <dgm:pt modelId="{3F52508B-F7B2-4EDC-906B-DAD1ADE8A409}" type="pres">
      <dgm:prSet presAssocID="{3FFEC92C-FB15-4FF3-8832-6B1BFE17C98F}" presName="upArrowText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C91ABA7-06DE-4AAA-B52F-A81382D9D993}" type="presOf" srcId="{8A597B61-2446-4937-8514-83B383981C81}" destId="{0E73E360-8935-4D5A-83C9-39C7DCC625F9}" srcOrd="0" destOrd="0" presId="urn:microsoft.com/office/officeart/2005/8/layout/arrow4"/>
    <dgm:cxn modelId="{D70C79B5-1494-42F1-87B2-B1360E7286A8}" srcId="{8A597B61-2446-4937-8514-83B383981C81}" destId="{3FFEC92C-FB15-4FF3-8832-6B1BFE17C98F}" srcOrd="0" destOrd="0" parTransId="{36580102-5701-4F5C-9EFC-04290629E48E}" sibTransId="{7F8A6165-DEB9-42CC-82FB-C7CCB355D630}"/>
    <dgm:cxn modelId="{FCB42C12-B7A0-44A0-8E37-71FE83818A7A}" type="presOf" srcId="{3FFEC92C-FB15-4FF3-8832-6B1BFE17C98F}" destId="{3F52508B-F7B2-4EDC-906B-DAD1ADE8A409}" srcOrd="0" destOrd="0" presId="urn:microsoft.com/office/officeart/2005/8/layout/arrow4"/>
    <dgm:cxn modelId="{5F9BE0B7-DB0C-49AA-A178-09347267DBFC}" type="presParOf" srcId="{0E73E360-8935-4D5A-83C9-39C7DCC625F9}" destId="{740363ED-2588-490F-AD75-33C4867AFD48}" srcOrd="0" destOrd="0" presId="urn:microsoft.com/office/officeart/2005/8/layout/arrow4"/>
    <dgm:cxn modelId="{036657A8-D139-43FC-89C7-EA98B6150357}" type="presParOf" srcId="{0E73E360-8935-4D5A-83C9-39C7DCC625F9}" destId="{3F52508B-F7B2-4EDC-906B-DAD1ADE8A409}" srcOrd="1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AEB48C5-19A2-4605-8945-A419A7CCF13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EE8F3EB6-F833-4DCF-B96D-7A8D9673C30D}">
      <dgm:prSet phldrT="[Text]"/>
      <dgm:spPr>
        <a:solidFill>
          <a:srgbClr val="6AC0C4">
            <a:alpha val="89804"/>
          </a:srgbClr>
        </a:solidFill>
      </dgm:spPr>
      <dgm:t>
        <a:bodyPr/>
        <a:lstStyle/>
        <a:p>
          <a:r>
            <a:rPr lang="en-US" dirty="0" smtClean="0"/>
            <a:t>26 Dec 2010</a:t>
          </a:r>
        </a:p>
        <a:p>
          <a:r>
            <a:rPr lang="en-US" dirty="0" smtClean="0"/>
            <a:t>Trained the staff of DDPRS (NDA) and NGO’s </a:t>
          </a:r>
          <a:endParaRPr lang="en-GB" dirty="0"/>
        </a:p>
      </dgm:t>
    </dgm:pt>
    <dgm:pt modelId="{EE5A985E-CBDB-4194-9A9C-CAE32DD229CB}" type="parTrans" cxnId="{F62CF551-A4D7-44AA-8547-7A72E94BD526}">
      <dgm:prSet/>
      <dgm:spPr/>
      <dgm:t>
        <a:bodyPr/>
        <a:lstStyle/>
        <a:p>
          <a:endParaRPr lang="en-GB"/>
        </a:p>
      </dgm:t>
    </dgm:pt>
    <dgm:pt modelId="{52FB9D2C-0F97-428E-A683-C4AF9BEEB6C9}" type="sibTrans" cxnId="{F62CF551-A4D7-44AA-8547-7A72E94BD526}">
      <dgm:prSet/>
      <dgm:spPr/>
      <dgm:t>
        <a:bodyPr/>
        <a:lstStyle/>
        <a:p>
          <a:endParaRPr lang="en-GB"/>
        </a:p>
      </dgm:t>
    </dgm:pt>
    <dgm:pt modelId="{FD2755E6-0CDB-46A3-B117-BDA9A67A3619}">
      <dgm:prSet phldrT="[Text]"/>
      <dgm:spPr>
        <a:solidFill>
          <a:srgbClr val="D2E36B">
            <a:alpha val="89804"/>
          </a:srgbClr>
        </a:solidFill>
      </dgm:spPr>
      <dgm:t>
        <a:bodyPr/>
        <a:lstStyle/>
        <a:p>
          <a:r>
            <a:rPr lang="en-US" dirty="0" smtClean="0"/>
            <a:t>7 - 9 September 2011,South Asia Regional OST Workshop was held at Paradise Island Hotel, Maldives</a:t>
          </a:r>
          <a:endParaRPr lang="en-GB" dirty="0"/>
        </a:p>
      </dgm:t>
    </dgm:pt>
    <dgm:pt modelId="{C908B33C-718A-41A9-95B7-9AFB1E07BCD1}" type="parTrans" cxnId="{6D30174D-274D-4305-B477-18CCBEB5147B}">
      <dgm:prSet/>
      <dgm:spPr/>
      <dgm:t>
        <a:bodyPr/>
        <a:lstStyle/>
        <a:p>
          <a:endParaRPr lang="en-GB"/>
        </a:p>
      </dgm:t>
    </dgm:pt>
    <dgm:pt modelId="{53865227-3D31-4C76-98B6-D551158D5BB1}" type="sibTrans" cxnId="{6D30174D-274D-4305-B477-18CCBEB5147B}">
      <dgm:prSet/>
      <dgm:spPr/>
      <dgm:t>
        <a:bodyPr/>
        <a:lstStyle/>
        <a:p>
          <a:endParaRPr lang="en-GB"/>
        </a:p>
      </dgm:t>
    </dgm:pt>
    <dgm:pt modelId="{49F87FD3-1FA6-43BF-8E54-9C4164F149B6}" type="pres">
      <dgm:prSet presAssocID="{5AEB48C5-19A2-4605-8945-A419A7CCF13C}" presName="compositeShape" presStyleCnt="0">
        <dgm:presLayoutVars>
          <dgm:dir/>
          <dgm:resizeHandles/>
        </dgm:presLayoutVars>
      </dgm:prSet>
      <dgm:spPr/>
    </dgm:pt>
    <dgm:pt modelId="{7E985686-1419-48F2-B200-830CEC709540}" type="pres">
      <dgm:prSet presAssocID="{5AEB48C5-19A2-4605-8945-A419A7CCF13C}" presName="pyramid" presStyleLbl="node1" presStyleIdx="0" presStyleCnt="1"/>
      <dgm:spPr>
        <a:solidFill>
          <a:srgbClr val="00B050"/>
        </a:solidFill>
      </dgm:spPr>
    </dgm:pt>
    <dgm:pt modelId="{240848F1-3487-41E5-AF7B-94B11BD879D5}" type="pres">
      <dgm:prSet presAssocID="{5AEB48C5-19A2-4605-8945-A419A7CCF13C}" presName="theList" presStyleCnt="0"/>
      <dgm:spPr/>
    </dgm:pt>
    <dgm:pt modelId="{31A47FB1-C58A-401C-A7BC-CE618A18D8BE}" type="pres">
      <dgm:prSet presAssocID="{EE8F3EB6-F833-4DCF-B96D-7A8D9673C30D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BA88BF-8FF4-4CB2-876E-2C67B64C4707}" type="pres">
      <dgm:prSet presAssocID="{EE8F3EB6-F833-4DCF-B96D-7A8D9673C30D}" presName="aSpace" presStyleCnt="0"/>
      <dgm:spPr/>
    </dgm:pt>
    <dgm:pt modelId="{2F1ED495-C946-4648-9466-813EC1B1FE36}" type="pres">
      <dgm:prSet presAssocID="{FD2755E6-0CDB-46A3-B117-BDA9A67A3619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0A531B-EBC6-452C-B18C-7C4163B0F32F}" type="pres">
      <dgm:prSet presAssocID="{FD2755E6-0CDB-46A3-B117-BDA9A67A3619}" presName="aSpace" presStyleCnt="0"/>
      <dgm:spPr/>
    </dgm:pt>
  </dgm:ptLst>
  <dgm:cxnLst>
    <dgm:cxn modelId="{6D30174D-274D-4305-B477-18CCBEB5147B}" srcId="{5AEB48C5-19A2-4605-8945-A419A7CCF13C}" destId="{FD2755E6-0CDB-46A3-B117-BDA9A67A3619}" srcOrd="1" destOrd="0" parTransId="{C908B33C-718A-41A9-95B7-9AFB1E07BCD1}" sibTransId="{53865227-3D31-4C76-98B6-D551158D5BB1}"/>
    <dgm:cxn modelId="{23E3C8BC-027B-45B5-832D-44368A87A4AA}" type="presOf" srcId="{FD2755E6-0CDB-46A3-B117-BDA9A67A3619}" destId="{2F1ED495-C946-4648-9466-813EC1B1FE36}" srcOrd="0" destOrd="0" presId="urn:microsoft.com/office/officeart/2005/8/layout/pyramid2"/>
    <dgm:cxn modelId="{F62CF551-A4D7-44AA-8547-7A72E94BD526}" srcId="{5AEB48C5-19A2-4605-8945-A419A7CCF13C}" destId="{EE8F3EB6-F833-4DCF-B96D-7A8D9673C30D}" srcOrd="0" destOrd="0" parTransId="{EE5A985E-CBDB-4194-9A9C-CAE32DD229CB}" sibTransId="{52FB9D2C-0F97-428E-A683-C4AF9BEEB6C9}"/>
    <dgm:cxn modelId="{3AE6A1C7-DFE7-4E60-A94B-22FE37F28F6B}" type="presOf" srcId="{EE8F3EB6-F833-4DCF-B96D-7A8D9673C30D}" destId="{31A47FB1-C58A-401C-A7BC-CE618A18D8BE}" srcOrd="0" destOrd="0" presId="urn:microsoft.com/office/officeart/2005/8/layout/pyramid2"/>
    <dgm:cxn modelId="{F3C034DD-CA8F-4AD6-B955-6EAB47D15722}" type="presOf" srcId="{5AEB48C5-19A2-4605-8945-A419A7CCF13C}" destId="{49F87FD3-1FA6-43BF-8E54-9C4164F149B6}" srcOrd="0" destOrd="0" presId="urn:microsoft.com/office/officeart/2005/8/layout/pyramid2"/>
    <dgm:cxn modelId="{F4B2CF0A-86D8-40D3-87C3-2B5A60350E46}" type="presParOf" srcId="{49F87FD3-1FA6-43BF-8E54-9C4164F149B6}" destId="{7E985686-1419-48F2-B200-830CEC709540}" srcOrd="0" destOrd="0" presId="urn:microsoft.com/office/officeart/2005/8/layout/pyramid2"/>
    <dgm:cxn modelId="{1C9D4834-6A15-447D-989F-67E3BD4F17ED}" type="presParOf" srcId="{49F87FD3-1FA6-43BF-8E54-9C4164F149B6}" destId="{240848F1-3487-41E5-AF7B-94B11BD879D5}" srcOrd="1" destOrd="0" presId="urn:microsoft.com/office/officeart/2005/8/layout/pyramid2"/>
    <dgm:cxn modelId="{6484A2E0-61D7-4F97-80E1-E32338DFEE78}" type="presParOf" srcId="{240848F1-3487-41E5-AF7B-94B11BD879D5}" destId="{31A47FB1-C58A-401C-A7BC-CE618A18D8BE}" srcOrd="0" destOrd="0" presId="urn:microsoft.com/office/officeart/2005/8/layout/pyramid2"/>
    <dgm:cxn modelId="{14799E7B-EF4D-4431-8C69-96852C3E41FB}" type="presParOf" srcId="{240848F1-3487-41E5-AF7B-94B11BD879D5}" destId="{08BA88BF-8FF4-4CB2-876E-2C67B64C4707}" srcOrd="1" destOrd="0" presId="urn:microsoft.com/office/officeart/2005/8/layout/pyramid2"/>
    <dgm:cxn modelId="{B1404E42-4DAE-4D92-A2D0-299D9CA55DCC}" type="presParOf" srcId="{240848F1-3487-41E5-AF7B-94B11BD879D5}" destId="{2F1ED495-C946-4648-9466-813EC1B1FE36}" srcOrd="2" destOrd="0" presId="urn:microsoft.com/office/officeart/2005/8/layout/pyramid2"/>
    <dgm:cxn modelId="{932E00B5-379D-41B3-9B12-F5F4C68C7541}" type="presParOf" srcId="{240848F1-3487-41E5-AF7B-94B11BD879D5}" destId="{5C0A531B-EBC6-452C-B18C-7C4163B0F32F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EA39DA-F02E-49A6-BEBC-6AAA0649F6E8}">
      <dsp:nvSpPr>
        <dsp:cNvPr id="0" name=""/>
        <dsp:cNvSpPr/>
      </dsp:nvSpPr>
      <dsp:spPr>
        <a:xfrm>
          <a:off x="172414" y="600809"/>
          <a:ext cx="4051530" cy="126610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57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MMT was Initiated as a 9 month pilot project on 16</a:t>
          </a:r>
          <a:r>
            <a:rPr lang="en-US" sz="1800" b="1" kern="1200" baseline="30000" dirty="0" smtClean="0">
              <a:latin typeface="Times New Roman" pitchFamily="18" charset="0"/>
              <a:cs typeface="Times New Roman" pitchFamily="18" charset="0"/>
            </a:rPr>
            <a:t>th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 October 2008 by the Government of Maldives, with the support of the UNODC</a:t>
          </a:r>
          <a:r>
            <a:rPr lang="en-US" sz="1100" b="1" kern="1200" dirty="0" smtClean="0"/>
            <a:t>. </a:t>
          </a:r>
          <a:endParaRPr lang="en-GB" sz="1100" b="1" kern="1200" dirty="0"/>
        </a:p>
      </dsp:txBody>
      <dsp:txXfrm>
        <a:off x="172414" y="600809"/>
        <a:ext cx="4051530" cy="1266103"/>
      </dsp:txXfrm>
    </dsp:sp>
    <dsp:sp modelId="{D182B38B-C959-48F6-A065-7AF0FFFED369}">
      <dsp:nvSpPr>
        <dsp:cNvPr id="0" name=""/>
        <dsp:cNvSpPr/>
      </dsp:nvSpPr>
      <dsp:spPr>
        <a:xfrm>
          <a:off x="2" y="576061"/>
          <a:ext cx="886272" cy="132940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3000" r="-6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B4A29-7AD1-49F1-BB45-8B33EA3DE4D4}">
      <dsp:nvSpPr>
        <dsp:cNvPr id="0" name=""/>
        <dsp:cNvSpPr/>
      </dsp:nvSpPr>
      <dsp:spPr>
        <a:xfrm>
          <a:off x="4657837" y="600809"/>
          <a:ext cx="4051530" cy="126610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57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The first Training and capacity building was done by Consultant Psychiatrist Dr. Suresh Kumar.</a:t>
          </a:r>
          <a:endParaRPr lang="en-GB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57837" y="600809"/>
        <a:ext cx="4051530" cy="1266103"/>
      </dsp:txXfrm>
    </dsp:sp>
    <dsp:sp modelId="{CB4B1A17-59E5-44AE-B077-261089D8E897}">
      <dsp:nvSpPr>
        <dsp:cNvPr id="0" name=""/>
        <dsp:cNvSpPr/>
      </dsp:nvSpPr>
      <dsp:spPr>
        <a:xfrm>
          <a:off x="4489023" y="417928"/>
          <a:ext cx="886272" cy="1329408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3000" r="-6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BD70A0-4E2F-4B62-861F-3597DEAAB1D5}">
      <dsp:nvSpPr>
        <dsp:cNvPr id="0" name=""/>
        <dsp:cNvSpPr/>
      </dsp:nvSpPr>
      <dsp:spPr>
        <a:xfrm>
          <a:off x="172414" y="2194693"/>
          <a:ext cx="4051530" cy="126610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57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A total of 12 patients were initiated into the MMT pilot project at the start. </a:t>
          </a:r>
          <a:endParaRPr lang="en-GB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2414" y="2194693"/>
        <a:ext cx="4051530" cy="1266103"/>
      </dsp:txXfrm>
    </dsp:sp>
    <dsp:sp modelId="{05AF4FCB-D4B9-4CF7-9694-DFC56D603891}">
      <dsp:nvSpPr>
        <dsp:cNvPr id="0" name=""/>
        <dsp:cNvSpPr/>
      </dsp:nvSpPr>
      <dsp:spPr>
        <a:xfrm>
          <a:off x="3600" y="2011811"/>
          <a:ext cx="886272" cy="132940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9000" r="-4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2AB738-8E7B-4D3C-B085-D7CBC19F4921}">
      <dsp:nvSpPr>
        <dsp:cNvPr id="0" name=""/>
        <dsp:cNvSpPr/>
      </dsp:nvSpPr>
      <dsp:spPr>
        <a:xfrm>
          <a:off x="4657837" y="2194693"/>
          <a:ext cx="4051530" cy="126610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57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A total of 60 patients were originally expected to be initiated into the Pilot project.</a:t>
          </a:r>
          <a:endParaRPr lang="en-GB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57837" y="2194693"/>
        <a:ext cx="4051530" cy="1266103"/>
      </dsp:txXfrm>
    </dsp:sp>
    <dsp:sp modelId="{D51C598F-DD28-40A2-A787-9199E3719DEA}">
      <dsp:nvSpPr>
        <dsp:cNvPr id="0" name=""/>
        <dsp:cNvSpPr/>
      </dsp:nvSpPr>
      <dsp:spPr>
        <a:xfrm>
          <a:off x="4489023" y="2011811"/>
          <a:ext cx="886272" cy="1329408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8000" r="-4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247F63-2C24-4960-8D7A-3DD8ABD37BA6}">
      <dsp:nvSpPr>
        <dsp:cNvPr id="0" name=""/>
        <dsp:cNvSpPr/>
      </dsp:nvSpPr>
      <dsp:spPr>
        <a:xfrm>
          <a:off x="2415125" y="3788576"/>
          <a:ext cx="4051530" cy="126610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57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It took 3 years, 9 months and 23 days to reach the number ‘60’</a:t>
          </a:r>
          <a:endParaRPr lang="en-GB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15125" y="3788576"/>
        <a:ext cx="4051530" cy="1266103"/>
      </dsp:txXfrm>
    </dsp:sp>
    <dsp:sp modelId="{C67B8642-DD91-46C2-8122-AF6008BD44C0}">
      <dsp:nvSpPr>
        <dsp:cNvPr id="0" name=""/>
        <dsp:cNvSpPr/>
      </dsp:nvSpPr>
      <dsp:spPr>
        <a:xfrm>
          <a:off x="2246312" y="3605694"/>
          <a:ext cx="886272" cy="13294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7000" r="-7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F70390-7F8B-4945-82A8-874DC86458E5}">
      <dsp:nvSpPr>
        <dsp:cNvPr id="0" name=""/>
        <dsp:cNvSpPr/>
      </dsp:nvSpPr>
      <dsp:spPr>
        <a:xfrm>
          <a:off x="0" y="81319"/>
          <a:ext cx="6096000" cy="3982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Only evidence generated is through urine testing's of clients seeking MMT services</a:t>
          </a:r>
          <a:endParaRPr lang="en-GB" sz="4600" kern="1200" dirty="0"/>
        </a:p>
      </dsp:txBody>
      <dsp:txXfrm>
        <a:off x="0" y="81319"/>
        <a:ext cx="6096000" cy="398268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A369E1-EDB1-4001-BE1E-DEAB01521943}">
      <dsp:nvSpPr>
        <dsp:cNvPr id="0" name=""/>
        <dsp:cNvSpPr/>
      </dsp:nvSpPr>
      <dsp:spPr>
        <a:xfrm>
          <a:off x="0" y="0"/>
          <a:ext cx="4104456" cy="68898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>
              <a:latin typeface="Times New Roman" pitchFamily="18" charset="0"/>
              <a:cs typeface="Times New Roman" pitchFamily="18" charset="0"/>
            </a:rPr>
            <a:t>Present national drug use and drug use related HIV scenario</a:t>
          </a:r>
          <a:endParaRPr lang="en-GB" sz="4000" kern="1200" dirty="0"/>
        </a:p>
      </dsp:txBody>
      <dsp:txXfrm>
        <a:off x="0" y="2755930"/>
        <a:ext cx="4104456" cy="2755930"/>
      </dsp:txXfrm>
    </dsp:sp>
    <dsp:sp modelId="{A73C3DDC-50F5-4506-8C3B-03B0476381A5}">
      <dsp:nvSpPr>
        <dsp:cNvPr id="0" name=""/>
        <dsp:cNvSpPr/>
      </dsp:nvSpPr>
      <dsp:spPr>
        <a:xfrm>
          <a:off x="905071" y="413389"/>
          <a:ext cx="2294312" cy="22943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3000" r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3451C-E16A-47C5-84F3-A5BEBD811175}">
      <dsp:nvSpPr>
        <dsp:cNvPr id="0" name=""/>
        <dsp:cNvSpPr/>
      </dsp:nvSpPr>
      <dsp:spPr>
        <a:xfrm>
          <a:off x="164178" y="5511861"/>
          <a:ext cx="3776099" cy="1033474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53F1CC-EA0E-4E5E-A61A-EBE7B7D40387}">
      <dsp:nvSpPr>
        <dsp:cNvPr id="0" name=""/>
        <dsp:cNvSpPr/>
      </dsp:nvSpPr>
      <dsp:spPr>
        <a:xfrm>
          <a:off x="2743320" y="0"/>
          <a:ext cx="4570726" cy="457085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0DE94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E9C72-9A5B-42EE-AD01-E7FE5500C631}">
      <dsp:nvSpPr>
        <dsp:cNvPr id="0" name=""/>
        <dsp:cNvSpPr/>
      </dsp:nvSpPr>
      <dsp:spPr>
        <a:xfrm>
          <a:off x="3752805" y="1654835"/>
          <a:ext cx="2550105" cy="1274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The National drug Survey results will be established in June 2012</a:t>
          </a:r>
          <a:endParaRPr lang="en-GB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52805" y="1654835"/>
        <a:ext cx="2550105" cy="1274902"/>
      </dsp:txXfrm>
    </dsp:sp>
    <dsp:sp modelId="{9E47341B-FBC9-47B5-858D-A6A41ABD6272}">
      <dsp:nvSpPr>
        <dsp:cNvPr id="0" name=""/>
        <dsp:cNvSpPr/>
      </dsp:nvSpPr>
      <dsp:spPr>
        <a:xfrm>
          <a:off x="1799814" y="2929737"/>
          <a:ext cx="3926601" cy="3928262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E7364-F218-4F35-8098-B490FE1AA787}">
      <dsp:nvSpPr>
        <dsp:cNvPr id="0" name=""/>
        <dsp:cNvSpPr/>
      </dsp:nvSpPr>
      <dsp:spPr>
        <a:xfrm>
          <a:off x="2477753" y="4286250"/>
          <a:ext cx="2550105" cy="1274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This results will allow us to know the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no.of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drug users in Maldives with the types of drugs they use. The no. of. Female  drug users and injecting drug users.</a:t>
          </a:r>
          <a:endParaRPr lang="en-GB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77753" y="4286250"/>
        <a:ext cx="2550105" cy="1274902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520B9A-12A6-4588-8EF2-7664D9625B6F}">
      <dsp:nvSpPr>
        <dsp:cNvPr id="0" name=""/>
        <dsp:cNvSpPr/>
      </dsp:nvSpPr>
      <dsp:spPr>
        <a:xfrm>
          <a:off x="2571" y="441506"/>
          <a:ext cx="2507456" cy="9748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Official Figure</a:t>
          </a:r>
          <a:endParaRPr lang="en-GB" sz="2700" kern="1200" dirty="0"/>
        </a:p>
      </dsp:txBody>
      <dsp:txXfrm>
        <a:off x="2571" y="441506"/>
        <a:ext cx="2507456" cy="974809"/>
      </dsp:txXfrm>
    </dsp:sp>
    <dsp:sp modelId="{033CEB29-04AD-43A8-9E62-C3EC3CC14EE8}">
      <dsp:nvSpPr>
        <dsp:cNvPr id="0" name=""/>
        <dsp:cNvSpPr/>
      </dsp:nvSpPr>
      <dsp:spPr>
        <a:xfrm>
          <a:off x="2571" y="1416316"/>
          <a:ext cx="2507456" cy="266814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Zero</a:t>
          </a:r>
          <a:endParaRPr lang="en-GB" sz="2700" kern="1200" dirty="0"/>
        </a:p>
      </dsp:txBody>
      <dsp:txXfrm>
        <a:off x="2571" y="1416316"/>
        <a:ext cx="2507456" cy="2668140"/>
      </dsp:txXfrm>
    </dsp:sp>
    <dsp:sp modelId="{FC583E4B-A93A-43C6-8075-A24E4A42B6CC}">
      <dsp:nvSpPr>
        <dsp:cNvPr id="0" name=""/>
        <dsp:cNvSpPr/>
      </dsp:nvSpPr>
      <dsp:spPr>
        <a:xfrm>
          <a:off x="2861071" y="441506"/>
          <a:ext cx="2507456" cy="974809"/>
        </a:xfrm>
        <a:prstGeom prst="rect">
          <a:avLst/>
        </a:prstGeom>
        <a:solidFill>
          <a:schemeClr val="accent4">
            <a:hueOff val="8617942"/>
            <a:satOff val="-21801"/>
            <a:lumOff val="980"/>
            <a:alphaOff val="0"/>
          </a:schemeClr>
        </a:solidFill>
        <a:ln w="25400" cap="flat" cmpd="sng" algn="ctr">
          <a:solidFill>
            <a:schemeClr val="accent4">
              <a:hueOff val="8617942"/>
              <a:satOff val="-21801"/>
              <a:lumOff val="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VCT Figure</a:t>
          </a:r>
          <a:endParaRPr lang="en-GB" sz="2700" kern="1200" dirty="0"/>
        </a:p>
      </dsp:txBody>
      <dsp:txXfrm>
        <a:off x="2861071" y="441506"/>
        <a:ext cx="2507456" cy="974809"/>
      </dsp:txXfrm>
    </dsp:sp>
    <dsp:sp modelId="{9DB9946A-E2C3-4651-8F6F-50D9FF72E727}">
      <dsp:nvSpPr>
        <dsp:cNvPr id="0" name=""/>
        <dsp:cNvSpPr/>
      </dsp:nvSpPr>
      <dsp:spPr>
        <a:xfrm>
          <a:off x="2861071" y="1416316"/>
          <a:ext cx="2507456" cy="2668140"/>
        </a:xfrm>
        <a:prstGeom prst="rect">
          <a:avLst/>
        </a:prstGeom>
        <a:solidFill>
          <a:schemeClr val="accent4">
            <a:tint val="40000"/>
            <a:alpha val="90000"/>
            <a:hueOff val="9024703"/>
            <a:satOff val="-24697"/>
            <a:lumOff val="-86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9024703"/>
              <a:satOff val="-24697"/>
              <a:lumOff val="-8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Zero</a:t>
          </a:r>
          <a:endParaRPr lang="en-GB" sz="2700" kern="1200" dirty="0"/>
        </a:p>
      </dsp:txBody>
      <dsp:txXfrm>
        <a:off x="2861071" y="1416316"/>
        <a:ext cx="2507456" cy="2668140"/>
      </dsp:txXfrm>
    </dsp:sp>
    <dsp:sp modelId="{81E0F0C5-9AF4-4009-A5A9-698033C69B83}">
      <dsp:nvSpPr>
        <dsp:cNvPr id="0" name=""/>
        <dsp:cNvSpPr/>
      </dsp:nvSpPr>
      <dsp:spPr>
        <a:xfrm>
          <a:off x="5719571" y="441506"/>
          <a:ext cx="2507456" cy="974809"/>
        </a:xfrm>
        <a:prstGeom prst="rect">
          <a:avLst/>
        </a:prstGeom>
        <a:solidFill>
          <a:schemeClr val="accent4">
            <a:hueOff val="17235884"/>
            <a:satOff val="-43603"/>
            <a:lumOff val="1960"/>
            <a:alphaOff val="0"/>
          </a:schemeClr>
        </a:solidFill>
        <a:ln w="25400" cap="flat" cmpd="sng" algn="ctr">
          <a:solidFill>
            <a:schemeClr val="accent4">
              <a:hueOff val="17235884"/>
              <a:satOff val="-43603"/>
              <a:lumOff val="19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Unofficial Figure</a:t>
          </a:r>
          <a:endParaRPr lang="en-GB" sz="2700" kern="1200" dirty="0"/>
        </a:p>
      </dsp:txBody>
      <dsp:txXfrm>
        <a:off x="5719571" y="441506"/>
        <a:ext cx="2507456" cy="974809"/>
      </dsp:txXfrm>
    </dsp:sp>
    <dsp:sp modelId="{BB911AA1-50C0-4C22-A80F-3A518BB6DE79}">
      <dsp:nvSpPr>
        <dsp:cNvPr id="0" name=""/>
        <dsp:cNvSpPr/>
      </dsp:nvSpPr>
      <dsp:spPr>
        <a:xfrm>
          <a:off x="5719571" y="1416316"/>
          <a:ext cx="2507456" cy="2668140"/>
        </a:xfrm>
        <a:prstGeom prst="rect">
          <a:avLst/>
        </a:prstGeom>
        <a:solidFill>
          <a:schemeClr val="accent4">
            <a:tint val="40000"/>
            <a:alpha val="90000"/>
            <a:hueOff val="18049406"/>
            <a:satOff val="-49393"/>
            <a:lumOff val="-171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18049406"/>
              <a:satOff val="-49393"/>
              <a:lumOff val="-1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One  23 year old (injecting Drug User/Female) passed away out of AIDS</a:t>
          </a:r>
          <a:endParaRPr lang="en-GB" sz="2700" kern="1200" dirty="0"/>
        </a:p>
      </dsp:txBody>
      <dsp:txXfrm>
        <a:off x="5719571" y="1416316"/>
        <a:ext cx="2507456" cy="266814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580243-84C1-4C78-8708-90A2088A9A4C}">
      <dsp:nvSpPr>
        <dsp:cNvPr id="0" name=""/>
        <dsp:cNvSpPr/>
      </dsp:nvSpPr>
      <dsp:spPr>
        <a:xfrm>
          <a:off x="1791" y="0"/>
          <a:ext cx="2787848" cy="6172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>
              <a:latin typeface="Faruma" pitchFamily="2" charset="0"/>
              <a:cs typeface="Faruma" pitchFamily="2" charset="0"/>
            </a:rPr>
            <a:t>Prevention</a:t>
          </a:r>
          <a:endParaRPr lang="en-US" sz="4100" kern="1200" dirty="0">
            <a:latin typeface="Faruma" pitchFamily="2" charset="0"/>
            <a:cs typeface="Faruma" pitchFamily="2" charset="0"/>
          </a:endParaRPr>
        </a:p>
      </dsp:txBody>
      <dsp:txXfrm>
        <a:off x="1791" y="2468880"/>
        <a:ext cx="2787848" cy="2468880"/>
      </dsp:txXfrm>
    </dsp:sp>
    <dsp:sp modelId="{08856E39-AF4B-4A3C-8154-917EF10EE805}">
      <dsp:nvSpPr>
        <dsp:cNvPr id="0" name=""/>
        <dsp:cNvSpPr/>
      </dsp:nvSpPr>
      <dsp:spPr>
        <a:xfrm>
          <a:off x="368044" y="370332"/>
          <a:ext cx="2055342" cy="20553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0FF3CA-3339-4D24-A9B4-3A61EEAAB961}">
      <dsp:nvSpPr>
        <dsp:cNvPr id="0" name=""/>
        <dsp:cNvSpPr/>
      </dsp:nvSpPr>
      <dsp:spPr>
        <a:xfrm>
          <a:off x="2873275" y="0"/>
          <a:ext cx="2787848" cy="6172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8617942"/>
                <a:satOff val="-21801"/>
                <a:lumOff val="980"/>
                <a:alphaOff val="0"/>
                <a:shade val="51000"/>
                <a:satMod val="130000"/>
              </a:schemeClr>
            </a:gs>
            <a:gs pos="80000">
              <a:schemeClr val="accent4">
                <a:hueOff val="8617942"/>
                <a:satOff val="-21801"/>
                <a:lumOff val="980"/>
                <a:alphaOff val="0"/>
                <a:shade val="93000"/>
                <a:satMod val="130000"/>
              </a:schemeClr>
            </a:gs>
            <a:gs pos="100000">
              <a:schemeClr val="accent4">
                <a:hueOff val="8617942"/>
                <a:satOff val="-21801"/>
                <a:lumOff val="9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>
              <a:latin typeface="Faruma" pitchFamily="2" charset="0"/>
              <a:cs typeface="Faruma" pitchFamily="2" charset="0"/>
            </a:rPr>
            <a:t>Treatment and Rehabilitation</a:t>
          </a:r>
          <a:endParaRPr lang="en-US" sz="4100" kern="1200" dirty="0"/>
        </a:p>
      </dsp:txBody>
      <dsp:txXfrm>
        <a:off x="2873275" y="2468880"/>
        <a:ext cx="2787848" cy="2468880"/>
      </dsp:txXfrm>
    </dsp:sp>
    <dsp:sp modelId="{02526AB2-3407-4A98-B8F5-7EB8B64AE10C}">
      <dsp:nvSpPr>
        <dsp:cNvPr id="0" name=""/>
        <dsp:cNvSpPr/>
      </dsp:nvSpPr>
      <dsp:spPr>
        <a:xfrm>
          <a:off x="3239528" y="370332"/>
          <a:ext cx="2055342" cy="205534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CCF7A-06F7-450C-AD55-DC6CA3EEF161}">
      <dsp:nvSpPr>
        <dsp:cNvPr id="0" name=""/>
        <dsp:cNvSpPr/>
      </dsp:nvSpPr>
      <dsp:spPr>
        <a:xfrm>
          <a:off x="5744759" y="0"/>
          <a:ext cx="2787848" cy="6172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7235884"/>
                <a:satOff val="-43603"/>
                <a:lumOff val="1960"/>
                <a:alphaOff val="0"/>
                <a:shade val="51000"/>
                <a:satMod val="130000"/>
              </a:schemeClr>
            </a:gs>
            <a:gs pos="80000">
              <a:schemeClr val="accent4">
                <a:hueOff val="17235884"/>
                <a:satOff val="-43603"/>
                <a:lumOff val="1960"/>
                <a:alphaOff val="0"/>
                <a:shade val="93000"/>
                <a:satMod val="130000"/>
              </a:schemeClr>
            </a:gs>
            <a:gs pos="100000">
              <a:schemeClr val="accent4">
                <a:hueOff val="17235884"/>
                <a:satOff val="-43603"/>
                <a:lumOff val="19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v-MV" sz="4100" kern="1200" dirty="0" smtClean="0">
              <a:latin typeface="Faruma" pitchFamily="2" charset="0"/>
              <a:cs typeface="Faruma" pitchFamily="2" charset="0"/>
            </a:rPr>
            <a:t> </a:t>
          </a:r>
          <a:r>
            <a:rPr lang="en-US" sz="4100" kern="1200" dirty="0" smtClean="0">
              <a:latin typeface="Faruma" pitchFamily="2" charset="0"/>
              <a:cs typeface="Faruma" pitchFamily="2" charset="0"/>
            </a:rPr>
            <a:t>Harm Reduction</a:t>
          </a:r>
          <a:endParaRPr lang="en-US" sz="4100" kern="1200" dirty="0">
            <a:latin typeface="Faruma" pitchFamily="2" charset="0"/>
            <a:cs typeface="Faruma" pitchFamily="2" charset="0"/>
          </a:endParaRPr>
        </a:p>
      </dsp:txBody>
      <dsp:txXfrm>
        <a:off x="5744759" y="2468880"/>
        <a:ext cx="2787848" cy="2468880"/>
      </dsp:txXfrm>
    </dsp:sp>
    <dsp:sp modelId="{6792F066-8828-4430-A35B-403A5948D94A}">
      <dsp:nvSpPr>
        <dsp:cNvPr id="0" name=""/>
        <dsp:cNvSpPr/>
      </dsp:nvSpPr>
      <dsp:spPr>
        <a:xfrm>
          <a:off x="6111012" y="370332"/>
          <a:ext cx="2055342" cy="205534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D3D98E-A036-4DA9-8F3E-C66E30CAD6AB}">
      <dsp:nvSpPr>
        <dsp:cNvPr id="0" name=""/>
        <dsp:cNvSpPr/>
      </dsp:nvSpPr>
      <dsp:spPr>
        <a:xfrm>
          <a:off x="304787" y="4648197"/>
          <a:ext cx="7851648" cy="925830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689D82-A277-4A8D-98B6-6009E204D1A2}">
      <dsp:nvSpPr>
        <dsp:cNvPr id="0" name=""/>
        <dsp:cNvSpPr/>
      </dsp:nvSpPr>
      <dsp:spPr>
        <a:xfrm>
          <a:off x="1403" y="2242"/>
          <a:ext cx="8683992" cy="28528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atin typeface="Faruma" pitchFamily="2" charset="0"/>
              <a:cs typeface="Faruma" pitchFamily="2" charset="0"/>
            </a:rPr>
            <a:t>Prevention Program</a:t>
          </a:r>
          <a:endParaRPr lang="en-US" sz="6500" kern="1200" dirty="0">
            <a:latin typeface="Faruma" pitchFamily="2" charset="0"/>
            <a:cs typeface="Faruma" pitchFamily="2" charset="0"/>
          </a:endParaRPr>
        </a:p>
      </dsp:txBody>
      <dsp:txXfrm>
        <a:off x="1403" y="2242"/>
        <a:ext cx="8683992" cy="2852811"/>
      </dsp:txXfrm>
    </dsp:sp>
    <dsp:sp modelId="{8CDE3FAC-EEE0-43BF-A8F6-2A66F73A80EB}">
      <dsp:nvSpPr>
        <dsp:cNvPr id="0" name=""/>
        <dsp:cNvSpPr/>
      </dsp:nvSpPr>
      <dsp:spPr>
        <a:xfrm>
          <a:off x="1403" y="3088545"/>
          <a:ext cx="2042331" cy="28528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Faruma" pitchFamily="2" charset="0"/>
              <a:cs typeface="Faruma" pitchFamily="2" charset="0"/>
            </a:rPr>
            <a:t>Safe Island Program</a:t>
          </a:r>
          <a:endParaRPr lang="dv-MV" sz="2000" kern="1200" dirty="0" smtClean="0">
            <a:latin typeface="Faruma" pitchFamily="2" charset="0"/>
            <a:cs typeface="Faruma" pitchFamily="2" charset="0"/>
          </a:endParaRPr>
        </a:p>
      </dsp:txBody>
      <dsp:txXfrm>
        <a:off x="1403" y="3088545"/>
        <a:ext cx="2042331" cy="2852811"/>
      </dsp:txXfrm>
    </dsp:sp>
    <dsp:sp modelId="{CB5C3C19-40B2-425F-A26B-60FB173496FA}">
      <dsp:nvSpPr>
        <dsp:cNvPr id="0" name=""/>
        <dsp:cNvSpPr/>
      </dsp:nvSpPr>
      <dsp:spPr>
        <a:xfrm>
          <a:off x="2215290" y="3088545"/>
          <a:ext cx="2042331" cy="28528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Faruma" pitchFamily="2" charset="0"/>
              <a:cs typeface="Faruma" pitchFamily="2" charset="0"/>
            </a:rPr>
            <a:t>Drug Free Work Place</a:t>
          </a:r>
          <a:endParaRPr lang="dv-MV" sz="2000" kern="1200" dirty="0" smtClean="0">
            <a:latin typeface="Faruma" pitchFamily="2" charset="0"/>
            <a:cs typeface="Faruma" pitchFamily="2" charset="0"/>
          </a:endParaRPr>
        </a:p>
      </dsp:txBody>
      <dsp:txXfrm>
        <a:off x="2215290" y="3088545"/>
        <a:ext cx="2042331" cy="2852811"/>
      </dsp:txXfrm>
    </dsp:sp>
    <dsp:sp modelId="{F8A6241D-9652-4443-AF9E-55A56C436E32}">
      <dsp:nvSpPr>
        <dsp:cNvPr id="0" name=""/>
        <dsp:cNvSpPr/>
      </dsp:nvSpPr>
      <dsp:spPr>
        <a:xfrm>
          <a:off x="4429177" y="3088545"/>
          <a:ext cx="2042331" cy="28528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Faruma" pitchFamily="2" charset="0"/>
              <a:cs typeface="Faruma" pitchFamily="2" charset="0"/>
            </a:rPr>
            <a:t>Drug Awareness Programs</a:t>
          </a:r>
          <a:endParaRPr lang="dv-MV" sz="2000" kern="1200" dirty="0" smtClean="0">
            <a:latin typeface="Faruma" pitchFamily="2" charset="0"/>
            <a:cs typeface="Faruma" pitchFamily="2" charset="0"/>
          </a:endParaRPr>
        </a:p>
      </dsp:txBody>
      <dsp:txXfrm>
        <a:off x="4429177" y="3088545"/>
        <a:ext cx="2042331" cy="2852811"/>
      </dsp:txXfrm>
    </dsp:sp>
    <dsp:sp modelId="{DA478B6C-425A-456B-B10C-1377CFD940E4}">
      <dsp:nvSpPr>
        <dsp:cNvPr id="0" name=""/>
        <dsp:cNvSpPr/>
      </dsp:nvSpPr>
      <dsp:spPr>
        <a:xfrm>
          <a:off x="6643064" y="3088545"/>
          <a:ext cx="2042331" cy="28528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Faruma" pitchFamily="2" charset="0"/>
              <a:cs typeface="Faruma" pitchFamily="2" charset="0"/>
            </a:rPr>
            <a:t>IEC Material Development</a:t>
          </a:r>
          <a:r>
            <a:rPr lang="dv-MV" sz="2000" kern="1200" dirty="0" smtClean="0">
              <a:latin typeface="Faruma" pitchFamily="2" charset="0"/>
              <a:cs typeface="Faruma" pitchFamily="2" charset="0"/>
            </a:rPr>
            <a:t> </a:t>
          </a:r>
        </a:p>
      </dsp:txBody>
      <dsp:txXfrm>
        <a:off x="6643064" y="3088545"/>
        <a:ext cx="2042331" cy="2852811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C06187-40CF-4A8D-BCB8-F5F1F7995C46}">
      <dsp:nvSpPr>
        <dsp:cNvPr id="0" name=""/>
        <dsp:cNvSpPr/>
      </dsp:nvSpPr>
      <dsp:spPr>
        <a:xfrm>
          <a:off x="-5116967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764E4-27A6-430D-B93E-8FFD96069EA1}">
      <dsp:nvSpPr>
        <dsp:cNvPr id="0" name=""/>
        <dsp:cNvSpPr/>
      </dsp:nvSpPr>
      <dsp:spPr>
        <a:xfrm>
          <a:off x="628203" y="452596"/>
          <a:ext cx="7538938" cy="9051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Female Drug Treatment Center (recently started)</a:t>
          </a:r>
          <a:endParaRPr lang="en-GB" sz="2300" kern="1200" dirty="0"/>
        </a:p>
      </dsp:txBody>
      <dsp:txXfrm>
        <a:off x="628203" y="452596"/>
        <a:ext cx="7538938" cy="905192"/>
      </dsp:txXfrm>
    </dsp:sp>
    <dsp:sp modelId="{1E12CEF3-7121-49E0-BB78-52D507880FF5}">
      <dsp:nvSpPr>
        <dsp:cNvPr id="0" name=""/>
        <dsp:cNvSpPr/>
      </dsp:nvSpPr>
      <dsp:spPr>
        <a:xfrm>
          <a:off x="62458" y="339447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D16C04-93E0-4768-8CB0-1BF7841F260D}">
      <dsp:nvSpPr>
        <dsp:cNvPr id="0" name=""/>
        <dsp:cNvSpPr/>
      </dsp:nvSpPr>
      <dsp:spPr>
        <a:xfrm>
          <a:off x="957241" y="1810385"/>
          <a:ext cx="7209900" cy="905192"/>
        </a:xfrm>
        <a:prstGeom prst="rect">
          <a:avLst/>
        </a:prstGeom>
        <a:solidFill>
          <a:schemeClr val="accent2">
            <a:hueOff val="-8103780"/>
            <a:satOff val="16667"/>
            <a:lumOff val="-12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Children Treatment and Rehabilitation (to be started, Building is Identified, staffs will be trained soon)</a:t>
          </a:r>
          <a:endParaRPr lang="en-GB" sz="2300" kern="1200" dirty="0"/>
        </a:p>
      </dsp:txBody>
      <dsp:txXfrm>
        <a:off x="957241" y="1810385"/>
        <a:ext cx="7209900" cy="905192"/>
      </dsp:txXfrm>
    </dsp:sp>
    <dsp:sp modelId="{0153E196-FB27-43C1-82C2-18F11DA9B25A}">
      <dsp:nvSpPr>
        <dsp:cNvPr id="0" name=""/>
        <dsp:cNvSpPr/>
      </dsp:nvSpPr>
      <dsp:spPr>
        <a:xfrm>
          <a:off x="391495" y="1697236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8103780"/>
              <a:satOff val="16667"/>
              <a:lumOff val="-1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50C6D3-4560-403A-8A24-F7CCEBB918E8}">
      <dsp:nvSpPr>
        <dsp:cNvPr id="0" name=""/>
        <dsp:cNvSpPr/>
      </dsp:nvSpPr>
      <dsp:spPr>
        <a:xfrm>
          <a:off x="628203" y="3168174"/>
          <a:ext cx="7538938" cy="905192"/>
        </a:xfrm>
        <a:prstGeom prst="rect">
          <a:avLst/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Halfway house (staff training </a:t>
          </a:r>
          <a:r>
            <a:rPr lang="en-US" sz="2300" kern="1200" dirty="0" err="1" smtClean="0"/>
            <a:t>goin</a:t>
          </a:r>
          <a:r>
            <a:rPr lang="en-US" sz="2300" kern="1200" dirty="0" smtClean="0"/>
            <a:t> on, building construction is also progressing)</a:t>
          </a:r>
          <a:endParaRPr lang="en-GB" sz="2300" kern="1200" dirty="0"/>
        </a:p>
      </dsp:txBody>
      <dsp:txXfrm>
        <a:off x="628203" y="3168174"/>
        <a:ext cx="7538938" cy="905192"/>
      </dsp:txXfrm>
    </dsp:sp>
    <dsp:sp modelId="{AD26C999-9F9A-4964-B7E4-D279D30A4687}">
      <dsp:nvSpPr>
        <dsp:cNvPr id="0" name=""/>
        <dsp:cNvSpPr/>
      </dsp:nvSpPr>
      <dsp:spPr>
        <a:xfrm>
          <a:off x="62458" y="3055025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6207560"/>
              <a:satOff val="33334"/>
              <a:lumOff val="-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A41C29-A682-4B9C-B720-6C967A047EE4}">
      <dsp:nvSpPr>
        <dsp:cNvPr id="0" name=""/>
        <dsp:cNvSpPr/>
      </dsp:nvSpPr>
      <dsp:spPr>
        <a:xfrm>
          <a:off x="-5047449" y="-773293"/>
          <a:ext cx="6011082" cy="6011082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D731CB-D7D0-41DC-8021-76A2CEABFEA3}">
      <dsp:nvSpPr>
        <dsp:cNvPr id="0" name=""/>
        <dsp:cNvSpPr/>
      </dsp:nvSpPr>
      <dsp:spPr>
        <a:xfrm>
          <a:off x="619770" y="446449"/>
          <a:ext cx="7815661" cy="8928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8739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National Institute of Research and Addiction Studies (registered Higher Education Institute for staff and client development)</a:t>
          </a:r>
          <a:endParaRPr lang="en-GB" sz="2100" kern="1200" dirty="0"/>
        </a:p>
      </dsp:txBody>
      <dsp:txXfrm>
        <a:off x="619770" y="446449"/>
        <a:ext cx="7815661" cy="892899"/>
      </dsp:txXfrm>
    </dsp:sp>
    <dsp:sp modelId="{EFF448A6-A17A-4985-9057-E381A22EAC99}">
      <dsp:nvSpPr>
        <dsp:cNvPr id="0" name=""/>
        <dsp:cNvSpPr/>
      </dsp:nvSpPr>
      <dsp:spPr>
        <a:xfrm>
          <a:off x="61708" y="334837"/>
          <a:ext cx="1116123" cy="1116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DE4363-89FD-4F3B-BD9E-69875A2218B1}">
      <dsp:nvSpPr>
        <dsp:cNvPr id="0" name=""/>
        <dsp:cNvSpPr/>
      </dsp:nvSpPr>
      <dsp:spPr>
        <a:xfrm>
          <a:off x="944338" y="1785798"/>
          <a:ext cx="7491093" cy="892899"/>
        </a:xfrm>
        <a:prstGeom prst="rect">
          <a:avLst/>
        </a:prstGeom>
        <a:solidFill>
          <a:schemeClr val="accent4">
            <a:hueOff val="8617942"/>
            <a:satOff val="-21801"/>
            <a:lumOff val="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8739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Starting of new  treatment Initiate (Buprenorphine plus naloxone)</a:t>
          </a:r>
          <a:endParaRPr lang="en-GB" sz="2100" kern="1200" dirty="0"/>
        </a:p>
      </dsp:txBody>
      <dsp:txXfrm>
        <a:off x="944338" y="1785798"/>
        <a:ext cx="7491093" cy="892899"/>
      </dsp:txXfrm>
    </dsp:sp>
    <dsp:sp modelId="{F3D3B301-22FD-4FF2-AA11-66436E7351CC}">
      <dsp:nvSpPr>
        <dsp:cNvPr id="0" name=""/>
        <dsp:cNvSpPr/>
      </dsp:nvSpPr>
      <dsp:spPr>
        <a:xfrm>
          <a:off x="386276" y="1674186"/>
          <a:ext cx="1116123" cy="1116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8617942"/>
              <a:satOff val="-21801"/>
              <a:lumOff val="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20D06A-1E96-4882-B1C5-1B38FDC81A9A}">
      <dsp:nvSpPr>
        <dsp:cNvPr id="0" name=""/>
        <dsp:cNvSpPr/>
      </dsp:nvSpPr>
      <dsp:spPr>
        <a:xfrm>
          <a:off x="619770" y="3125147"/>
          <a:ext cx="7815661" cy="892899"/>
        </a:xfrm>
        <a:prstGeom prst="rect">
          <a:avLst/>
        </a:prstGeom>
        <a:solidFill>
          <a:schemeClr val="accent4">
            <a:hueOff val="17235884"/>
            <a:satOff val="-43603"/>
            <a:lumOff val="19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8739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MMT  Panel / Steering committee (Including JOURNEY, SWAD and NDA staff)</a:t>
          </a:r>
          <a:endParaRPr lang="en-GB" sz="2100" kern="1200" dirty="0"/>
        </a:p>
      </dsp:txBody>
      <dsp:txXfrm>
        <a:off x="619770" y="3125147"/>
        <a:ext cx="7815661" cy="892899"/>
      </dsp:txXfrm>
    </dsp:sp>
    <dsp:sp modelId="{57EE7D3D-8388-4211-A869-6DC79CEC2963}">
      <dsp:nvSpPr>
        <dsp:cNvPr id="0" name=""/>
        <dsp:cNvSpPr/>
      </dsp:nvSpPr>
      <dsp:spPr>
        <a:xfrm>
          <a:off x="61708" y="3013534"/>
          <a:ext cx="1116123" cy="1116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7235884"/>
              <a:satOff val="-43603"/>
              <a:lumOff val="19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1C729C-9DF9-4E5A-B689-60357FBCB84D}">
      <dsp:nvSpPr>
        <dsp:cNvPr id="0" name=""/>
        <dsp:cNvSpPr/>
      </dsp:nvSpPr>
      <dsp:spPr>
        <a:xfrm>
          <a:off x="0" y="0"/>
          <a:ext cx="3672408" cy="68580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How has the project been catalytic in the Drug use/HIV national response/s </a:t>
          </a:r>
          <a:endParaRPr lang="en-GB" sz="3100" kern="1200" dirty="0"/>
        </a:p>
      </dsp:txBody>
      <dsp:txXfrm>
        <a:off x="0" y="2743200"/>
        <a:ext cx="3672408" cy="2743200"/>
      </dsp:txXfrm>
    </dsp:sp>
    <dsp:sp modelId="{EB4FDC32-9890-40F1-ACA0-210ECB891A55}">
      <dsp:nvSpPr>
        <dsp:cNvPr id="0" name=""/>
        <dsp:cNvSpPr/>
      </dsp:nvSpPr>
      <dsp:spPr>
        <a:xfrm>
          <a:off x="694346" y="411480"/>
          <a:ext cx="2283714" cy="228371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A5A5C4-B856-4C0B-8731-DEE097F07205}">
      <dsp:nvSpPr>
        <dsp:cNvPr id="0" name=""/>
        <dsp:cNvSpPr/>
      </dsp:nvSpPr>
      <dsp:spPr>
        <a:xfrm>
          <a:off x="146896" y="5486400"/>
          <a:ext cx="3378615" cy="1028700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7B3C4F-A0CE-4D48-B694-0735D0391A11}">
      <dsp:nvSpPr>
        <dsp:cNvPr id="0" name=""/>
        <dsp:cNvSpPr/>
      </dsp:nvSpPr>
      <dsp:spPr>
        <a:xfrm rot="10800000">
          <a:off x="1816338" y="1575"/>
          <a:ext cx="5602582" cy="1620648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466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reduce Injecting Drug Usage</a:t>
          </a:r>
          <a:endParaRPr lang="en-GB" sz="3200" kern="1200" dirty="0"/>
        </a:p>
      </dsp:txBody>
      <dsp:txXfrm rot="10800000">
        <a:off x="1816338" y="1575"/>
        <a:ext cx="5602582" cy="1620648"/>
      </dsp:txXfrm>
    </dsp:sp>
    <dsp:sp modelId="{277BD4B7-AE04-48B0-A0F3-D450E523A222}">
      <dsp:nvSpPr>
        <dsp:cNvPr id="0" name=""/>
        <dsp:cNvSpPr/>
      </dsp:nvSpPr>
      <dsp:spPr>
        <a:xfrm>
          <a:off x="1006014" y="1575"/>
          <a:ext cx="1620648" cy="162064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3000" r="-3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0E6D7F-15DE-4B91-BA9A-AECF1CD2F5EB}">
      <dsp:nvSpPr>
        <dsp:cNvPr id="0" name=""/>
        <dsp:cNvSpPr/>
      </dsp:nvSpPr>
      <dsp:spPr>
        <a:xfrm rot="10800000">
          <a:off x="1816338" y="2105999"/>
          <a:ext cx="5602582" cy="1620648"/>
        </a:xfrm>
        <a:prstGeom prst="homePlate">
          <a:avLst/>
        </a:prstGeom>
        <a:solidFill>
          <a:schemeClr val="accent5">
            <a:hueOff val="-9027899"/>
            <a:satOff val="22229"/>
            <a:lumOff val="-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466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More attractive means of treating Drug Addicts</a:t>
          </a:r>
          <a:endParaRPr lang="en-GB" sz="3200" kern="1200" dirty="0"/>
        </a:p>
      </dsp:txBody>
      <dsp:txXfrm rot="10800000">
        <a:off x="1816338" y="2105999"/>
        <a:ext cx="5602582" cy="1620648"/>
      </dsp:txXfrm>
    </dsp:sp>
    <dsp:sp modelId="{123EFC8C-1884-4C18-95AA-A8E4AB94E033}">
      <dsp:nvSpPr>
        <dsp:cNvPr id="0" name=""/>
        <dsp:cNvSpPr/>
      </dsp:nvSpPr>
      <dsp:spPr>
        <a:xfrm>
          <a:off x="1006014" y="2105999"/>
          <a:ext cx="1620648" cy="162064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A5502-6F50-41C1-8139-EFA861FDC635}">
      <dsp:nvSpPr>
        <dsp:cNvPr id="0" name=""/>
        <dsp:cNvSpPr/>
      </dsp:nvSpPr>
      <dsp:spPr>
        <a:xfrm rot="10800000">
          <a:off x="1816338" y="4210423"/>
          <a:ext cx="5602582" cy="1620648"/>
        </a:xfrm>
        <a:prstGeom prst="homePlate">
          <a:avLst/>
        </a:prstGeom>
        <a:solidFill>
          <a:schemeClr val="accent5">
            <a:hueOff val="-18055798"/>
            <a:satOff val="44459"/>
            <a:lumOff val="-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466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Addicts seeking help from MMT clinic has increased</a:t>
          </a:r>
          <a:endParaRPr lang="en-GB" sz="3200" kern="1200" dirty="0"/>
        </a:p>
      </dsp:txBody>
      <dsp:txXfrm rot="10800000">
        <a:off x="1816338" y="4210423"/>
        <a:ext cx="5602582" cy="1620648"/>
      </dsp:txXfrm>
    </dsp:sp>
    <dsp:sp modelId="{7DFF6DDB-993D-4396-88D6-985CB04E565A}">
      <dsp:nvSpPr>
        <dsp:cNvPr id="0" name=""/>
        <dsp:cNvSpPr/>
      </dsp:nvSpPr>
      <dsp:spPr>
        <a:xfrm>
          <a:off x="1006014" y="4210423"/>
          <a:ext cx="1620648" cy="162064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835285-E335-4192-9834-3903F06484CB}">
      <dsp:nvSpPr>
        <dsp:cNvPr id="0" name=""/>
        <dsp:cNvSpPr/>
      </dsp:nvSpPr>
      <dsp:spPr>
        <a:xfrm rot="5400000">
          <a:off x="4586446" y="-1222145"/>
          <a:ext cx="2841706" cy="565740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Provides peer support for MMT patients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Has a drop in center (DIC) where patients can spend their time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Helps in vocational rehabilitation of MMT patients and provides them job placement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Conducting sessions for MMT clients.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Provides family counseling and support for MMT patients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Provides vocational training and also assists in job placements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Conducts house visits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Provides drug education for the co-dependents of MMT patients</a:t>
          </a:r>
          <a:endParaRPr lang="en-GB" sz="1200" kern="1200" dirty="0"/>
        </a:p>
      </dsp:txBody>
      <dsp:txXfrm rot="5400000">
        <a:off x="4586446" y="-1222145"/>
        <a:ext cx="2841706" cy="5657403"/>
      </dsp:txXfrm>
    </dsp:sp>
    <dsp:sp modelId="{B9266085-54B0-450E-865F-1CAB051BC3A9}">
      <dsp:nvSpPr>
        <dsp:cNvPr id="0" name=""/>
        <dsp:cNvSpPr/>
      </dsp:nvSpPr>
      <dsp:spPr>
        <a:xfrm>
          <a:off x="0" y="845981"/>
          <a:ext cx="3182289" cy="11498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Journey</a:t>
          </a:r>
          <a:endParaRPr lang="en-GB" sz="2500" kern="1200" dirty="0"/>
        </a:p>
      </dsp:txBody>
      <dsp:txXfrm>
        <a:off x="0" y="845981"/>
        <a:ext cx="3182289" cy="1149877"/>
      </dsp:txXfrm>
    </dsp:sp>
    <dsp:sp modelId="{6EF6234F-B239-4646-92C2-6E761286B080}">
      <dsp:nvSpPr>
        <dsp:cNvPr id="0" name=""/>
        <dsp:cNvSpPr/>
      </dsp:nvSpPr>
      <dsp:spPr>
        <a:xfrm rot="5400000">
          <a:off x="5562798" y="639971"/>
          <a:ext cx="919902" cy="5668469"/>
        </a:xfrm>
        <a:prstGeom prst="round2SameRect">
          <a:avLst/>
        </a:prstGeom>
        <a:solidFill>
          <a:schemeClr val="accent2">
            <a:tint val="40000"/>
            <a:alpha val="90000"/>
            <a:hueOff val="-8279243"/>
            <a:satOff val="15273"/>
            <a:lumOff val="58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8279243"/>
              <a:satOff val="15273"/>
              <a:lumOff val="5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Provides family counseling and support for MMT patients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Provides vocational training and also assists in job placements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Conducts house visits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Provides drug education for the co-dependents of MMT patients</a:t>
          </a:r>
          <a:endParaRPr lang="en-GB" sz="1200" kern="1200" dirty="0"/>
        </a:p>
      </dsp:txBody>
      <dsp:txXfrm rot="5400000">
        <a:off x="5562798" y="639971"/>
        <a:ext cx="919902" cy="5668469"/>
      </dsp:txXfrm>
    </dsp:sp>
    <dsp:sp modelId="{26AA14ED-79F3-41A3-974B-A431DFA59736}">
      <dsp:nvSpPr>
        <dsp:cNvPr id="0" name=""/>
        <dsp:cNvSpPr/>
      </dsp:nvSpPr>
      <dsp:spPr>
        <a:xfrm>
          <a:off x="0" y="2899267"/>
          <a:ext cx="3188514" cy="1149877"/>
        </a:xfrm>
        <a:prstGeom prst="roundRect">
          <a:avLst/>
        </a:prstGeom>
        <a:solidFill>
          <a:schemeClr val="accent2">
            <a:hueOff val="-8103780"/>
            <a:satOff val="16667"/>
            <a:lumOff val="-12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Society for Women Against Drugs (SWAD)</a:t>
          </a:r>
          <a:endParaRPr lang="en-GB" sz="2500" kern="1200" dirty="0"/>
        </a:p>
      </dsp:txBody>
      <dsp:txXfrm>
        <a:off x="0" y="2899267"/>
        <a:ext cx="3188514" cy="1149877"/>
      </dsp:txXfrm>
    </dsp:sp>
    <dsp:sp modelId="{4B25DA3F-8BB4-42F6-809C-CA41CC633BC2}">
      <dsp:nvSpPr>
        <dsp:cNvPr id="0" name=""/>
        <dsp:cNvSpPr/>
      </dsp:nvSpPr>
      <dsp:spPr>
        <a:xfrm rot="5400000">
          <a:off x="5562798" y="1847343"/>
          <a:ext cx="919902" cy="5668469"/>
        </a:xfrm>
        <a:prstGeom prst="round2SameRect">
          <a:avLst/>
        </a:prstGeom>
        <a:solidFill>
          <a:schemeClr val="accent2">
            <a:tint val="40000"/>
            <a:alpha val="90000"/>
            <a:hueOff val="-16558486"/>
            <a:satOff val="30547"/>
            <a:lumOff val="116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16558486"/>
              <a:satOff val="30547"/>
              <a:lumOff val="11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Conducts group sessions and psychosocial classes for MMT patients.</a:t>
          </a:r>
          <a:endParaRPr lang="en-GB" sz="1200" kern="1200" dirty="0"/>
        </a:p>
      </dsp:txBody>
      <dsp:txXfrm rot="5400000">
        <a:off x="5562798" y="1847343"/>
        <a:ext cx="919902" cy="5668469"/>
      </dsp:txXfrm>
    </dsp:sp>
    <dsp:sp modelId="{5255C49F-FD5E-4F24-8E8B-6EEFB07F772D}">
      <dsp:nvSpPr>
        <dsp:cNvPr id="0" name=""/>
        <dsp:cNvSpPr/>
      </dsp:nvSpPr>
      <dsp:spPr>
        <a:xfrm>
          <a:off x="0" y="4106639"/>
          <a:ext cx="3188514" cy="1149877"/>
        </a:xfrm>
        <a:prstGeom prst="roundRect">
          <a:avLst/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Society for Health Education (SHE)</a:t>
          </a:r>
          <a:endParaRPr lang="en-GB" sz="2500" kern="1200" dirty="0"/>
        </a:p>
      </dsp:txBody>
      <dsp:txXfrm>
        <a:off x="0" y="4106639"/>
        <a:ext cx="3188514" cy="1149877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000F9B-8F48-441F-8F94-C7521569E6CA}">
      <dsp:nvSpPr>
        <dsp:cNvPr id="0" name=""/>
        <dsp:cNvSpPr/>
      </dsp:nvSpPr>
      <dsp:spPr>
        <a:xfrm>
          <a:off x="0" y="0"/>
          <a:ext cx="4042791" cy="6858000"/>
        </a:xfrm>
        <a:prstGeom prst="roundRect">
          <a:avLst>
            <a:gd name="adj" fmla="val 10000"/>
          </a:avLst>
        </a:prstGeom>
        <a:solidFill>
          <a:srgbClr val="57E5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Way Forward</a:t>
          </a:r>
          <a:endParaRPr lang="en-GB" sz="6500" kern="1200" dirty="0"/>
        </a:p>
      </dsp:txBody>
      <dsp:txXfrm>
        <a:off x="0" y="2743200"/>
        <a:ext cx="4042791" cy="2743200"/>
      </dsp:txXfrm>
    </dsp:sp>
    <dsp:sp modelId="{FDFC9D92-E036-4483-B778-E6EC615E284B}">
      <dsp:nvSpPr>
        <dsp:cNvPr id="0" name=""/>
        <dsp:cNvSpPr/>
      </dsp:nvSpPr>
      <dsp:spPr>
        <a:xfrm>
          <a:off x="879538" y="411480"/>
          <a:ext cx="2283714" cy="228371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6000" b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B1A239-CF76-43F1-A130-C0E490B2372F}">
      <dsp:nvSpPr>
        <dsp:cNvPr id="0" name=""/>
        <dsp:cNvSpPr/>
      </dsp:nvSpPr>
      <dsp:spPr>
        <a:xfrm>
          <a:off x="161711" y="5486400"/>
          <a:ext cx="3719368" cy="1028700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B779F6-B8F2-4A93-AE41-C5470BAD7CA0}">
      <dsp:nvSpPr>
        <dsp:cNvPr id="0" name=""/>
        <dsp:cNvSpPr/>
      </dsp:nvSpPr>
      <dsp:spPr>
        <a:xfrm>
          <a:off x="2472675" y="2113910"/>
          <a:ext cx="2686871" cy="2324252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Way Forward</a:t>
          </a:r>
          <a:endParaRPr lang="en-GB" sz="2400" b="1" kern="1200" dirty="0">
            <a:solidFill>
              <a:schemeClr val="tx1"/>
            </a:solidFill>
          </a:endParaRPr>
        </a:p>
      </dsp:txBody>
      <dsp:txXfrm>
        <a:off x="2472675" y="2113910"/>
        <a:ext cx="2686871" cy="2324252"/>
      </dsp:txXfrm>
    </dsp:sp>
    <dsp:sp modelId="{8F97374E-E016-4968-958E-CE05E71374CE}">
      <dsp:nvSpPr>
        <dsp:cNvPr id="0" name=""/>
        <dsp:cNvSpPr/>
      </dsp:nvSpPr>
      <dsp:spPr>
        <a:xfrm>
          <a:off x="4155173" y="1001912"/>
          <a:ext cx="1013748" cy="873478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AB1F63-C01D-46E4-8ED6-EF2908781D1F}">
      <dsp:nvSpPr>
        <dsp:cNvPr id="0" name=""/>
        <dsp:cNvSpPr/>
      </dsp:nvSpPr>
      <dsp:spPr>
        <a:xfrm>
          <a:off x="2720175" y="0"/>
          <a:ext cx="2201872" cy="1904878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Expansion of the clinic (Increasing the number of clients and starting OST program in other location)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2720175" y="0"/>
        <a:ext cx="2201872" cy="1904878"/>
      </dsp:txXfrm>
    </dsp:sp>
    <dsp:sp modelId="{F88B51DF-9760-4626-AE00-760426EC95BD}">
      <dsp:nvSpPr>
        <dsp:cNvPr id="0" name=""/>
        <dsp:cNvSpPr/>
      </dsp:nvSpPr>
      <dsp:spPr>
        <a:xfrm>
          <a:off x="5338297" y="2232248"/>
          <a:ext cx="1013748" cy="873478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31E75-F2C9-4F85-99A8-AC7B4EF3A192}">
      <dsp:nvSpPr>
        <dsp:cNvPr id="0" name=""/>
        <dsp:cNvSpPr/>
      </dsp:nvSpPr>
      <dsp:spPr>
        <a:xfrm>
          <a:off x="4739547" y="1171627"/>
          <a:ext cx="2201872" cy="1904878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3611160"/>
            <a:satOff val="8892"/>
            <a:lumOff val="-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Drug Law 17/2011 (allows private parties to start the service)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4739547" y="1171627"/>
        <a:ext cx="2201872" cy="1904878"/>
      </dsp:txXfrm>
    </dsp:sp>
    <dsp:sp modelId="{E81EC7DD-5BFD-4F11-B24F-E9E93858EE27}">
      <dsp:nvSpPr>
        <dsp:cNvPr id="0" name=""/>
        <dsp:cNvSpPr/>
      </dsp:nvSpPr>
      <dsp:spPr>
        <a:xfrm>
          <a:off x="5034925" y="4478134"/>
          <a:ext cx="1013748" cy="873478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5E6D38-19FF-4EC6-893D-709AE3ACA35F}">
      <dsp:nvSpPr>
        <dsp:cNvPr id="0" name=""/>
        <dsp:cNvSpPr/>
      </dsp:nvSpPr>
      <dsp:spPr>
        <a:xfrm>
          <a:off x="4739547" y="3474911"/>
          <a:ext cx="2201872" cy="1904878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7222319"/>
            <a:satOff val="17784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Analyze the success of existing service through Urine tests and </a:t>
          </a:r>
          <a:r>
            <a:rPr lang="en-US" sz="1400" kern="1200" dirty="0" err="1" smtClean="0">
              <a:solidFill>
                <a:schemeClr val="tx1"/>
              </a:solidFill>
            </a:rPr>
            <a:t>no.of</a:t>
          </a:r>
          <a:r>
            <a:rPr lang="en-US" sz="1400" kern="1200" dirty="0" smtClean="0">
              <a:solidFill>
                <a:schemeClr val="tx1"/>
              </a:solidFill>
            </a:rPr>
            <a:t> clients attending to jobs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4739547" y="3474911"/>
        <a:ext cx="2201872" cy="1904878"/>
      </dsp:txXfrm>
    </dsp:sp>
    <dsp:sp modelId="{43D38025-310E-4FC9-85A6-93D80E5A1C9C}">
      <dsp:nvSpPr>
        <dsp:cNvPr id="0" name=""/>
        <dsp:cNvSpPr/>
      </dsp:nvSpPr>
      <dsp:spPr>
        <a:xfrm>
          <a:off x="3090709" y="4669473"/>
          <a:ext cx="1013748" cy="873478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48829B-60D7-49A1-B32A-5D0FF18C949E}">
      <dsp:nvSpPr>
        <dsp:cNvPr id="0" name=""/>
        <dsp:cNvSpPr/>
      </dsp:nvSpPr>
      <dsp:spPr>
        <a:xfrm>
          <a:off x="2720175" y="4647849"/>
          <a:ext cx="2201872" cy="1904878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10833479"/>
            <a:satOff val="26675"/>
            <a:lumOff val="-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New initiative Buprenorphine plus naloxone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2720175" y="4647849"/>
        <a:ext cx="2201872" cy="1904878"/>
      </dsp:txXfrm>
    </dsp:sp>
    <dsp:sp modelId="{949B0E2A-A9AA-40A8-BC71-B5E25E95A40E}">
      <dsp:nvSpPr>
        <dsp:cNvPr id="0" name=""/>
        <dsp:cNvSpPr/>
      </dsp:nvSpPr>
      <dsp:spPr>
        <a:xfrm>
          <a:off x="1275177" y="3519008"/>
          <a:ext cx="1013748" cy="873478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098D06-8210-4EDD-A933-8CF043B6BF26}">
      <dsp:nvSpPr>
        <dsp:cNvPr id="0" name=""/>
        <dsp:cNvSpPr/>
      </dsp:nvSpPr>
      <dsp:spPr>
        <a:xfrm>
          <a:off x="691428" y="3476222"/>
          <a:ext cx="2201872" cy="1904878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14444638"/>
            <a:satOff val="35567"/>
            <a:lumOff val="-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NGO to conduct Advocacy to stakeholders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691428" y="3476222"/>
        <a:ext cx="2201872" cy="1904878"/>
      </dsp:txXfrm>
    </dsp:sp>
    <dsp:sp modelId="{289588E2-F15E-42B7-ACD7-E95A087BCDA6}">
      <dsp:nvSpPr>
        <dsp:cNvPr id="0" name=""/>
        <dsp:cNvSpPr/>
      </dsp:nvSpPr>
      <dsp:spPr>
        <a:xfrm>
          <a:off x="691428" y="1169006"/>
          <a:ext cx="2201872" cy="1904878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18055798"/>
            <a:satOff val="44459"/>
            <a:lumOff val="-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Training MMT clinic Staffs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691428" y="1169006"/>
        <a:ext cx="2201872" cy="190487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68EC4A-6AD9-4E0F-A10B-78EC3B99C369}">
      <dsp:nvSpPr>
        <dsp:cNvPr id="0" name=""/>
        <dsp:cNvSpPr/>
      </dsp:nvSpPr>
      <dsp:spPr>
        <a:xfrm>
          <a:off x="0" y="0"/>
          <a:ext cx="3672408" cy="6597352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Project progress update (since 2010)...</a:t>
          </a:r>
          <a:endParaRPr lang="en-GB" sz="3700" kern="1200" dirty="0"/>
        </a:p>
      </dsp:txBody>
      <dsp:txXfrm>
        <a:off x="0" y="2638940"/>
        <a:ext cx="3672408" cy="2638940"/>
      </dsp:txXfrm>
    </dsp:sp>
    <dsp:sp modelId="{910879DE-7C9B-4D80-8DE8-83A8A91AF982}">
      <dsp:nvSpPr>
        <dsp:cNvPr id="0" name=""/>
        <dsp:cNvSpPr/>
      </dsp:nvSpPr>
      <dsp:spPr>
        <a:xfrm>
          <a:off x="737744" y="395841"/>
          <a:ext cx="2196918" cy="219691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768CF7-517A-4450-B5DB-469731E43564}">
      <dsp:nvSpPr>
        <dsp:cNvPr id="0" name=""/>
        <dsp:cNvSpPr/>
      </dsp:nvSpPr>
      <dsp:spPr>
        <a:xfrm>
          <a:off x="146896" y="5277881"/>
          <a:ext cx="3378615" cy="989602"/>
        </a:xfrm>
        <a:prstGeom prst="leftRightArrow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44061F-9E04-462A-BE68-C80A8B46D351}">
      <dsp:nvSpPr>
        <dsp:cNvPr id="0" name=""/>
        <dsp:cNvSpPr/>
      </dsp:nvSpPr>
      <dsp:spPr>
        <a:xfrm>
          <a:off x="253900" y="459810"/>
          <a:ext cx="968363" cy="968363"/>
        </a:xfrm>
        <a:prstGeom prst="ellipse">
          <a:avLst/>
        </a:prstGeom>
        <a:solidFill>
          <a:srgbClr val="1D1DD9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C60B9A6-0E2A-4982-87B7-178FAE0AFCD1}">
      <dsp:nvSpPr>
        <dsp:cNvPr id="0" name=""/>
        <dsp:cNvSpPr/>
      </dsp:nvSpPr>
      <dsp:spPr>
        <a:xfrm>
          <a:off x="738082" y="459810"/>
          <a:ext cx="5166574" cy="968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Strong Political Commitment</a:t>
          </a:r>
          <a:endParaRPr lang="en-GB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38082" y="459810"/>
        <a:ext cx="5166574" cy="96836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44061F-9E04-462A-BE68-C80A8B46D351}">
      <dsp:nvSpPr>
        <dsp:cNvPr id="0" name=""/>
        <dsp:cNvSpPr/>
      </dsp:nvSpPr>
      <dsp:spPr>
        <a:xfrm>
          <a:off x="303441" y="365335"/>
          <a:ext cx="1157312" cy="1157312"/>
        </a:xfrm>
        <a:prstGeom prst="ellipse">
          <a:avLst/>
        </a:prstGeom>
        <a:solidFill>
          <a:srgbClr val="0DE941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C60B9A6-0E2A-4982-87B7-178FAE0AFCD1}">
      <dsp:nvSpPr>
        <dsp:cNvPr id="0" name=""/>
        <dsp:cNvSpPr/>
      </dsp:nvSpPr>
      <dsp:spPr>
        <a:xfrm>
          <a:off x="882098" y="365335"/>
          <a:ext cx="6174686" cy="1157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New Drug Law 17/2011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	accepts harm reduction initiatives</a:t>
          </a:r>
          <a:endParaRPr lang="en-GB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82098" y="365335"/>
        <a:ext cx="6174686" cy="115731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44061F-9E04-462A-BE68-C80A8B46D351}">
      <dsp:nvSpPr>
        <dsp:cNvPr id="0" name=""/>
        <dsp:cNvSpPr/>
      </dsp:nvSpPr>
      <dsp:spPr>
        <a:xfrm>
          <a:off x="234569" y="501892"/>
          <a:ext cx="884199" cy="884199"/>
        </a:xfrm>
        <a:prstGeom prst="ellipse">
          <a:avLst/>
        </a:prstGeom>
        <a:solidFill>
          <a:srgbClr val="EDF303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C60B9A6-0E2A-4982-87B7-178FAE0AFCD1}">
      <dsp:nvSpPr>
        <dsp:cNvPr id="0" name=""/>
        <dsp:cNvSpPr/>
      </dsp:nvSpPr>
      <dsp:spPr>
        <a:xfrm>
          <a:off x="168945" y="501892"/>
          <a:ext cx="5732973" cy="884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Therefore               policy issues faced</a:t>
          </a:r>
          <a:endParaRPr lang="en-GB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8945" y="501892"/>
        <a:ext cx="5732973" cy="88419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0363ED-2588-490F-AD75-33C4867AFD48}">
      <dsp:nvSpPr>
        <dsp:cNvPr id="0" name=""/>
        <dsp:cNvSpPr/>
      </dsp:nvSpPr>
      <dsp:spPr>
        <a:xfrm>
          <a:off x="531709" y="0"/>
          <a:ext cx="1168820" cy="1887984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52508B-F7B2-4EDC-906B-DAD1ADE8A409}">
      <dsp:nvSpPr>
        <dsp:cNvPr id="0" name=""/>
        <dsp:cNvSpPr/>
      </dsp:nvSpPr>
      <dsp:spPr>
        <a:xfrm>
          <a:off x="2557644" y="0"/>
          <a:ext cx="4126348" cy="1887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0" rIns="284480" bIns="28448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latin typeface="Times New Roman" pitchFamily="18" charset="0"/>
              <a:cs typeface="Times New Roman" pitchFamily="18" charset="0"/>
            </a:rPr>
            <a:t>No. of clients seeking help increased.</a:t>
          </a:r>
          <a:endParaRPr lang="en-GB" sz="4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57644" y="0"/>
        <a:ext cx="4126348" cy="188798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0363ED-2588-490F-AD75-33C4867AFD48}">
      <dsp:nvSpPr>
        <dsp:cNvPr id="0" name=""/>
        <dsp:cNvSpPr/>
      </dsp:nvSpPr>
      <dsp:spPr>
        <a:xfrm>
          <a:off x="648061" y="0"/>
          <a:ext cx="1168820" cy="1887984"/>
        </a:xfrm>
        <a:prstGeom prst="up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52508B-F7B2-4EDC-906B-DAD1ADE8A409}">
      <dsp:nvSpPr>
        <dsp:cNvPr id="0" name=""/>
        <dsp:cNvSpPr/>
      </dsp:nvSpPr>
      <dsp:spPr>
        <a:xfrm>
          <a:off x="2557644" y="0"/>
          <a:ext cx="4126348" cy="1887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0" rIns="220472" bIns="220472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latin typeface="Times New Roman" pitchFamily="18" charset="0"/>
              <a:cs typeface="Times New Roman" pitchFamily="18" charset="0"/>
            </a:rPr>
            <a:t>Drug Law 17/2011 allows private harm reduction center's (OST Program).</a:t>
          </a:r>
          <a:endParaRPr lang="en-GB" sz="3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57644" y="0"/>
        <a:ext cx="4126348" cy="188798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985686-1419-48F2-B200-830CEC709540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A47FB1-C58A-401C-A7BC-CE618A18D8BE}">
      <dsp:nvSpPr>
        <dsp:cNvPr id="0" name=""/>
        <dsp:cNvSpPr/>
      </dsp:nvSpPr>
      <dsp:spPr>
        <a:xfrm>
          <a:off x="2743199" y="406796"/>
          <a:ext cx="2641600" cy="1444624"/>
        </a:xfrm>
        <a:prstGeom prst="roundRect">
          <a:avLst/>
        </a:prstGeom>
        <a:solidFill>
          <a:srgbClr val="6AC0C4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26 Dec 2010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Trained the staff of DDPRS (NDA) and NGO’s </a:t>
          </a:r>
          <a:endParaRPr lang="en-GB" sz="1600" kern="1200" dirty="0"/>
        </a:p>
      </dsp:txBody>
      <dsp:txXfrm>
        <a:off x="2743199" y="406796"/>
        <a:ext cx="2641600" cy="1444624"/>
      </dsp:txXfrm>
    </dsp:sp>
    <dsp:sp modelId="{2F1ED495-C946-4648-9466-813EC1B1FE36}">
      <dsp:nvSpPr>
        <dsp:cNvPr id="0" name=""/>
        <dsp:cNvSpPr/>
      </dsp:nvSpPr>
      <dsp:spPr>
        <a:xfrm>
          <a:off x="2743199" y="2032000"/>
          <a:ext cx="2641600" cy="1444624"/>
        </a:xfrm>
        <a:prstGeom prst="roundRect">
          <a:avLst/>
        </a:prstGeom>
        <a:solidFill>
          <a:srgbClr val="D2E36B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7 - 9 September 2011,South Asia Regional OST Workshop was held at Paradise Island Hotel, Maldives</a:t>
          </a:r>
          <a:endParaRPr lang="en-GB" sz="1600" kern="1200" dirty="0"/>
        </a:p>
      </dsp:txBody>
      <dsp:txXfrm>
        <a:off x="2743199" y="2032000"/>
        <a:ext cx="2641600" cy="1444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7#3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7#4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7#5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EBB47-A77D-4231-A54C-29B0682AED55}" type="datetimeFigureOut">
              <a:rPr lang="en-GB" smtClean="0"/>
              <a:pPr/>
              <a:t>17/05/2012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6BE62-634F-4062-8B47-3E129E998D9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55814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Safe island – selected</a:t>
            </a:r>
            <a:r>
              <a:rPr lang="en-US" baseline="0" dirty="0" smtClean="0"/>
              <a:t> islands to safeguard the environment from drugs and other issues related to drugs </a:t>
            </a:r>
          </a:p>
          <a:p>
            <a:r>
              <a:rPr lang="en-US" baseline="0" dirty="0" smtClean="0"/>
              <a:t>Drug free workplace – focusing on the work environment of both government and non government providing information and training middle management staff to sustain the drug free workplace program (workplace drug free policy development)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D2346-1E7E-441C-9C4B-36B6FB4A6F1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0" rIns="0" numCol="2" spcCol="182880">
            <a:normAutofit fontScale="32500" lnSpcReduction="20000"/>
          </a:bodyPr>
          <a:lstStyle/>
          <a:p>
            <a:r>
              <a:rPr lang="en-US" sz="1400" b="1" dirty="0" smtClean="0"/>
              <a:t>3-D rings</a:t>
            </a:r>
          </a:p>
          <a:p>
            <a:r>
              <a:rPr lang="en-US" sz="1400" dirty="0" smtClean="0"/>
              <a:t>(Intermediate)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200" dirty="0" smtClean="0"/>
              <a:t>To reproduce the effects</a:t>
            </a:r>
            <a:r>
              <a:rPr lang="en-US" sz="1200" baseline="0" dirty="0" smtClean="0"/>
              <a:t>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  <a:endParaRPr lang="en-US" sz="1200" i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Drawing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Shapes</a:t>
            </a:r>
            <a:r>
              <a:rPr lang="en-US" sz="1200" dirty="0" smtClean="0"/>
              <a:t>, and then under </a:t>
            </a:r>
            <a:r>
              <a:rPr lang="en-US" sz="1200" b="1" dirty="0" smtClean="0"/>
              <a:t>Basic</a:t>
            </a:r>
            <a:r>
              <a:rPr lang="en-US" sz="1200" b="1" baseline="0" dirty="0" smtClean="0"/>
              <a:t> Shapes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/>
              <a:t>Donut </a:t>
            </a:r>
            <a:r>
              <a:rPr lang="en-US" sz="1200" b="0" baseline="0" dirty="0" smtClean="0"/>
              <a:t>(third row, second option from the left)</a:t>
            </a:r>
            <a:r>
              <a:rPr lang="en-US" sz="1200" baseline="0" dirty="0" smtClean="0"/>
              <a:t>. On the slide, drag to draw a donut shape.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Select the donut shape. Drag the yellow diamond adjustment handle to the left to decrease the width of the donut shape.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Height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4.17”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Width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4.17”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 Styles </a:t>
            </a:r>
            <a:r>
              <a:rPr lang="en-US" sz="1200" baseline="0" dirty="0" smtClean="0"/>
              <a:t>group, click the arrow next to </a:t>
            </a:r>
            <a:r>
              <a:rPr lang="en-US" sz="1200" b="1" baseline="0" dirty="0" smtClean="0"/>
              <a:t>Shape Fill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dirty="0" smtClean="0"/>
              <a:t>Aqua, Accent 5, Darker 25% </a:t>
            </a:r>
            <a:r>
              <a:rPr lang="en-US" sz="1200" b="0" dirty="0" smtClean="0"/>
              <a:t>(fifth row, ninth option from the left).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 Styles </a:t>
            </a:r>
            <a:r>
              <a:rPr lang="en-US" sz="1200" baseline="0" dirty="0" smtClean="0"/>
              <a:t>group, click the arrow next to </a:t>
            </a:r>
            <a:r>
              <a:rPr lang="en-US" sz="1200" b="1" baseline="0" dirty="0" smtClean="0"/>
              <a:t>Shape Outline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No Outline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 Styles </a:t>
            </a:r>
            <a:r>
              <a:rPr lang="en-US" sz="1200" baseline="0" dirty="0" smtClean="0"/>
              <a:t>group, click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 launcher.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3-D Format </a:t>
            </a:r>
            <a:r>
              <a:rPr lang="en-US" sz="1200" baseline="0" dirty="0" smtClean="0"/>
              <a:t>in the left pane, and then do the following in the </a:t>
            </a:r>
            <a:r>
              <a:rPr lang="en-US" sz="1200" b="1" baseline="0" dirty="0" smtClean="0"/>
              <a:t>3-D Format </a:t>
            </a:r>
            <a:r>
              <a:rPr lang="en-US" sz="1200" baseline="0" dirty="0" smtClean="0"/>
              <a:t>pane: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Bevel</a:t>
            </a:r>
            <a:r>
              <a:rPr lang="en-US" sz="1200" baseline="0" dirty="0" smtClean="0"/>
              <a:t>, click the button next to </a:t>
            </a:r>
            <a:r>
              <a:rPr lang="en-US" sz="1200" b="1" baseline="0" dirty="0" smtClean="0"/>
              <a:t>Top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and then under </a:t>
            </a:r>
            <a:r>
              <a:rPr lang="en-US" sz="1200" b="1" baseline="0" dirty="0" smtClean="0"/>
              <a:t>Bevel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Convex </a:t>
            </a:r>
            <a:r>
              <a:rPr lang="en-US" sz="1200" b="0" baseline="0" dirty="0" smtClean="0"/>
              <a:t>(second row, third option from the left)</a:t>
            </a:r>
            <a:r>
              <a:rPr lang="en-US" sz="1200" baseline="0" dirty="0" smtClean="0"/>
              <a:t>. Next to </a:t>
            </a:r>
            <a:r>
              <a:rPr lang="en-US" sz="1200" b="1" baseline="0" dirty="0" smtClean="0"/>
              <a:t>Top</a:t>
            </a:r>
            <a:r>
              <a:rPr lang="en-US" sz="1200" baseline="0" dirty="0" smtClean="0"/>
              <a:t>, in the </a:t>
            </a:r>
            <a:r>
              <a:rPr lang="en-US" sz="1200" b="1" baseline="0" dirty="0" smtClean="0"/>
              <a:t>Width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5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pt</a:t>
            </a:r>
            <a:r>
              <a:rPr lang="en-US" sz="1200" baseline="0" dirty="0" smtClean="0"/>
              <a:t>, and then in the </a:t>
            </a:r>
            <a:r>
              <a:rPr lang="en-US" sz="1200" b="1" baseline="0" dirty="0" smtClean="0"/>
              <a:t>Height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5 pt</a:t>
            </a:r>
            <a:r>
              <a:rPr lang="en-US" sz="1200" baseline="0" dirty="0" smtClean="0"/>
              <a:t>. Click the button next to </a:t>
            </a:r>
            <a:r>
              <a:rPr lang="en-US" sz="1200" b="1" baseline="0" dirty="0" smtClean="0"/>
              <a:t>Bottom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Bevel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Convex </a:t>
            </a:r>
            <a:r>
              <a:rPr lang="en-US" sz="1200" b="0" baseline="0" dirty="0" smtClean="0"/>
              <a:t>(second row, third option from the left)</a:t>
            </a:r>
            <a:r>
              <a:rPr lang="en-US" sz="1200" baseline="0" dirty="0" smtClean="0"/>
              <a:t>. Next to </a:t>
            </a:r>
            <a:r>
              <a:rPr lang="en-US" sz="1200" b="1" baseline="0" dirty="0" smtClean="0"/>
              <a:t>Bottom</a:t>
            </a:r>
            <a:r>
              <a:rPr lang="en-US" sz="1200" baseline="0" dirty="0" smtClean="0"/>
              <a:t>, in the </a:t>
            </a:r>
            <a:r>
              <a:rPr lang="en-US" sz="1200" b="1" baseline="0" dirty="0" smtClean="0"/>
              <a:t>Width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5 pt</a:t>
            </a:r>
            <a:r>
              <a:rPr lang="en-US" sz="1200" baseline="0" dirty="0" smtClean="0"/>
              <a:t>, and then in the </a:t>
            </a:r>
            <a:r>
              <a:rPr lang="en-US" sz="1200" b="1" baseline="0" dirty="0" smtClean="0"/>
              <a:t>Height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5 pt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Depth</a:t>
            </a:r>
            <a:r>
              <a:rPr lang="en-US" sz="1200" baseline="0" dirty="0" smtClean="0"/>
              <a:t>, click the button next to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dirty="0" smtClean="0"/>
              <a:t>Aqua, Accent 5, Darker 25%</a:t>
            </a:r>
            <a:r>
              <a:rPr lang="en-US" sz="1200" b="0" dirty="0" smtClean="0"/>
              <a:t> (fifth row, ninth option from the left). In the </a:t>
            </a:r>
            <a:r>
              <a:rPr lang="en-US" sz="1200" b="1" dirty="0" smtClean="0"/>
              <a:t>Depth</a:t>
            </a:r>
            <a:r>
              <a:rPr lang="en-US" sz="1200" b="0" dirty="0" smtClean="0"/>
              <a:t> box, enter </a:t>
            </a:r>
            <a:r>
              <a:rPr lang="en-US" sz="1200" b="1" dirty="0" smtClean="0"/>
              <a:t>30 pt</a:t>
            </a:r>
            <a:r>
              <a:rPr lang="en-US" sz="1200" b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Surface</a:t>
            </a:r>
            <a:r>
              <a:rPr lang="en-US" sz="1200" b="0" baseline="0" dirty="0" smtClean="0"/>
              <a:t>, click the button next to </a:t>
            </a:r>
            <a:r>
              <a:rPr lang="en-US" sz="1200" b="1" baseline="0" dirty="0" smtClean="0"/>
              <a:t>Material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Special Effect </a:t>
            </a: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Soft Edge </a:t>
            </a:r>
            <a:r>
              <a:rPr lang="en-US" sz="1200" b="0" baseline="0" dirty="0" smtClean="0"/>
              <a:t>(second option from the left). Click the button next to </a:t>
            </a:r>
            <a:r>
              <a:rPr lang="en-US" sz="1200" b="1" baseline="0" dirty="0" smtClean="0"/>
              <a:t>Lighting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Neutral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Three Point </a:t>
            </a:r>
            <a:r>
              <a:rPr lang="en-US" sz="1200" b="0" baseline="0" dirty="0" smtClean="0"/>
              <a:t>(first row, first option from the left). In the </a:t>
            </a:r>
            <a:r>
              <a:rPr lang="en-US" sz="1200" b="1" baseline="0" dirty="0" smtClean="0"/>
              <a:t>Angle</a:t>
            </a:r>
            <a:r>
              <a:rPr lang="en-US" sz="1200" b="0" baseline="0" dirty="0" smtClean="0"/>
              <a:t> box, enter </a:t>
            </a:r>
            <a:r>
              <a:rPr lang="en-US" sz="1200" b="1" dirty="0" smtClean="0"/>
              <a:t>30°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 in the left pane, and then do the following in the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 pane: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Presets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Outer</a:t>
            </a:r>
            <a:r>
              <a:rPr lang="en-US" sz="1200" baseline="0" dirty="0" smtClean="0"/>
              <a:t> click </a:t>
            </a:r>
            <a:r>
              <a:rPr lang="en-US" sz="1200" b="1" dirty="0" smtClean="0"/>
              <a:t>Offset Diagonal Bottom Left </a:t>
            </a:r>
            <a:r>
              <a:rPr lang="en-US" sz="1200" dirty="0" smtClean="0"/>
              <a:t>(first row, third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Blur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11 pt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Angle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90</a:t>
            </a:r>
            <a:r>
              <a:rPr lang="en-US" sz="1200" b="1" dirty="0" smtClean="0"/>
              <a:t>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3-D Rotation </a:t>
            </a:r>
            <a:r>
              <a:rPr lang="en-US" sz="1200" baseline="0" dirty="0" smtClean="0"/>
              <a:t>in the left pane. In the </a:t>
            </a:r>
            <a:r>
              <a:rPr lang="en-US" sz="1200" b="1" baseline="0" dirty="0" smtClean="0"/>
              <a:t>3-D Rotation </a:t>
            </a:r>
            <a:r>
              <a:rPr lang="en-US" sz="1200" baseline="0" dirty="0" smtClean="0"/>
              <a:t>pane, click the button next to </a:t>
            </a:r>
            <a:r>
              <a:rPr lang="en-US" sz="1200" b="1" baseline="0" dirty="0" smtClean="0"/>
              <a:t>Presets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Parallel</a:t>
            </a:r>
            <a:r>
              <a:rPr lang="en-US" sz="1200" baseline="0" dirty="0" smtClean="0"/>
              <a:t> click </a:t>
            </a:r>
            <a:r>
              <a:rPr lang="en-US" sz="1200" b="1" dirty="0" smtClean="0"/>
              <a:t>Off</a:t>
            </a:r>
            <a:r>
              <a:rPr lang="en-US" sz="1200" dirty="0" smtClean="0"/>
              <a:t> </a:t>
            </a:r>
            <a:r>
              <a:rPr lang="en-US" sz="1200" b="1" dirty="0" smtClean="0"/>
              <a:t>Axis 1 Top</a:t>
            </a:r>
            <a:r>
              <a:rPr lang="en-US" sz="1200" b="0" baseline="0" dirty="0" smtClean="0"/>
              <a:t> (second row, third option from the left). </a:t>
            </a:r>
            <a:endParaRPr lang="en-US" sz="120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 the </a:t>
            </a:r>
            <a:r>
              <a:rPr lang="en-US" sz="1200" b="1" dirty="0" smtClean="0"/>
              <a:t>Insert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Text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Text Box</a:t>
            </a:r>
            <a:r>
              <a:rPr lang="en-US" sz="1200" dirty="0" smtClean="0"/>
              <a:t>. On the slide, drag to draw a text box.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i="0" baseline="0" dirty="0" smtClean="0"/>
              <a:t>Enter text in the text box (Note: Enter three spaces before and after the text), select the text, and then o</a:t>
            </a:r>
            <a:r>
              <a:rPr lang="en-US" sz="1200" i="0" dirty="0" smtClean="0"/>
              <a:t>n the </a:t>
            </a:r>
            <a:r>
              <a:rPr lang="en-US" sz="1200" b="1" i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group, select </a:t>
            </a:r>
            <a:r>
              <a:rPr lang="en-US" sz="1200" b="1" dirty="0" smtClean="0"/>
              <a:t>Franklin Gothic Medium </a:t>
            </a:r>
            <a:r>
              <a:rPr lang="en-US" sz="1200" i="0" baseline="0" dirty="0" smtClean="0"/>
              <a:t>from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list and then select </a:t>
            </a:r>
            <a:r>
              <a:rPr lang="en-US" sz="1200" b="1" i="0" baseline="0" dirty="0" smtClean="0"/>
              <a:t>24</a:t>
            </a:r>
            <a:r>
              <a:rPr lang="en-US" sz="1200" i="0" baseline="0" dirty="0" smtClean="0"/>
              <a:t> from the </a:t>
            </a:r>
            <a:r>
              <a:rPr lang="en-US" sz="1200" b="1" i="0" baseline="0" dirty="0" smtClean="0"/>
              <a:t>Font Size </a:t>
            </a:r>
            <a:r>
              <a:rPr lang="en-US" sz="1200" i="0" baseline="0" dirty="0" smtClean="0"/>
              <a:t>list. </a:t>
            </a:r>
            <a:endParaRPr lang="en-US" sz="1200" i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Paragraph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Center</a:t>
            </a:r>
            <a:r>
              <a:rPr lang="en-US" sz="1200" i="0" baseline="0" dirty="0" smtClean="0"/>
              <a:t> to center the text in the text box.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text box. Under </a:t>
            </a:r>
            <a:r>
              <a:rPr lang="en-US" sz="1200" b="1" dirty="0" smtClean="0"/>
              <a:t>Drawing Tools</a:t>
            </a:r>
            <a:r>
              <a:rPr lang="en-US" sz="1200" dirty="0" smtClean="0"/>
              <a:t>, on the </a:t>
            </a:r>
            <a:r>
              <a:rPr lang="en-US" sz="1200" b="1" dirty="0" smtClean="0"/>
              <a:t>Format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WordArt Styles </a:t>
            </a:r>
            <a:r>
              <a:rPr lang="en-US" sz="1200" dirty="0" smtClean="0"/>
              <a:t>group, click </a:t>
            </a:r>
            <a:r>
              <a:rPr lang="en-US" sz="1200" b="1" dirty="0" smtClean="0"/>
              <a:t>Text</a:t>
            </a:r>
            <a:r>
              <a:rPr lang="en-US" sz="1200" b="1" baseline="0" dirty="0" smtClean="0"/>
              <a:t>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Transform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Warp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Can Down </a:t>
            </a:r>
            <a:r>
              <a:rPr lang="en-US" sz="1200" baseline="0" dirty="0" smtClean="0"/>
              <a:t>(fourth row, fourth option from the left).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Drag the text box onto the donut shape.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text box, d</a:t>
            </a:r>
            <a:r>
              <a:rPr lang="en-US" sz="1200" dirty="0" smtClean="0"/>
              <a:t>rag the pink diamond and blue adjustment handles to</a:t>
            </a:r>
            <a:r>
              <a:rPr lang="en-US" sz="1200" baseline="0" dirty="0" smtClean="0"/>
              <a:t> adjust the amount of text warp so that it matches the curve of the donut shape.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WordArt Styles </a:t>
            </a:r>
            <a:r>
              <a:rPr lang="en-US" sz="1200" baseline="0" dirty="0" smtClean="0"/>
              <a:t>group, click the arrow next to </a:t>
            </a:r>
            <a:r>
              <a:rPr lang="en-US" sz="1200" b="1" baseline="0" dirty="0" smtClean="0"/>
              <a:t>Text Fill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Gradient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 Gradients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Format Text Effects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Text Fill </a:t>
            </a:r>
            <a:r>
              <a:rPr lang="en-US" sz="1200" baseline="0" dirty="0" smtClean="0"/>
              <a:t>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Text Fill </a:t>
            </a:r>
            <a:r>
              <a:rPr lang="en-US" sz="1200" baseline="0" dirty="0" smtClean="0"/>
              <a:t>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dirty="0" smtClean="0"/>
              <a:t>0°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three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stops appear in the slider.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next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dirty="0" smtClean="0">
                <a:solidFill>
                  <a:schemeClr val="accent6"/>
                </a:solidFill>
              </a:rPr>
              <a:t>White, Background 1 </a:t>
            </a:r>
            <a:r>
              <a:rPr lang="en-US" sz="1200" b="1" dirty="0" smtClean="0"/>
              <a:t>Darker 15%</a:t>
            </a:r>
            <a:r>
              <a:rPr lang="en-US" sz="1200" b="1" dirty="0" smtClean="0">
                <a:solidFill>
                  <a:schemeClr val="accent6"/>
                </a:solidFill>
              </a:rPr>
              <a:t> </a:t>
            </a:r>
            <a:r>
              <a:rPr lang="en-US" sz="1200" b="0" dirty="0" smtClean="0">
                <a:solidFill>
                  <a:schemeClr val="accent6"/>
                </a:solidFill>
              </a:rPr>
              <a:t> (third 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last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dirty="0" smtClean="0">
                <a:solidFill>
                  <a:schemeClr val="accent6"/>
                </a:solidFill>
              </a:rPr>
              <a:t>White, Background 1, Darker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 35%</a:t>
            </a:r>
            <a:r>
              <a:rPr lang="en-US" sz="1200" b="1" dirty="0" smtClean="0">
                <a:solidFill>
                  <a:schemeClr val="accent6"/>
                </a:solidFill>
              </a:rPr>
              <a:t> </a:t>
            </a:r>
            <a:r>
              <a:rPr lang="en-US" sz="1200" b="0" dirty="0" smtClean="0">
                <a:solidFill>
                  <a:schemeClr val="accent6"/>
                </a:solidFill>
              </a:rPr>
              <a:t> (fifth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 </a:t>
            </a:r>
            <a:r>
              <a:rPr lang="en-US" sz="1200" b="0" dirty="0" smtClean="0">
                <a:solidFill>
                  <a:schemeClr val="accent6"/>
                </a:solidFill>
              </a:rPr>
              <a:t>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Press CTRL-A to select the shape and the text. One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</a:t>
            </a:r>
            <a:r>
              <a:rPr lang="en-US" sz="1200" baseline="0" dirty="0" smtClean="0"/>
              <a:t>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Group</a:t>
            </a:r>
            <a:r>
              <a:rPr lang="en-US" sz="1200" baseline="0" dirty="0" smtClean="0"/>
              <a:t>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group. 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Clipboard</a:t>
            </a:r>
            <a:r>
              <a:rPr lang="en-US" sz="1200" dirty="0" smtClean="0"/>
              <a:t> group, click</a:t>
            </a:r>
            <a:r>
              <a:rPr lang="en-US" sz="1200" baseline="0" dirty="0" smtClean="0"/>
              <a:t> the arrow to the right of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Select the second shape group, and then, on the slide, drag it slightly above and to the right of the first donut shape.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Select the text in the second text box and edit the text.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second donut shape. Under </a:t>
            </a:r>
            <a:r>
              <a:rPr lang="en-US" sz="1200" b="1" dirty="0" smtClean="0"/>
              <a:t>Drawing Tools</a:t>
            </a:r>
            <a:r>
              <a:rPr lang="en-US" sz="1200" dirty="0" smtClean="0"/>
              <a:t>, on the </a:t>
            </a:r>
            <a:r>
              <a:rPr lang="en-US" sz="1200" b="1" dirty="0" smtClean="0"/>
              <a:t>Format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Size</a:t>
            </a:r>
            <a:r>
              <a:rPr lang="en-US" sz="1200" dirty="0" smtClean="0"/>
              <a:t> group, do</a:t>
            </a:r>
            <a:r>
              <a:rPr lang="en-US" sz="1200" baseline="0" dirty="0" smtClean="0"/>
              <a:t>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Height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3.75”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Width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3.75”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Drag the second text box onto the second donut shape.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second text box, d</a:t>
            </a:r>
            <a:r>
              <a:rPr lang="en-US" sz="1200" dirty="0" smtClean="0"/>
              <a:t>rag the pink diamond and blue adjustment handles to</a:t>
            </a:r>
            <a:r>
              <a:rPr lang="en-US" sz="1200" baseline="0" dirty="0" smtClean="0"/>
              <a:t> adjust the amount of text warp so that it matches the curve of the second donut shape.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second donut shape. Under </a:t>
            </a:r>
            <a:r>
              <a:rPr lang="en-US" sz="1200" b="1" dirty="0" smtClean="0"/>
              <a:t>Drawing Tools</a:t>
            </a:r>
            <a:r>
              <a:rPr lang="en-US" sz="1200" dirty="0" smtClean="0"/>
              <a:t>, on the </a:t>
            </a:r>
            <a:r>
              <a:rPr lang="en-US" sz="1200" b="1" dirty="0" smtClean="0"/>
              <a:t>Format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Shape Styles </a:t>
            </a:r>
            <a:r>
              <a:rPr lang="en-US" sz="1200" dirty="0" smtClean="0"/>
              <a:t>group, click the arrow next to </a:t>
            </a:r>
            <a:r>
              <a:rPr lang="en-US" sz="1200" b="1" dirty="0" smtClean="0"/>
              <a:t>Shape Fill</a:t>
            </a:r>
            <a:r>
              <a:rPr lang="en-US" sz="1200" dirty="0" smtClean="0"/>
              <a:t>,</a:t>
            </a:r>
            <a:r>
              <a:rPr lang="en-US" sz="1200" baseline="0" dirty="0" smtClean="0"/>
              <a:t>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Purple, Accent 4, Darker 25%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 (fifth row, eighth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>
                <a:solidFill>
                  <a:schemeClr val="accent6"/>
                </a:solidFill>
              </a:rPr>
              <a:t>Also under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Drawing Tools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, on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Format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tab, in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Shape Styles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group, click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Format Shape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dialog box launcher. In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Format Shape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dialog box, click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3-D Format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in the left pane. In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3-D Format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pane, under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Depth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, click the button next to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Color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, and then under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Theme Colors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click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Purple, Accent 4, Darker 25%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 (fifth row, eighth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Press and hold CTRL, and then select the second donut shape and text box. On the </a:t>
            </a:r>
            <a:r>
              <a:rPr lang="en-US" sz="1200" b="1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Drag the third donut shape and text box slightly above and to the left of the second donut shape.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the third text box and edit the text.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third donut shape. Under </a:t>
            </a:r>
            <a:r>
              <a:rPr lang="en-US" sz="1200" b="1" dirty="0" smtClean="0"/>
              <a:t>Drawing Tools</a:t>
            </a:r>
            <a:r>
              <a:rPr lang="en-US" sz="1200" dirty="0" smtClean="0"/>
              <a:t>, on the </a:t>
            </a:r>
            <a:r>
              <a:rPr lang="en-US" sz="1200" b="1" dirty="0" smtClean="0"/>
              <a:t>Format </a:t>
            </a:r>
            <a:r>
              <a:rPr lang="en-US" sz="1200" dirty="0" smtClean="0"/>
              <a:t>tab, in the </a:t>
            </a:r>
            <a:r>
              <a:rPr lang="en-US" sz="1200" b="1" dirty="0" smtClean="0"/>
              <a:t>Size</a:t>
            </a:r>
            <a:r>
              <a:rPr lang="en-US" sz="1200" dirty="0" smtClean="0"/>
              <a:t> group, do</a:t>
            </a:r>
            <a:r>
              <a:rPr lang="en-US" sz="1200" baseline="0" dirty="0" smtClean="0"/>
              <a:t>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Height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3.33</a:t>
            </a:r>
            <a:r>
              <a:rPr lang="en-US" sz="1200" baseline="0" dirty="0" smtClean="0"/>
              <a:t>”.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Width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3.33</a:t>
            </a:r>
            <a:r>
              <a:rPr lang="en-US" sz="1200" baseline="0" dirty="0" smtClean="0"/>
              <a:t>”.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Drag the third text box onto the third donut shape.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dirty="0" smtClean="0"/>
              <a:t>third</a:t>
            </a:r>
            <a:r>
              <a:rPr lang="en-US" sz="1200" baseline="0" dirty="0" smtClean="0"/>
              <a:t> text box, d</a:t>
            </a:r>
            <a:r>
              <a:rPr lang="en-US" sz="1200" dirty="0" smtClean="0"/>
              <a:t>rag the pink diamond and blue adjustment handles to</a:t>
            </a:r>
            <a:r>
              <a:rPr lang="en-US" sz="1200" baseline="0" dirty="0" smtClean="0"/>
              <a:t> adjust the amount of text warp so that it matches the curve of the </a:t>
            </a:r>
            <a:r>
              <a:rPr lang="en-US" sz="1200" dirty="0" smtClean="0"/>
              <a:t>third</a:t>
            </a:r>
            <a:r>
              <a:rPr lang="en-US" sz="1200" baseline="0" dirty="0" smtClean="0"/>
              <a:t> donut shape.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third donut shape. Under </a:t>
            </a:r>
            <a:r>
              <a:rPr lang="en-US" sz="1200" b="1" dirty="0" smtClean="0"/>
              <a:t>Drawing Tools</a:t>
            </a:r>
            <a:r>
              <a:rPr lang="en-US" sz="1200" dirty="0" smtClean="0"/>
              <a:t>, on the </a:t>
            </a:r>
            <a:r>
              <a:rPr lang="en-US" sz="1200" b="1" dirty="0" smtClean="0"/>
              <a:t>Format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Shape Styles </a:t>
            </a:r>
            <a:r>
              <a:rPr lang="en-US" sz="1200" dirty="0" smtClean="0"/>
              <a:t>group, click the arrow next to </a:t>
            </a:r>
            <a:r>
              <a:rPr lang="en-US" sz="1200" b="1" dirty="0" smtClean="0"/>
              <a:t>Shape Fill</a:t>
            </a:r>
            <a:r>
              <a:rPr lang="en-US" sz="1200" dirty="0" smtClean="0"/>
              <a:t>,</a:t>
            </a:r>
            <a:r>
              <a:rPr lang="en-US" sz="1200" baseline="0" dirty="0" smtClean="0"/>
              <a:t>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Olive Green, Accent 3, Darker 25%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(fifth row, seventh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solidFill>
                  <a:schemeClr val="accent6"/>
                </a:solidFill>
              </a:rPr>
              <a:t>Also under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Drawing Tools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, on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Format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tab, in the bottom right corner of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Shape Styles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group, click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Format Shape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dialog box launcher. In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Format Shape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dialog box, click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3-D Format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in the left pane. In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3-D Format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pane, under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Depth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, click the button next to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Color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, and then under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Theme Colors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click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Olive Green, Accent 3, Darker 25%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(fifth row, seventh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solidFill>
                  <a:schemeClr val="accent6"/>
                </a:solidFill>
              </a:rPr>
              <a:t>Select the first donut shape. On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Home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 tab, in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Drawing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 group, click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Arrange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, and then click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Send to Back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endParaRPr lang="en-US" sz="1200" b="0" baseline="0" dirty="0" smtClean="0">
              <a:solidFill>
                <a:schemeClr val="accent6"/>
              </a:solidFill>
            </a:endParaRPr>
          </a:p>
          <a:p>
            <a:endParaRPr lang="en-US" sz="1200" dirty="0" smtClean="0"/>
          </a:p>
          <a:p>
            <a:r>
              <a:rPr lang="en-US" sz="1200" baseline="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 Styles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two stops appear in the slider.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next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dirty="0" smtClean="0"/>
              <a:t>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200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201</a:t>
            </a:r>
            <a:r>
              <a:rPr lang="en-US" sz="1200" dirty="0" smtClean="0"/>
              <a:t>, Blue: </a:t>
            </a:r>
            <a:r>
              <a:rPr lang="en-US" sz="1200" b="1" dirty="0" smtClean="0"/>
              <a:t>193</a:t>
            </a:r>
            <a:r>
              <a:rPr lang="en-US" sz="1200" b="0" dirty="0" smtClean="0"/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0" rIns="0" numCol="2" spcCol="182880">
            <a:normAutofit fontScale="32500" lnSpcReduction="20000"/>
          </a:bodyPr>
          <a:lstStyle/>
          <a:p>
            <a:r>
              <a:rPr lang="en-US" sz="1400" b="1" dirty="0" smtClean="0"/>
              <a:t>3-D rings</a:t>
            </a:r>
          </a:p>
          <a:p>
            <a:r>
              <a:rPr lang="en-US" sz="1400" dirty="0" smtClean="0"/>
              <a:t>(Intermediate)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200" dirty="0" smtClean="0"/>
              <a:t>To reproduce the effects</a:t>
            </a:r>
            <a:r>
              <a:rPr lang="en-US" sz="1200" baseline="0" dirty="0" smtClean="0"/>
              <a:t>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  <a:endParaRPr lang="en-US" sz="1200" i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Drawing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Shapes</a:t>
            </a:r>
            <a:r>
              <a:rPr lang="en-US" sz="1200" dirty="0" smtClean="0"/>
              <a:t>, and then under </a:t>
            </a:r>
            <a:r>
              <a:rPr lang="en-US" sz="1200" b="1" dirty="0" smtClean="0"/>
              <a:t>Basic</a:t>
            </a:r>
            <a:r>
              <a:rPr lang="en-US" sz="1200" b="1" baseline="0" dirty="0" smtClean="0"/>
              <a:t> Shapes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/>
              <a:t>Donut </a:t>
            </a:r>
            <a:r>
              <a:rPr lang="en-US" sz="1200" b="0" baseline="0" dirty="0" smtClean="0"/>
              <a:t>(third row, second option from the left)</a:t>
            </a:r>
            <a:r>
              <a:rPr lang="en-US" sz="1200" baseline="0" dirty="0" smtClean="0"/>
              <a:t>. On the slide, drag to draw a donut shape.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Select the donut shape. Drag the yellow diamond adjustment handle to the left to decrease the width of the donut shape.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Height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4.17”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Width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4.17”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 Styles </a:t>
            </a:r>
            <a:r>
              <a:rPr lang="en-US" sz="1200" baseline="0" dirty="0" smtClean="0"/>
              <a:t>group, click the arrow next to </a:t>
            </a:r>
            <a:r>
              <a:rPr lang="en-US" sz="1200" b="1" baseline="0" dirty="0" smtClean="0"/>
              <a:t>Shape Fill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dirty="0" smtClean="0"/>
              <a:t>Aqua, Accent 5, Darker 25% </a:t>
            </a:r>
            <a:r>
              <a:rPr lang="en-US" sz="1200" b="0" dirty="0" smtClean="0"/>
              <a:t>(fifth row, ninth option from the left).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 Styles </a:t>
            </a:r>
            <a:r>
              <a:rPr lang="en-US" sz="1200" baseline="0" dirty="0" smtClean="0"/>
              <a:t>group, click the arrow next to </a:t>
            </a:r>
            <a:r>
              <a:rPr lang="en-US" sz="1200" b="1" baseline="0" dirty="0" smtClean="0"/>
              <a:t>Shape Outline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No Outline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 Styles </a:t>
            </a:r>
            <a:r>
              <a:rPr lang="en-US" sz="1200" baseline="0" dirty="0" smtClean="0"/>
              <a:t>group, click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 launcher.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3-D Format </a:t>
            </a:r>
            <a:r>
              <a:rPr lang="en-US" sz="1200" baseline="0" dirty="0" smtClean="0"/>
              <a:t>in the left pane, and then do the following in the </a:t>
            </a:r>
            <a:r>
              <a:rPr lang="en-US" sz="1200" b="1" baseline="0" dirty="0" smtClean="0"/>
              <a:t>3-D Format </a:t>
            </a:r>
            <a:r>
              <a:rPr lang="en-US" sz="1200" baseline="0" dirty="0" smtClean="0"/>
              <a:t>pane: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Bevel</a:t>
            </a:r>
            <a:r>
              <a:rPr lang="en-US" sz="1200" baseline="0" dirty="0" smtClean="0"/>
              <a:t>, click the button next to </a:t>
            </a:r>
            <a:r>
              <a:rPr lang="en-US" sz="1200" b="1" baseline="0" dirty="0" smtClean="0"/>
              <a:t>Top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and then under </a:t>
            </a:r>
            <a:r>
              <a:rPr lang="en-US" sz="1200" b="1" baseline="0" dirty="0" smtClean="0"/>
              <a:t>Bevel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Convex </a:t>
            </a:r>
            <a:r>
              <a:rPr lang="en-US" sz="1200" b="0" baseline="0" dirty="0" smtClean="0"/>
              <a:t>(second row, third option from the left)</a:t>
            </a:r>
            <a:r>
              <a:rPr lang="en-US" sz="1200" baseline="0" dirty="0" smtClean="0"/>
              <a:t>. Next to </a:t>
            </a:r>
            <a:r>
              <a:rPr lang="en-US" sz="1200" b="1" baseline="0" dirty="0" smtClean="0"/>
              <a:t>Top</a:t>
            </a:r>
            <a:r>
              <a:rPr lang="en-US" sz="1200" baseline="0" dirty="0" smtClean="0"/>
              <a:t>, in the </a:t>
            </a:r>
            <a:r>
              <a:rPr lang="en-US" sz="1200" b="1" baseline="0" dirty="0" smtClean="0"/>
              <a:t>Width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5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pt</a:t>
            </a:r>
            <a:r>
              <a:rPr lang="en-US" sz="1200" baseline="0" dirty="0" smtClean="0"/>
              <a:t>, and then in the </a:t>
            </a:r>
            <a:r>
              <a:rPr lang="en-US" sz="1200" b="1" baseline="0" dirty="0" smtClean="0"/>
              <a:t>Height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5 pt</a:t>
            </a:r>
            <a:r>
              <a:rPr lang="en-US" sz="1200" baseline="0" dirty="0" smtClean="0"/>
              <a:t>. Click the button next to </a:t>
            </a:r>
            <a:r>
              <a:rPr lang="en-US" sz="1200" b="1" baseline="0" dirty="0" smtClean="0"/>
              <a:t>Bottom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Bevel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Convex </a:t>
            </a:r>
            <a:r>
              <a:rPr lang="en-US" sz="1200" b="0" baseline="0" dirty="0" smtClean="0"/>
              <a:t>(second row, third option from the left)</a:t>
            </a:r>
            <a:r>
              <a:rPr lang="en-US" sz="1200" baseline="0" dirty="0" smtClean="0"/>
              <a:t>. Next to </a:t>
            </a:r>
            <a:r>
              <a:rPr lang="en-US" sz="1200" b="1" baseline="0" dirty="0" smtClean="0"/>
              <a:t>Bottom</a:t>
            </a:r>
            <a:r>
              <a:rPr lang="en-US" sz="1200" baseline="0" dirty="0" smtClean="0"/>
              <a:t>, in the </a:t>
            </a:r>
            <a:r>
              <a:rPr lang="en-US" sz="1200" b="1" baseline="0" dirty="0" smtClean="0"/>
              <a:t>Width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5 pt</a:t>
            </a:r>
            <a:r>
              <a:rPr lang="en-US" sz="1200" baseline="0" dirty="0" smtClean="0"/>
              <a:t>, and then in the </a:t>
            </a:r>
            <a:r>
              <a:rPr lang="en-US" sz="1200" b="1" baseline="0" dirty="0" smtClean="0"/>
              <a:t>Height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5 pt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Depth</a:t>
            </a:r>
            <a:r>
              <a:rPr lang="en-US" sz="1200" baseline="0" dirty="0" smtClean="0"/>
              <a:t>, click the button next to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dirty="0" smtClean="0"/>
              <a:t>Aqua, Accent 5, Darker 25%</a:t>
            </a:r>
            <a:r>
              <a:rPr lang="en-US" sz="1200" b="0" dirty="0" smtClean="0"/>
              <a:t> (fifth row, ninth option from the left). In the </a:t>
            </a:r>
            <a:r>
              <a:rPr lang="en-US" sz="1200" b="1" dirty="0" smtClean="0"/>
              <a:t>Depth</a:t>
            </a:r>
            <a:r>
              <a:rPr lang="en-US" sz="1200" b="0" dirty="0" smtClean="0"/>
              <a:t> box, enter </a:t>
            </a:r>
            <a:r>
              <a:rPr lang="en-US" sz="1200" b="1" dirty="0" smtClean="0"/>
              <a:t>30 pt</a:t>
            </a:r>
            <a:r>
              <a:rPr lang="en-US" sz="1200" b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Surface</a:t>
            </a:r>
            <a:r>
              <a:rPr lang="en-US" sz="1200" b="0" baseline="0" dirty="0" smtClean="0"/>
              <a:t>, click the button next to </a:t>
            </a:r>
            <a:r>
              <a:rPr lang="en-US" sz="1200" b="1" baseline="0" dirty="0" smtClean="0"/>
              <a:t>Material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Special Effect </a:t>
            </a: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Soft Edge </a:t>
            </a:r>
            <a:r>
              <a:rPr lang="en-US" sz="1200" b="0" baseline="0" dirty="0" smtClean="0"/>
              <a:t>(second option from the left). Click the button next to </a:t>
            </a:r>
            <a:r>
              <a:rPr lang="en-US" sz="1200" b="1" baseline="0" dirty="0" smtClean="0"/>
              <a:t>Lighting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Neutral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Three Point </a:t>
            </a:r>
            <a:r>
              <a:rPr lang="en-US" sz="1200" b="0" baseline="0" dirty="0" smtClean="0"/>
              <a:t>(first row, first option from the left). In the </a:t>
            </a:r>
            <a:r>
              <a:rPr lang="en-US" sz="1200" b="1" baseline="0" dirty="0" smtClean="0"/>
              <a:t>Angle</a:t>
            </a:r>
            <a:r>
              <a:rPr lang="en-US" sz="1200" b="0" baseline="0" dirty="0" smtClean="0"/>
              <a:t> box, enter </a:t>
            </a:r>
            <a:r>
              <a:rPr lang="en-US" sz="1200" b="1" dirty="0" smtClean="0"/>
              <a:t>30°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 in the left pane, and then do the following in the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 pane: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Presets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Outer</a:t>
            </a:r>
            <a:r>
              <a:rPr lang="en-US" sz="1200" baseline="0" dirty="0" smtClean="0"/>
              <a:t> click </a:t>
            </a:r>
            <a:r>
              <a:rPr lang="en-US" sz="1200" b="1" dirty="0" smtClean="0"/>
              <a:t>Offset Diagonal Bottom Left </a:t>
            </a:r>
            <a:r>
              <a:rPr lang="en-US" sz="1200" dirty="0" smtClean="0"/>
              <a:t>(first row, third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Blur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11 pt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Angle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90</a:t>
            </a:r>
            <a:r>
              <a:rPr lang="en-US" sz="1200" b="1" dirty="0" smtClean="0"/>
              <a:t>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3-D Rotation </a:t>
            </a:r>
            <a:r>
              <a:rPr lang="en-US" sz="1200" baseline="0" dirty="0" smtClean="0"/>
              <a:t>in the left pane. In the </a:t>
            </a:r>
            <a:r>
              <a:rPr lang="en-US" sz="1200" b="1" baseline="0" dirty="0" smtClean="0"/>
              <a:t>3-D Rotation </a:t>
            </a:r>
            <a:r>
              <a:rPr lang="en-US" sz="1200" baseline="0" dirty="0" smtClean="0"/>
              <a:t>pane, click the button next to </a:t>
            </a:r>
            <a:r>
              <a:rPr lang="en-US" sz="1200" b="1" baseline="0" dirty="0" smtClean="0"/>
              <a:t>Presets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Parallel</a:t>
            </a:r>
            <a:r>
              <a:rPr lang="en-US" sz="1200" baseline="0" dirty="0" smtClean="0"/>
              <a:t> click </a:t>
            </a:r>
            <a:r>
              <a:rPr lang="en-US" sz="1200" b="1" dirty="0" smtClean="0"/>
              <a:t>Off</a:t>
            </a:r>
            <a:r>
              <a:rPr lang="en-US" sz="1200" dirty="0" smtClean="0"/>
              <a:t> </a:t>
            </a:r>
            <a:r>
              <a:rPr lang="en-US" sz="1200" b="1" dirty="0" smtClean="0"/>
              <a:t>Axis 1 Top</a:t>
            </a:r>
            <a:r>
              <a:rPr lang="en-US" sz="1200" b="0" baseline="0" dirty="0" smtClean="0"/>
              <a:t> (second row, third option from the left). </a:t>
            </a:r>
            <a:endParaRPr lang="en-US" sz="120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 the </a:t>
            </a:r>
            <a:r>
              <a:rPr lang="en-US" sz="1200" b="1" dirty="0" smtClean="0"/>
              <a:t>Insert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Text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Text Box</a:t>
            </a:r>
            <a:r>
              <a:rPr lang="en-US" sz="1200" dirty="0" smtClean="0"/>
              <a:t>. On the slide, drag to draw a text box.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i="0" baseline="0" dirty="0" smtClean="0"/>
              <a:t>Enter text in the text box (Note: Enter three spaces before and after the text), select the text, and then o</a:t>
            </a:r>
            <a:r>
              <a:rPr lang="en-US" sz="1200" i="0" dirty="0" smtClean="0"/>
              <a:t>n the </a:t>
            </a:r>
            <a:r>
              <a:rPr lang="en-US" sz="1200" b="1" i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group, select </a:t>
            </a:r>
            <a:r>
              <a:rPr lang="en-US" sz="1200" b="1" dirty="0" smtClean="0"/>
              <a:t>Franklin Gothic Medium </a:t>
            </a:r>
            <a:r>
              <a:rPr lang="en-US" sz="1200" i="0" baseline="0" dirty="0" smtClean="0"/>
              <a:t>from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list and then select </a:t>
            </a:r>
            <a:r>
              <a:rPr lang="en-US" sz="1200" b="1" i="0" baseline="0" dirty="0" smtClean="0"/>
              <a:t>24</a:t>
            </a:r>
            <a:r>
              <a:rPr lang="en-US" sz="1200" i="0" baseline="0" dirty="0" smtClean="0"/>
              <a:t> from the </a:t>
            </a:r>
            <a:r>
              <a:rPr lang="en-US" sz="1200" b="1" i="0" baseline="0" dirty="0" smtClean="0"/>
              <a:t>Font Size </a:t>
            </a:r>
            <a:r>
              <a:rPr lang="en-US" sz="1200" i="0" baseline="0" dirty="0" smtClean="0"/>
              <a:t>list. </a:t>
            </a:r>
            <a:endParaRPr lang="en-US" sz="1200" i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Paragraph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Center</a:t>
            </a:r>
            <a:r>
              <a:rPr lang="en-US" sz="1200" i="0" baseline="0" dirty="0" smtClean="0"/>
              <a:t> to center the text in the text box.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text box. Under </a:t>
            </a:r>
            <a:r>
              <a:rPr lang="en-US" sz="1200" b="1" dirty="0" smtClean="0"/>
              <a:t>Drawing Tools</a:t>
            </a:r>
            <a:r>
              <a:rPr lang="en-US" sz="1200" dirty="0" smtClean="0"/>
              <a:t>, on the </a:t>
            </a:r>
            <a:r>
              <a:rPr lang="en-US" sz="1200" b="1" dirty="0" smtClean="0"/>
              <a:t>Format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WordArt Styles </a:t>
            </a:r>
            <a:r>
              <a:rPr lang="en-US" sz="1200" dirty="0" smtClean="0"/>
              <a:t>group, click </a:t>
            </a:r>
            <a:r>
              <a:rPr lang="en-US" sz="1200" b="1" dirty="0" smtClean="0"/>
              <a:t>Text</a:t>
            </a:r>
            <a:r>
              <a:rPr lang="en-US" sz="1200" b="1" baseline="0" dirty="0" smtClean="0"/>
              <a:t>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Transform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Warp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Can Down </a:t>
            </a:r>
            <a:r>
              <a:rPr lang="en-US" sz="1200" baseline="0" dirty="0" smtClean="0"/>
              <a:t>(fourth row, fourth option from the left).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Drag the text box onto the donut shape.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text box, d</a:t>
            </a:r>
            <a:r>
              <a:rPr lang="en-US" sz="1200" dirty="0" smtClean="0"/>
              <a:t>rag the pink diamond and blue adjustment handles to</a:t>
            </a:r>
            <a:r>
              <a:rPr lang="en-US" sz="1200" baseline="0" dirty="0" smtClean="0"/>
              <a:t> adjust the amount of text warp so that it matches the curve of the donut shape.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WordArt Styles </a:t>
            </a:r>
            <a:r>
              <a:rPr lang="en-US" sz="1200" baseline="0" dirty="0" smtClean="0"/>
              <a:t>group, click the arrow next to </a:t>
            </a:r>
            <a:r>
              <a:rPr lang="en-US" sz="1200" b="1" baseline="0" dirty="0" smtClean="0"/>
              <a:t>Text Fill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Gradient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 Gradients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Format Text Effects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Text Fill </a:t>
            </a:r>
            <a:r>
              <a:rPr lang="en-US" sz="1200" baseline="0" dirty="0" smtClean="0"/>
              <a:t>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Text Fill </a:t>
            </a:r>
            <a:r>
              <a:rPr lang="en-US" sz="1200" baseline="0" dirty="0" smtClean="0"/>
              <a:t>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dirty="0" smtClean="0"/>
              <a:t>0°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three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stops appear in the slider.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next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dirty="0" smtClean="0">
                <a:solidFill>
                  <a:schemeClr val="accent6"/>
                </a:solidFill>
              </a:rPr>
              <a:t>White, Background 1 </a:t>
            </a:r>
            <a:r>
              <a:rPr lang="en-US" sz="1200" b="1" dirty="0" smtClean="0"/>
              <a:t>Darker 15%</a:t>
            </a:r>
            <a:r>
              <a:rPr lang="en-US" sz="1200" b="1" dirty="0" smtClean="0">
                <a:solidFill>
                  <a:schemeClr val="accent6"/>
                </a:solidFill>
              </a:rPr>
              <a:t> </a:t>
            </a:r>
            <a:r>
              <a:rPr lang="en-US" sz="1200" b="0" dirty="0" smtClean="0">
                <a:solidFill>
                  <a:schemeClr val="accent6"/>
                </a:solidFill>
              </a:rPr>
              <a:t> (third 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last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dirty="0" smtClean="0">
                <a:solidFill>
                  <a:schemeClr val="accent6"/>
                </a:solidFill>
              </a:rPr>
              <a:t>White, Background 1, Darker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 35%</a:t>
            </a:r>
            <a:r>
              <a:rPr lang="en-US" sz="1200" b="1" dirty="0" smtClean="0">
                <a:solidFill>
                  <a:schemeClr val="accent6"/>
                </a:solidFill>
              </a:rPr>
              <a:t> </a:t>
            </a:r>
            <a:r>
              <a:rPr lang="en-US" sz="1200" b="0" dirty="0" smtClean="0">
                <a:solidFill>
                  <a:schemeClr val="accent6"/>
                </a:solidFill>
              </a:rPr>
              <a:t> (fifth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 </a:t>
            </a:r>
            <a:r>
              <a:rPr lang="en-US" sz="1200" b="0" dirty="0" smtClean="0">
                <a:solidFill>
                  <a:schemeClr val="accent6"/>
                </a:solidFill>
              </a:rPr>
              <a:t>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Press CTRL-A to select the shape and the text. One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</a:t>
            </a:r>
            <a:r>
              <a:rPr lang="en-US" sz="1200" baseline="0" dirty="0" smtClean="0"/>
              <a:t>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Group</a:t>
            </a:r>
            <a:r>
              <a:rPr lang="en-US" sz="1200" baseline="0" dirty="0" smtClean="0"/>
              <a:t>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group. 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Clipboard</a:t>
            </a:r>
            <a:r>
              <a:rPr lang="en-US" sz="1200" dirty="0" smtClean="0"/>
              <a:t> group, click</a:t>
            </a:r>
            <a:r>
              <a:rPr lang="en-US" sz="1200" baseline="0" dirty="0" smtClean="0"/>
              <a:t> the arrow to the right of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Select the second shape group, and then, on the slide, drag it slightly above and to the right of the first donut shape.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Select the text in the second text box and edit the text.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second donut shape. Under </a:t>
            </a:r>
            <a:r>
              <a:rPr lang="en-US" sz="1200" b="1" dirty="0" smtClean="0"/>
              <a:t>Drawing Tools</a:t>
            </a:r>
            <a:r>
              <a:rPr lang="en-US" sz="1200" dirty="0" smtClean="0"/>
              <a:t>, on the </a:t>
            </a:r>
            <a:r>
              <a:rPr lang="en-US" sz="1200" b="1" dirty="0" smtClean="0"/>
              <a:t>Format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Size</a:t>
            </a:r>
            <a:r>
              <a:rPr lang="en-US" sz="1200" dirty="0" smtClean="0"/>
              <a:t> group, do</a:t>
            </a:r>
            <a:r>
              <a:rPr lang="en-US" sz="1200" baseline="0" dirty="0" smtClean="0"/>
              <a:t>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Height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3.75”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Width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3.75”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Drag the second text box onto the second donut shape.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second text box, d</a:t>
            </a:r>
            <a:r>
              <a:rPr lang="en-US" sz="1200" dirty="0" smtClean="0"/>
              <a:t>rag the pink diamond and blue adjustment handles to</a:t>
            </a:r>
            <a:r>
              <a:rPr lang="en-US" sz="1200" baseline="0" dirty="0" smtClean="0"/>
              <a:t> adjust the amount of text warp so that it matches the curve of the second donut shape.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second donut shape. Under </a:t>
            </a:r>
            <a:r>
              <a:rPr lang="en-US" sz="1200" b="1" dirty="0" smtClean="0"/>
              <a:t>Drawing Tools</a:t>
            </a:r>
            <a:r>
              <a:rPr lang="en-US" sz="1200" dirty="0" smtClean="0"/>
              <a:t>, on the </a:t>
            </a:r>
            <a:r>
              <a:rPr lang="en-US" sz="1200" b="1" dirty="0" smtClean="0"/>
              <a:t>Format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Shape Styles </a:t>
            </a:r>
            <a:r>
              <a:rPr lang="en-US" sz="1200" dirty="0" smtClean="0"/>
              <a:t>group, click the arrow next to </a:t>
            </a:r>
            <a:r>
              <a:rPr lang="en-US" sz="1200" b="1" dirty="0" smtClean="0"/>
              <a:t>Shape Fill</a:t>
            </a:r>
            <a:r>
              <a:rPr lang="en-US" sz="1200" dirty="0" smtClean="0"/>
              <a:t>,</a:t>
            </a:r>
            <a:r>
              <a:rPr lang="en-US" sz="1200" baseline="0" dirty="0" smtClean="0"/>
              <a:t>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Purple, Accent 4, Darker 25%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 (fifth row, eighth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>
                <a:solidFill>
                  <a:schemeClr val="accent6"/>
                </a:solidFill>
              </a:rPr>
              <a:t>Also under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Drawing Tools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, on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Format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tab, in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Shape Styles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group, click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Format Shape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dialog box launcher. In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Format Shape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dialog box, click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3-D Format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in the left pane. In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3-D Format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pane, under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Depth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, click the button next to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Color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, and then under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Theme Colors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click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Purple, Accent 4, Darker 25%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 (fifth row, eighth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Press and hold CTRL, and then select the second donut shape and text box. On the </a:t>
            </a:r>
            <a:r>
              <a:rPr lang="en-US" sz="1200" b="1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Drag the third donut shape and text box slightly above and to the left of the second donut shape.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the third text box and edit the text.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third donut shape. Under </a:t>
            </a:r>
            <a:r>
              <a:rPr lang="en-US" sz="1200" b="1" dirty="0" smtClean="0"/>
              <a:t>Drawing Tools</a:t>
            </a:r>
            <a:r>
              <a:rPr lang="en-US" sz="1200" dirty="0" smtClean="0"/>
              <a:t>, on the </a:t>
            </a:r>
            <a:r>
              <a:rPr lang="en-US" sz="1200" b="1" dirty="0" smtClean="0"/>
              <a:t>Format </a:t>
            </a:r>
            <a:r>
              <a:rPr lang="en-US" sz="1200" dirty="0" smtClean="0"/>
              <a:t>tab, in the </a:t>
            </a:r>
            <a:r>
              <a:rPr lang="en-US" sz="1200" b="1" dirty="0" smtClean="0"/>
              <a:t>Size</a:t>
            </a:r>
            <a:r>
              <a:rPr lang="en-US" sz="1200" dirty="0" smtClean="0"/>
              <a:t> group, do</a:t>
            </a:r>
            <a:r>
              <a:rPr lang="en-US" sz="1200" baseline="0" dirty="0" smtClean="0"/>
              <a:t>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Height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3.33</a:t>
            </a:r>
            <a:r>
              <a:rPr lang="en-US" sz="1200" baseline="0" dirty="0" smtClean="0"/>
              <a:t>”.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Width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3.33</a:t>
            </a:r>
            <a:r>
              <a:rPr lang="en-US" sz="1200" baseline="0" dirty="0" smtClean="0"/>
              <a:t>”.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Drag the third text box onto the third donut shape.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dirty="0" smtClean="0"/>
              <a:t>third</a:t>
            </a:r>
            <a:r>
              <a:rPr lang="en-US" sz="1200" baseline="0" dirty="0" smtClean="0"/>
              <a:t> text box, d</a:t>
            </a:r>
            <a:r>
              <a:rPr lang="en-US" sz="1200" dirty="0" smtClean="0"/>
              <a:t>rag the pink diamond and blue adjustment handles to</a:t>
            </a:r>
            <a:r>
              <a:rPr lang="en-US" sz="1200" baseline="0" dirty="0" smtClean="0"/>
              <a:t> adjust the amount of text warp so that it matches the curve of the </a:t>
            </a:r>
            <a:r>
              <a:rPr lang="en-US" sz="1200" dirty="0" smtClean="0"/>
              <a:t>third</a:t>
            </a:r>
            <a:r>
              <a:rPr lang="en-US" sz="1200" baseline="0" dirty="0" smtClean="0"/>
              <a:t> donut shape.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third donut shape. Under </a:t>
            </a:r>
            <a:r>
              <a:rPr lang="en-US" sz="1200" b="1" dirty="0" smtClean="0"/>
              <a:t>Drawing Tools</a:t>
            </a:r>
            <a:r>
              <a:rPr lang="en-US" sz="1200" dirty="0" smtClean="0"/>
              <a:t>, on the </a:t>
            </a:r>
            <a:r>
              <a:rPr lang="en-US" sz="1200" b="1" dirty="0" smtClean="0"/>
              <a:t>Format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Shape Styles </a:t>
            </a:r>
            <a:r>
              <a:rPr lang="en-US" sz="1200" dirty="0" smtClean="0"/>
              <a:t>group, click the arrow next to </a:t>
            </a:r>
            <a:r>
              <a:rPr lang="en-US" sz="1200" b="1" dirty="0" smtClean="0"/>
              <a:t>Shape Fill</a:t>
            </a:r>
            <a:r>
              <a:rPr lang="en-US" sz="1200" dirty="0" smtClean="0"/>
              <a:t>,</a:t>
            </a:r>
            <a:r>
              <a:rPr lang="en-US" sz="1200" baseline="0" dirty="0" smtClean="0"/>
              <a:t>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Olive Green, Accent 3, Darker 25%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(fifth row, seventh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solidFill>
                  <a:schemeClr val="accent6"/>
                </a:solidFill>
              </a:rPr>
              <a:t>Also under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Drawing Tools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, on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Format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tab, in the bottom right corner of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Shape Styles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group, click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Format Shape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dialog box launcher. In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Format Shape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dialog box, click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3-D Format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in the left pane. In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3-D Format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pane, under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Depth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, click the button next to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Color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, and then under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Theme Colors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click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Olive Green, Accent 3, Darker 25%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(fifth row, seventh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solidFill>
                  <a:schemeClr val="accent6"/>
                </a:solidFill>
              </a:rPr>
              <a:t>Select the first donut shape. On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Home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 tab, in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Drawing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 group, click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Arrange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, and then click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Send to Back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endParaRPr lang="en-US" sz="1200" b="0" baseline="0" dirty="0" smtClean="0">
              <a:solidFill>
                <a:schemeClr val="accent6"/>
              </a:solidFill>
            </a:endParaRPr>
          </a:p>
          <a:p>
            <a:endParaRPr lang="en-US" sz="1200" dirty="0" smtClean="0"/>
          </a:p>
          <a:p>
            <a:r>
              <a:rPr lang="en-US" sz="1200" baseline="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 Styles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two stops appear in the slider.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next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dirty="0" smtClean="0"/>
              <a:t>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200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201</a:t>
            </a:r>
            <a:r>
              <a:rPr lang="en-US" sz="1200" dirty="0" smtClean="0"/>
              <a:t>, Blue: </a:t>
            </a:r>
            <a:r>
              <a:rPr lang="en-US" sz="1200" b="1" dirty="0" smtClean="0"/>
              <a:t>193</a:t>
            </a:r>
            <a:r>
              <a:rPr lang="en-US" sz="1200" b="0" dirty="0" smtClean="0"/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937A-49B2-48E2-BE39-C142096785F9}" type="datetimeFigureOut">
              <a:rPr lang="en-GB" smtClean="0"/>
              <a:pPr/>
              <a:t>17/05/2012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B5171-B6A2-46B4-9644-6DBEE5A0FD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89409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937A-49B2-48E2-BE39-C142096785F9}" type="datetimeFigureOut">
              <a:rPr lang="en-GB" smtClean="0"/>
              <a:pPr/>
              <a:t>17/05/2012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B5171-B6A2-46B4-9644-6DBEE5A0FD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8833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937A-49B2-48E2-BE39-C142096785F9}" type="datetimeFigureOut">
              <a:rPr lang="en-GB" smtClean="0"/>
              <a:pPr/>
              <a:t>17/05/2012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B5171-B6A2-46B4-9644-6DBEE5A0FD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49975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937A-49B2-48E2-BE39-C142096785F9}" type="datetimeFigureOut">
              <a:rPr lang="en-GB" smtClean="0"/>
              <a:pPr/>
              <a:t>17/05/2012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B5171-B6A2-46B4-9644-6DBEE5A0FD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58622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937A-49B2-48E2-BE39-C142096785F9}" type="datetimeFigureOut">
              <a:rPr lang="en-GB" smtClean="0"/>
              <a:pPr/>
              <a:t>17/05/2012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B5171-B6A2-46B4-9644-6DBEE5A0FD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1787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937A-49B2-48E2-BE39-C142096785F9}" type="datetimeFigureOut">
              <a:rPr lang="en-GB" smtClean="0"/>
              <a:pPr/>
              <a:t>17/05/2012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B5171-B6A2-46B4-9644-6DBEE5A0FD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48359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937A-49B2-48E2-BE39-C142096785F9}" type="datetimeFigureOut">
              <a:rPr lang="en-GB" smtClean="0"/>
              <a:pPr/>
              <a:t>17/05/2012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B5171-B6A2-46B4-9644-6DBEE5A0FD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2169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937A-49B2-48E2-BE39-C142096785F9}" type="datetimeFigureOut">
              <a:rPr lang="en-GB" smtClean="0"/>
              <a:pPr/>
              <a:t>17/05/2012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B5171-B6A2-46B4-9644-6DBEE5A0FD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4556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937A-49B2-48E2-BE39-C142096785F9}" type="datetimeFigureOut">
              <a:rPr lang="en-GB" smtClean="0"/>
              <a:pPr/>
              <a:t>17/05/2012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B5171-B6A2-46B4-9644-6DBEE5A0FD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8527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937A-49B2-48E2-BE39-C142096785F9}" type="datetimeFigureOut">
              <a:rPr lang="en-GB" smtClean="0"/>
              <a:pPr/>
              <a:t>17/05/2012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B5171-B6A2-46B4-9644-6DBEE5A0FD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5265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937A-49B2-48E2-BE39-C142096785F9}" type="datetimeFigureOut">
              <a:rPr lang="en-GB" smtClean="0"/>
              <a:pPr/>
              <a:t>17/05/2012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B5171-B6A2-46B4-9644-6DBEE5A0FD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31383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E937A-49B2-48E2-BE39-C142096785F9}" type="datetimeFigureOut">
              <a:rPr lang="en-GB" smtClean="0"/>
              <a:pPr/>
              <a:t>17/05/2012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B5171-B6A2-46B4-9644-6DBEE5A0FD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6972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cer\Desktop\101OLYM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3645024"/>
            <a:ext cx="69127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Project RAS/H13 “Prevention of transmission of HIV among drug users in SAARC Countries”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Lubna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Mohamed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Zahir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Hussain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Chairperson of National Drug Agency Board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Minister of State for Health</a:t>
            </a:r>
            <a:endParaRPr lang="en-GB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56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391"/>
            <a:ext cx="9144000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MMT caters for a Special population</a:t>
            </a:r>
            <a:endParaRPr lang="en-GB" sz="4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339752" y="1988840"/>
            <a:ext cx="4392488" cy="4392488"/>
            <a:chOff x="2339752" y="1988840"/>
            <a:chExt cx="4392488" cy="4392488"/>
          </a:xfrm>
        </p:grpSpPr>
        <p:grpSp>
          <p:nvGrpSpPr>
            <p:cNvPr id="10" name="Group 9"/>
            <p:cNvGrpSpPr/>
            <p:nvPr/>
          </p:nvGrpSpPr>
          <p:grpSpPr>
            <a:xfrm>
              <a:off x="2339752" y="1988840"/>
              <a:ext cx="4392488" cy="4392488"/>
              <a:chOff x="2339752" y="1988840"/>
              <a:chExt cx="4392488" cy="4392488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2339752" y="1988840"/>
                <a:ext cx="4392488" cy="4392488"/>
              </a:xfrm>
              <a:prstGeom prst="ellipse">
                <a:avLst/>
              </a:prstGeom>
              <a:effectLst>
                <a:glow rad="1841500">
                  <a:schemeClr val="accent4">
                    <a:satMod val="175000"/>
                    <a:alpha val="62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627784" y="2996952"/>
                <a:ext cx="3672408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Female Drug Users in the program</a:t>
                </a:r>
                <a:endParaRPr lang="en-GB" sz="4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3450205" y="3077088"/>
              <a:ext cx="2171582" cy="2215991"/>
            </a:xfrm>
            <a:prstGeom prst="rect">
              <a:avLst/>
            </a:prstGeom>
            <a:noFill/>
            <a:effectLst>
              <a:softEdge rad="635000"/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38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14</a:t>
              </a:r>
              <a:endParaRPr lang="en-US" sz="13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2352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569762883"/>
              </p:ext>
            </p:extLst>
          </p:nvPr>
        </p:nvGraphicFramePr>
        <p:xfrm>
          <a:off x="2483768" y="181"/>
          <a:ext cx="4104456" cy="6889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4556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31347396"/>
              </p:ext>
            </p:extLst>
          </p:nvPr>
        </p:nvGraphicFramePr>
        <p:xfrm>
          <a:off x="0" y="0"/>
          <a:ext cx="911386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6771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Estimated figure of Help Seekers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6071559"/>
              </p:ext>
            </p:extLst>
          </p:nvPr>
        </p:nvGraphicFramePr>
        <p:xfrm>
          <a:off x="467544" y="1397000"/>
          <a:ext cx="8568952" cy="4840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8239"/>
                <a:gridCol w="3010713"/>
              </a:tblGrid>
              <a:tr h="5493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Sector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No. of Cases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9900"/>
                    </a:solidFill>
                  </a:tcPr>
                </a:tc>
              </a:tr>
              <a:tr h="44557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Prosecutor Generals Office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</a:tr>
              <a:tr h="76907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Criminal Court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(Cases to be transferred to Drug Court)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700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3300"/>
                    </a:solidFill>
                  </a:tcPr>
                </a:tc>
              </a:tr>
              <a:tr h="76907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Maldives Police Services (Investigations on going and some cases to be sent to PGO) under arrest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123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76907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Drug Court (Cases that are already transferred by Criminal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Court)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</a:tr>
              <a:tr h="76907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Department of Penitentiary and Rehabilitation Services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1216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FF66"/>
                    </a:solidFill>
                  </a:tcPr>
                </a:tc>
              </a:tr>
              <a:tr h="769079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number of cases estimated to be transferred to NDA</a:t>
                      </a:r>
                      <a:endParaRPr lang="en-GB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EFD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3357</a:t>
                      </a:r>
                      <a:endParaRPr lang="en-GB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EFDF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5147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No. of drug users with HIV infection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396541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6007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8621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No. of drug users with other comorbid/health conditions</a:t>
            </a:r>
            <a:br>
              <a:rPr lang="en-GB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n-GB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17518" y="1988840"/>
            <a:ext cx="6150826" cy="3770263"/>
            <a:chOff x="1259632" y="2132856"/>
            <a:chExt cx="6150826" cy="3770263"/>
          </a:xfrm>
        </p:grpSpPr>
        <p:sp>
          <p:nvSpPr>
            <p:cNvPr id="5" name="Rectangle 4"/>
            <p:cNvSpPr/>
            <p:nvPr/>
          </p:nvSpPr>
          <p:spPr>
            <a:xfrm>
              <a:off x="1259632" y="2132856"/>
              <a:ext cx="5472608" cy="37702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39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36</a:t>
              </a:r>
              <a:endParaRPr lang="en-US" sz="239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75404" y="5013176"/>
              <a:ext cx="56350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Clients from MMT clinic</a:t>
              </a:r>
              <a:endParaRPr lang="en-GB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2645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180512" cy="1143000"/>
          </a:xfrm>
          <a:solidFill>
            <a:srgbClr val="7BCBCB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Geographical spread (drug use/HIV)</a:t>
            </a:r>
            <a:br>
              <a:rPr lang="en-GB" dirty="0">
                <a:latin typeface="Times New Roman" pitchFamily="18" charset="0"/>
                <a:cs typeface="Times New Roman" pitchFamily="18" charset="0"/>
              </a:rPr>
            </a:b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51720" y="1484784"/>
            <a:ext cx="4680520" cy="5184576"/>
            <a:chOff x="1897541" y="558926"/>
            <a:chExt cx="4851104" cy="629907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150"/>
            <a:stretch>
              <a:fillRect/>
            </a:stretch>
          </p:blipFill>
          <p:spPr>
            <a:xfrm>
              <a:off x="1907704" y="558926"/>
              <a:ext cx="4840941" cy="6299074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4220162" y="5661248"/>
              <a:ext cx="108012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4274168" y="6381328"/>
              <a:ext cx="108012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4572000" y="6129300"/>
              <a:ext cx="108012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4426568" y="5445224"/>
              <a:ext cx="108012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4543152" y="2780928"/>
              <a:ext cx="108012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4070281" y="1916832"/>
              <a:ext cx="108012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897541" y="6468431"/>
              <a:ext cx="1296144" cy="338554"/>
              <a:chOff x="7596336" y="2766784"/>
              <a:chExt cx="1296144" cy="338554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7596336" y="2890541"/>
                <a:ext cx="108012" cy="10801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704348" y="2766784"/>
                <a:ext cx="11881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Drug Users </a:t>
                </a:r>
                <a:endParaRPr lang="en-GB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1132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66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Services of NDA</a:t>
            </a:r>
            <a:endParaRPr lang="en-GB" sz="8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12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423078301"/>
              </p:ext>
            </p:extLst>
          </p:nvPr>
        </p:nvGraphicFramePr>
        <p:xfrm>
          <a:off x="304800" y="457200"/>
          <a:ext cx="85344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03784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99257987"/>
              </p:ext>
            </p:extLst>
          </p:nvPr>
        </p:nvGraphicFramePr>
        <p:xfrm>
          <a:off x="228600" y="457200"/>
          <a:ext cx="86868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056368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Methadone Maintenance Program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043803063"/>
              </p:ext>
            </p:extLst>
          </p:nvPr>
        </p:nvGraphicFramePr>
        <p:xfrm>
          <a:off x="323528" y="1268760"/>
          <a:ext cx="871296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7313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379622" y="2924944"/>
            <a:ext cx="3810000" cy="3810000"/>
            <a:chOff x="2379622" y="2924944"/>
            <a:chExt cx="3810000" cy="3810000"/>
          </a:xfrm>
        </p:grpSpPr>
        <p:sp>
          <p:nvSpPr>
            <p:cNvPr id="19" name="Donut 18"/>
            <p:cNvSpPr/>
            <p:nvPr/>
          </p:nvSpPr>
          <p:spPr>
            <a:xfrm>
              <a:off x="2379622" y="2924944"/>
              <a:ext cx="3810000" cy="3810000"/>
            </a:xfrm>
            <a:prstGeom prst="donu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39700" dist="38100" dir="5400000" algn="t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>
                <a:rot lat="0" lon="0" rev="1800000"/>
              </a:lightRig>
            </a:scene3d>
            <a:sp3d extrusionH="381000" prstMaterial="softEdge">
              <a:bevelT w="63500" h="63500" prst="convex"/>
              <a:bevelB w="63500" h="63500" prst="convex"/>
              <a:extrusionClr>
                <a:schemeClr val="accent5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19872" y="5373216"/>
              <a:ext cx="1758462" cy="512885"/>
            </a:xfrm>
            <a:prstGeom prst="rect">
              <a:avLst/>
            </a:prstGeom>
            <a:noFill/>
          </p:spPr>
          <p:txBody>
            <a:bodyPr wrap="none" rtlCol="0">
              <a:prstTxWarp prst="textCanDown">
                <a:avLst>
                  <a:gd name="adj" fmla="val 19512"/>
                </a:avLst>
              </a:prstTxWarp>
              <a:spAutoFit/>
            </a:bodyPr>
            <a:lstStyle/>
            <a:p>
              <a:pPr algn="ctr"/>
              <a:r>
                <a:rPr lang="en-US" sz="2400" dirty="0" smtClean="0">
                  <a:gradFill>
                    <a:gsLst>
                      <a:gs pos="0">
                        <a:prstClr val="white">
                          <a:alpha val="70000"/>
                        </a:prstClr>
                      </a:gs>
                      <a:gs pos="77000">
                        <a:prstClr val="white">
                          <a:lumMod val="8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0" scaled="1"/>
                  </a:gradFill>
                  <a:latin typeface="Times New Roman" pitchFamily="18" charset="0"/>
                  <a:cs typeface="Faruma" pitchFamily="2" charset="0"/>
                </a:rPr>
                <a:t>Children Treatment and Rehabilitation Center</a:t>
              </a:r>
              <a:endParaRPr lang="en-US" sz="2400" dirty="0">
                <a:gradFill>
                  <a:gsLst>
                    <a:gs pos="0">
                      <a:prstClr val="white">
                        <a:alpha val="70000"/>
                      </a:prstClr>
                    </a:gs>
                    <a:gs pos="77000">
                      <a:prstClr val="white">
                        <a:lumMod val="8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475122" y="2457101"/>
            <a:ext cx="3429000" cy="3429000"/>
            <a:chOff x="827584" y="2520280"/>
            <a:chExt cx="3429000" cy="3429000"/>
          </a:xfrm>
        </p:grpSpPr>
        <p:sp>
          <p:nvSpPr>
            <p:cNvPr id="20" name="Donut 19"/>
            <p:cNvSpPr/>
            <p:nvPr/>
          </p:nvSpPr>
          <p:spPr>
            <a:xfrm>
              <a:off x="827584" y="2520280"/>
              <a:ext cx="3429000" cy="3429000"/>
            </a:xfrm>
            <a:prstGeom prst="donu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39700" dist="38100" dir="5400000" algn="t" rotWithShape="0">
                <a:prstClr val="black">
                  <a:alpha val="40000"/>
                </a:prstClr>
              </a:outerShdw>
            </a:effectLst>
            <a:scene3d>
              <a:camera prst="isometricOffAxis1Top">
                <a:rot lat="18075715" lon="18392745" rev="3456000"/>
              </a:camera>
              <a:lightRig rig="threePt" dir="t">
                <a:rot lat="0" lon="0" rev="1800000"/>
              </a:lightRig>
            </a:scene3d>
            <a:sp3d extrusionH="381000" prstMaterial="softEdge">
              <a:bevelT w="63500" h="63500" prst="convex"/>
              <a:bevelB w="63500" h="63500" prst="convex"/>
              <a:extrusionClr>
                <a:schemeClr val="accent4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91680" y="4702332"/>
              <a:ext cx="1685978" cy="526868"/>
            </a:xfrm>
            <a:prstGeom prst="rect">
              <a:avLst/>
            </a:prstGeom>
            <a:noFill/>
          </p:spPr>
          <p:txBody>
            <a:bodyPr wrap="none" rtlCol="0">
              <a:prstTxWarp prst="textCanDown">
                <a:avLst>
                  <a:gd name="adj" fmla="val 30941"/>
                </a:avLst>
              </a:prstTxWarp>
              <a:spAutoFit/>
            </a:bodyPr>
            <a:lstStyle/>
            <a:p>
              <a:pPr algn="ctr"/>
              <a:r>
                <a:rPr lang="en-US" sz="2400" dirty="0">
                  <a:gradFill>
                    <a:gsLst>
                      <a:gs pos="0">
                        <a:prstClr val="white">
                          <a:alpha val="70000"/>
                        </a:prstClr>
                      </a:gs>
                      <a:gs pos="77000">
                        <a:prstClr val="white">
                          <a:lumMod val="8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0" scaled="1"/>
                  </a:gradFill>
                  <a:latin typeface="Franklin Gothic Medium" pitchFamily="34" charset="0"/>
                </a:rPr>
                <a:t>   </a:t>
              </a:r>
              <a:r>
                <a:rPr lang="en-US" sz="2400" dirty="0" smtClean="0">
                  <a:gradFill>
                    <a:gsLst>
                      <a:gs pos="0">
                        <a:prstClr val="white">
                          <a:alpha val="70000"/>
                        </a:prstClr>
                      </a:gs>
                      <a:gs pos="77000">
                        <a:prstClr val="white">
                          <a:lumMod val="8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0" scaled="1"/>
                  </a:gradFill>
                  <a:latin typeface="Times New Roman" pitchFamily="18" charset="0"/>
                  <a:cs typeface="Faruma" pitchFamily="2" charset="0"/>
                </a:rPr>
                <a:t>Halfway House</a:t>
              </a:r>
              <a:endParaRPr lang="en-US" sz="2400" dirty="0">
                <a:gradFill>
                  <a:gsLst>
                    <a:gs pos="0">
                      <a:prstClr val="white">
                        <a:alpha val="70000"/>
                      </a:prstClr>
                    </a:gs>
                    <a:gs pos="77000">
                      <a:prstClr val="white">
                        <a:lumMod val="8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71600" y="2762228"/>
            <a:ext cx="3048000" cy="3048000"/>
            <a:chOff x="323528" y="1749152"/>
            <a:chExt cx="3048000" cy="3048000"/>
          </a:xfrm>
        </p:grpSpPr>
        <p:sp>
          <p:nvSpPr>
            <p:cNvPr id="21" name="Donut 20"/>
            <p:cNvSpPr/>
            <p:nvPr/>
          </p:nvSpPr>
          <p:spPr>
            <a:xfrm>
              <a:off x="323528" y="1749152"/>
              <a:ext cx="3048000" cy="3048000"/>
            </a:xfrm>
            <a:prstGeom prst="donut">
              <a:avLst>
                <a:gd name="adj" fmla="val 1802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139700" dist="38100" dir="5400000" algn="t" rotWithShape="0">
                <a:prstClr val="black">
                  <a:alpha val="40000"/>
                </a:prstClr>
              </a:outerShdw>
            </a:effectLst>
            <a:scene3d>
              <a:camera prst="isometricOffAxis1Top">
                <a:rot lat="18075715" lon="18392745" rev="3456000"/>
              </a:camera>
              <a:lightRig rig="threePt" dir="t">
                <a:rot lat="0" lon="0" rev="1800000"/>
              </a:lightRig>
            </a:scene3d>
            <a:sp3d extrusionH="381000" prstMaterial="softEdge">
              <a:bevelT w="63500" h="63500" prst="convex"/>
              <a:bevelB w="63500" h="63500" prst="convex"/>
              <a:extrusionClr>
                <a:schemeClr val="accent3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99592" y="3667817"/>
              <a:ext cx="1729154" cy="481263"/>
            </a:xfrm>
            <a:prstGeom prst="rect">
              <a:avLst/>
            </a:prstGeom>
            <a:noFill/>
          </p:spPr>
          <p:txBody>
            <a:bodyPr wrap="none" rtlCol="0">
              <a:prstTxWarp prst="textCanDown">
                <a:avLst>
                  <a:gd name="adj" fmla="val 30369"/>
                </a:avLst>
              </a:prstTxWarp>
              <a:spAutoFit/>
            </a:bodyPr>
            <a:lstStyle/>
            <a:p>
              <a:pPr algn="ctr"/>
              <a:r>
                <a:rPr lang="en-US" sz="2400" dirty="0">
                  <a:gradFill flip="none" rotWithShape="1">
                    <a:gsLst>
                      <a:gs pos="0">
                        <a:prstClr val="white">
                          <a:alpha val="70000"/>
                        </a:prstClr>
                      </a:gs>
                      <a:gs pos="77000">
                        <a:prstClr val="white">
                          <a:lumMod val="8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0" scaled="1"/>
                    <a:tileRect/>
                  </a:gra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dirty="0" smtClean="0">
                  <a:gradFill flip="none" rotWithShape="1">
                    <a:gsLst>
                      <a:gs pos="0">
                        <a:prstClr val="white">
                          <a:alpha val="70000"/>
                        </a:prstClr>
                      </a:gs>
                      <a:gs pos="77000">
                        <a:prstClr val="white">
                          <a:lumMod val="8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0" scaled="1"/>
                    <a:tileRect/>
                  </a:gradFill>
                  <a:latin typeface="Times New Roman" pitchFamily="18" charset="0"/>
                  <a:cs typeface="Times New Roman" pitchFamily="18" charset="0"/>
                </a:rPr>
                <a:t>Female Treatment and Rehabilitation center</a:t>
              </a:r>
              <a:endParaRPr lang="en-US" sz="2400" dirty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77000">
                      <a:prstClr val="white">
                        <a:lumMod val="8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428596" y="285727"/>
            <a:ext cx="8229600" cy="1538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Mandated Rehabilitation Centre's by Drug Law 17/2011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78334" y="1781944"/>
            <a:ext cx="3048000" cy="3048000"/>
            <a:chOff x="4499992" y="2685256"/>
            <a:chExt cx="3048000" cy="3048000"/>
          </a:xfrm>
        </p:grpSpPr>
        <p:sp>
          <p:nvSpPr>
            <p:cNvPr id="10" name="Donut 9"/>
            <p:cNvSpPr/>
            <p:nvPr/>
          </p:nvSpPr>
          <p:spPr>
            <a:xfrm>
              <a:off x="4499992" y="2685256"/>
              <a:ext cx="3048000" cy="3048000"/>
            </a:xfrm>
            <a:prstGeom prst="donut">
              <a:avLst>
                <a:gd name="adj" fmla="val 1802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139700" dist="38100" dir="5400000" algn="t" rotWithShape="0">
                <a:prstClr val="black">
                  <a:alpha val="40000"/>
                </a:prstClr>
              </a:outerShdw>
            </a:effectLst>
            <a:scene3d>
              <a:camera prst="isometricOffAxis1Top">
                <a:rot lat="18075715" lon="18392745" rev="3456000"/>
              </a:camera>
              <a:lightRig rig="threePt" dir="t">
                <a:rot lat="0" lon="0" rev="1800000"/>
              </a:lightRig>
            </a:scene3d>
            <a:sp3d extrusionH="381000" prstMaterial="softEdge">
              <a:bevelT w="63500" h="63500" prst="convex"/>
              <a:bevelB w="63500" h="63500" prst="convex"/>
              <a:extrusionClr>
                <a:schemeClr val="accent3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76056" y="4630324"/>
              <a:ext cx="1685978" cy="526868"/>
            </a:xfrm>
            <a:prstGeom prst="rect">
              <a:avLst/>
            </a:prstGeom>
            <a:noFill/>
          </p:spPr>
          <p:txBody>
            <a:bodyPr wrap="none" rtlCol="0">
              <a:prstTxWarp prst="textCanDown">
                <a:avLst>
                  <a:gd name="adj" fmla="val 30941"/>
                </a:avLst>
              </a:prstTxWarp>
              <a:spAutoFit/>
            </a:bodyPr>
            <a:lstStyle/>
            <a:p>
              <a:pPr algn="ctr"/>
              <a:r>
                <a:rPr lang="en-US" sz="2400" dirty="0">
                  <a:gradFill>
                    <a:gsLst>
                      <a:gs pos="0">
                        <a:prstClr val="white">
                          <a:alpha val="70000"/>
                        </a:prstClr>
                      </a:gs>
                      <a:gs pos="77000">
                        <a:prstClr val="white">
                          <a:lumMod val="8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0" scaled="1"/>
                  </a:gradFill>
                  <a:latin typeface="Franklin Gothic Medium" pitchFamily="34" charset="0"/>
                </a:rPr>
                <a:t>   </a:t>
              </a:r>
              <a:r>
                <a:rPr lang="dv-MV" sz="2400" dirty="0" smtClean="0">
                  <a:gradFill>
                    <a:gsLst>
                      <a:gs pos="0">
                        <a:prstClr val="white">
                          <a:alpha val="70000"/>
                        </a:prstClr>
                      </a:gs>
                      <a:gs pos="77000">
                        <a:prstClr val="white">
                          <a:lumMod val="8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0" scaled="1"/>
                  </a:gradFill>
                  <a:latin typeface="Faruma" pitchFamily="2" charset="0"/>
                  <a:cs typeface="Faruma" pitchFamily="2" charset="0"/>
                </a:rPr>
                <a:t>ޑް</a:t>
              </a:r>
              <a:r>
                <a:rPr lang="en-US" sz="2400" dirty="0" smtClean="0">
                  <a:gradFill>
                    <a:gsLst>
                      <a:gs pos="0">
                        <a:prstClr val="white">
                          <a:alpha val="70000"/>
                        </a:prstClr>
                      </a:gs>
                      <a:gs pos="77000">
                        <a:prstClr val="white">
                          <a:lumMod val="8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0" scaled="1"/>
                  </a:gradFill>
                  <a:latin typeface="Times New Roman" pitchFamily="18" charset="0"/>
                  <a:cs typeface="Faruma" pitchFamily="2" charset="0"/>
                </a:rPr>
                <a:t>Drug offender Remand Center</a:t>
              </a:r>
              <a:endParaRPr lang="en-US" sz="2400" dirty="0">
                <a:gradFill>
                  <a:gsLst>
                    <a:gs pos="0">
                      <a:prstClr val="white">
                        <a:alpha val="70000"/>
                      </a:prstClr>
                    </a:gs>
                    <a:gs pos="77000">
                      <a:prstClr val="white">
                        <a:lumMod val="8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39552" y="1824109"/>
            <a:ext cx="3024336" cy="3024336"/>
            <a:chOff x="539552" y="1824109"/>
            <a:chExt cx="3024336" cy="3024336"/>
          </a:xfrm>
        </p:grpSpPr>
        <p:sp>
          <p:nvSpPr>
            <p:cNvPr id="11" name="Donut 10"/>
            <p:cNvSpPr/>
            <p:nvPr/>
          </p:nvSpPr>
          <p:spPr>
            <a:xfrm>
              <a:off x="539552" y="1824109"/>
              <a:ext cx="3024336" cy="3024336"/>
            </a:xfrm>
            <a:prstGeom prst="donu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39700" dist="38100" dir="5400000" algn="t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>
                <a:rot lat="0" lon="0" rev="1800000"/>
              </a:lightRig>
            </a:scene3d>
            <a:sp3d extrusionH="381000" prstMaterial="softEdge">
              <a:bevelT w="63500" h="63500" prst="convex"/>
              <a:bevelB w="63500" h="63500" prst="convex"/>
              <a:extrusionClr>
                <a:schemeClr val="accent5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08731" y="3718132"/>
              <a:ext cx="1685978" cy="526868"/>
            </a:xfrm>
            <a:prstGeom prst="rect">
              <a:avLst/>
            </a:prstGeom>
            <a:noFill/>
          </p:spPr>
          <p:txBody>
            <a:bodyPr wrap="none" rtlCol="0">
              <a:prstTxWarp prst="textCanDown">
                <a:avLst>
                  <a:gd name="adj" fmla="val 30941"/>
                </a:avLst>
              </a:prstTxWarp>
              <a:spAutoFit/>
            </a:bodyPr>
            <a:lstStyle/>
            <a:p>
              <a:pPr algn="ctr"/>
              <a:r>
                <a:rPr lang="en-US" sz="2400" dirty="0">
                  <a:gradFill>
                    <a:gsLst>
                      <a:gs pos="0">
                        <a:prstClr val="white">
                          <a:alpha val="70000"/>
                        </a:prstClr>
                      </a:gs>
                      <a:gs pos="77000">
                        <a:prstClr val="white">
                          <a:lumMod val="8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0" scaled="1"/>
                  </a:gra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dirty="0" smtClean="0">
                  <a:gradFill>
                    <a:gsLst>
                      <a:gs pos="0">
                        <a:prstClr val="white">
                          <a:alpha val="70000"/>
                        </a:prstClr>
                      </a:gs>
                      <a:gs pos="77000">
                        <a:prstClr val="white">
                          <a:lumMod val="8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0" scaled="1"/>
                  </a:gradFill>
                  <a:latin typeface="Times New Roman" pitchFamily="18" charset="0"/>
                  <a:cs typeface="Times New Roman" pitchFamily="18" charset="0"/>
                </a:rPr>
                <a:t>Detoxification Center</a:t>
              </a:r>
              <a:endParaRPr lang="en-US" sz="2400" dirty="0">
                <a:gradFill>
                  <a:gsLst>
                    <a:gs pos="0">
                      <a:prstClr val="white">
                        <a:alpha val="70000"/>
                      </a:prstClr>
                    </a:gs>
                    <a:gs pos="77000">
                      <a:prstClr val="white">
                        <a:lumMod val="8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627784" y="1268760"/>
            <a:ext cx="3212976" cy="3017468"/>
            <a:chOff x="2627784" y="1268760"/>
            <a:chExt cx="3212976" cy="3017468"/>
          </a:xfrm>
        </p:grpSpPr>
        <p:sp>
          <p:nvSpPr>
            <p:cNvPr id="14" name="Donut 13"/>
            <p:cNvSpPr/>
            <p:nvPr/>
          </p:nvSpPr>
          <p:spPr>
            <a:xfrm>
              <a:off x="2627784" y="1268760"/>
              <a:ext cx="3212976" cy="3017468"/>
            </a:xfrm>
            <a:prstGeom prst="donu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39700" dist="38100" dir="5400000" algn="t" rotWithShape="0">
                <a:prstClr val="black">
                  <a:alpha val="40000"/>
                </a:prstClr>
              </a:outerShdw>
            </a:effectLst>
            <a:scene3d>
              <a:camera prst="isometricOffAxis1Top">
                <a:rot lat="18075715" lon="18392745" rev="3456000"/>
              </a:camera>
              <a:lightRig rig="threePt" dir="t">
                <a:rot lat="0" lon="0" rev="1800000"/>
              </a:lightRig>
            </a:scene3d>
            <a:sp3d extrusionH="381000" prstMaterial="softEdge">
              <a:bevelT w="63500" h="63500" prst="convex"/>
              <a:bevelB w="63500" h="63500" prst="convex"/>
              <a:extrusionClr>
                <a:schemeClr val="accent4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47864" y="3210183"/>
              <a:ext cx="1685978" cy="526868"/>
            </a:xfrm>
            <a:prstGeom prst="rect">
              <a:avLst/>
            </a:prstGeom>
            <a:noFill/>
          </p:spPr>
          <p:txBody>
            <a:bodyPr wrap="none" rtlCol="0">
              <a:prstTxWarp prst="textCanDown">
                <a:avLst>
                  <a:gd name="adj" fmla="val 30941"/>
                </a:avLst>
              </a:prstTxWarp>
              <a:spAutoFit/>
            </a:bodyPr>
            <a:lstStyle/>
            <a:p>
              <a:pPr algn="ctr"/>
              <a:r>
                <a:rPr lang="en-US" sz="2400" dirty="0">
                  <a:gradFill>
                    <a:gsLst>
                      <a:gs pos="0">
                        <a:prstClr val="white">
                          <a:alpha val="70000"/>
                        </a:prstClr>
                      </a:gs>
                      <a:gs pos="77000">
                        <a:prstClr val="white">
                          <a:lumMod val="8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0" scaled="1"/>
                  </a:gradFill>
                  <a:latin typeface="Franklin Gothic Medium" pitchFamily="34" charset="0"/>
                </a:rPr>
                <a:t>   </a:t>
              </a:r>
              <a:r>
                <a:rPr lang="en-US" sz="2400" dirty="0" smtClean="0">
                  <a:gradFill>
                    <a:gsLst>
                      <a:gs pos="0">
                        <a:prstClr val="white">
                          <a:alpha val="70000"/>
                        </a:prstClr>
                      </a:gs>
                      <a:gs pos="77000">
                        <a:prstClr val="white">
                          <a:lumMod val="8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0" scaled="1"/>
                  </a:gradFill>
                  <a:latin typeface="Times New Roman" pitchFamily="18" charset="0"/>
                  <a:ea typeface="DejaVu Sans" pitchFamily="34" charset="0"/>
                  <a:cs typeface="Times New Roman" pitchFamily="18" charset="0"/>
                </a:rPr>
                <a:t>Drug Treatment and Rehabilitation Centre</a:t>
              </a:r>
              <a:endParaRPr lang="en-US" sz="2400" dirty="0">
                <a:gradFill>
                  <a:gsLst>
                    <a:gs pos="0">
                      <a:prstClr val="white">
                        <a:alpha val="70000"/>
                      </a:prstClr>
                    </a:gs>
                    <a:gs pos="77000">
                      <a:prstClr val="white">
                        <a:lumMod val="8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0" scaled="1"/>
                </a:gradFill>
                <a:latin typeface="Times New Roman" pitchFamily="18" charset="0"/>
                <a:ea typeface="DejaVu Sans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71756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46008" y="2708920"/>
            <a:ext cx="4128120" cy="3744416"/>
            <a:chOff x="323528" y="1749152"/>
            <a:chExt cx="3048000" cy="3048000"/>
          </a:xfrm>
        </p:grpSpPr>
        <p:sp>
          <p:nvSpPr>
            <p:cNvPr id="21" name="Donut 20"/>
            <p:cNvSpPr/>
            <p:nvPr/>
          </p:nvSpPr>
          <p:spPr>
            <a:xfrm>
              <a:off x="323528" y="1749152"/>
              <a:ext cx="3048000" cy="3048000"/>
            </a:xfrm>
            <a:prstGeom prst="donut">
              <a:avLst>
                <a:gd name="adj" fmla="val 1802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139700" dist="38100" dir="5400000" algn="t" rotWithShape="0">
                <a:prstClr val="black">
                  <a:alpha val="40000"/>
                </a:prstClr>
              </a:outerShdw>
            </a:effectLst>
            <a:scene3d>
              <a:camera prst="isometricOffAxis1Top">
                <a:rot lat="18075715" lon="18392745" rev="3456000"/>
              </a:camera>
              <a:lightRig rig="threePt" dir="t">
                <a:rot lat="0" lon="0" rev="1800000"/>
              </a:lightRig>
            </a:scene3d>
            <a:sp3d extrusionH="381000" prstMaterial="softEdge">
              <a:bevelT w="63500" h="63500" prst="convex"/>
              <a:bevelB w="63500" h="63500" prst="convex"/>
              <a:extrusionClr>
                <a:schemeClr val="accent3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99592" y="3683460"/>
              <a:ext cx="1729154" cy="481263"/>
            </a:xfrm>
            <a:prstGeom prst="rect">
              <a:avLst/>
            </a:prstGeom>
            <a:noFill/>
          </p:spPr>
          <p:txBody>
            <a:bodyPr wrap="none" rtlCol="0">
              <a:prstTxWarp prst="textCanDown">
                <a:avLst>
                  <a:gd name="adj" fmla="val 30369"/>
                </a:avLst>
              </a:prstTxWarp>
              <a:spAutoFit/>
            </a:bodyPr>
            <a:lstStyle/>
            <a:p>
              <a:pPr algn="ctr"/>
              <a:r>
                <a:rPr lang="en-US" sz="2400" dirty="0">
                  <a:gradFill flip="none" rotWithShape="1">
                    <a:gsLst>
                      <a:gs pos="0">
                        <a:prstClr val="white">
                          <a:alpha val="70000"/>
                        </a:prstClr>
                      </a:gs>
                      <a:gs pos="77000">
                        <a:prstClr val="white">
                          <a:lumMod val="8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0" scaled="1"/>
                    <a:tileRect/>
                  </a:gradFill>
                  <a:latin typeface="Franklin Gothic Medium" pitchFamily="34" charset="0"/>
                </a:rPr>
                <a:t>   </a:t>
              </a:r>
              <a:r>
                <a:rPr lang="en-US" sz="2400" dirty="0" smtClean="0">
                  <a:gradFill flip="none" rotWithShape="1">
                    <a:gsLst>
                      <a:gs pos="0">
                        <a:prstClr val="white">
                          <a:alpha val="70000"/>
                        </a:prstClr>
                      </a:gs>
                      <a:gs pos="77000">
                        <a:prstClr val="white">
                          <a:lumMod val="8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0" scaled="1"/>
                    <a:tileRect/>
                  </a:gradFill>
                  <a:latin typeface="Faruma" pitchFamily="2" charset="0"/>
                  <a:cs typeface="Faruma" pitchFamily="2" charset="0"/>
                </a:rPr>
                <a:t>female Treatment and Rehabilitation center</a:t>
              </a:r>
              <a:endParaRPr lang="en-US" sz="2400" dirty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77000">
                      <a:prstClr val="white">
                        <a:lumMod val="8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0" scaled="1"/>
                  <a:tileRect/>
                </a:gradFill>
                <a:latin typeface="Faruma" pitchFamily="2" charset="0"/>
                <a:cs typeface="Faruma" pitchFamily="2" charset="0"/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428596" y="285727"/>
            <a:ext cx="8229600" cy="1538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Faruma" pitchFamily="2" charset="0"/>
                <a:ea typeface="+mj-ea"/>
                <a:cs typeface="Faruma" pitchFamily="2" charset="0"/>
              </a:rPr>
              <a:t>Existing Rehabilitation Centers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aruma" pitchFamily="2" charset="0"/>
              <a:ea typeface="+mj-ea"/>
              <a:cs typeface="Faruma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427984" y="1968124"/>
            <a:ext cx="3672408" cy="3477100"/>
            <a:chOff x="539552" y="2056618"/>
            <a:chExt cx="3024336" cy="3024336"/>
          </a:xfrm>
        </p:grpSpPr>
        <p:sp>
          <p:nvSpPr>
            <p:cNvPr id="11" name="Donut 10"/>
            <p:cNvSpPr/>
            <p:nvPr/>
          </p:nvSpPr>
          <p:spPr>
            <a:xfrm>
              <a:off x="539552" y="2056618"/>
              <a:ext cx="3024336" cy="3024336"/>
            </a:xfrm>
            <a:prstGeom prst="donu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39700" dist="38100" dir="5400000" algn="t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>
                <a:rot lat="0" lon="0" rev="1800000"/>
              </a:lightRig>
            </a:scene3d>
            <a:sp3d extrusionH="381000" prstMaterial="softEdge">
              <a:bevelT w="63500" h="63500" prst="convex"/>
              <a:bevelB w="63500" h="63500" prst="convex"/>
              <a:extrusionClr>
                <a:schemeClr val="accent5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08731" y="3927770"/>
              <a:ext cx="1685978" cy="526868"/>
            </a:xfrm>
            <a:prstGeom prst="rect">
              <a:avLst/>
            </a:prstGeom>
            <a:noFill/>
          </p:spPr>
          <p:txBody>
            <a:bodyPr wrap="none" rtlCol="0">
              <a:prstTxWarp prst="textCanDown">
                <a:avLst>
                  <a:gd name="adj" fmla="val 30941"/>
                </a:avLst>
              </a:prstTxWarp>
              <a:spAutoFit/>
            </a:bodyPr>
            <a:lstStyle/>
            <a:p>
              <a:pPr algn="ctr"/>
              <a:r>
                <a:rPr lang="en-US" sz="2400" dirty="0">
                  <a:gradFill>
                    <a:gsLst>
                      <a:gs pos="0">
                        <a:prstClr val="white">
                          <a:alpha val="70000"/>
                        </a:prstClr>
                      </a:gs>
                      <a:gs pos="77000">
                        <a:prstClr val="white">
                          <a:lumMod val="8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0" scaled="1"/>
                  </a:gradFill>
                  <a:latin typeface="Franklin Gothic Medium" pitchFamily="34" charset="0"/>
                </a:rPr>
                <a:t>   </a:t>
              </a:r>
              <a:r>
                <a:rPr lang="en-US" sz="2400" dirty="0" smtClean="0">
                  <a:gradFill>
                    <a:gsLst>
                      <a:gs pos="0">
                        <a:prstClr val="white">
                          <a:alpha val="70000"/>
                        </a:prstClr>
                      </a:gs>
                      <a:gs pos="77000">
                        <a:prstClr val="white">
                          <a:lumMod val="8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0" scaled="1"/>
                  </a:gradFill>
                  <a:latin typeface="Faruma" pitchFamily="2" charset="0"/>
                  <a:cs typeface="Faruma" pitchFamily="2" charset="0"/>
                </a:rPr>
                <a:t>Detoxification center</a:t>
              </a:r>
              <a:endParaRPr lang="en-US" sz="2400" dirty="0">
                <a:gradFill>
                  <a:gsLst>
                    <a:gs pos="0">
                      <a:prstClr val="white">
                        <a:alpha val="70000"/>
                      </a:prstClr>
                    </a:gs>
                    <a:gs pos="77000">
                      <a:prstClr val="white">
                        <a:lumMod val="8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0" scaled="1"/>
                </a:gradFill>
                <a:latin typeface="Faruma" pitchFamily="2" charset="0"/>
                <a:cs typeface="Faruma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863080" y="1196752"/>
            <a:ext cx="4005064" cy="3456384"/>
            <a:chOff x="2627784" y="1268760"/>
            <a:chExt cx="3212976" cy="3017468"/>
          </a:xfrm>
        </p:grpSpPr>
        <p:sp>
          <p:nvSpPr>
            <p:cNvPr id="14" name="Donut 13"/>
            <p:cNvSpPr/>
            <p:nvPr/>
          </p:nvSpPr>
          <p:spPr>
            <a:xfrm>
              <a:off x="2627784" y="1268760"/>
              <a:ext cx="3212976" cy="3017468"/>
            </a:xfrm>
            <a:prstGeom prst="donu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39700" dist="38100" dir="5400000" algn="t" rotWithShape="0">
                <a:prstClr val="black">
                  <a:alpha val="40000"/>
                </a:prstClr>
              </a:outerShdw>
            </a:effectLst>
            <a:scene3d>
              <a:camera prst="isometricOffAxis1Top">
                <a:rot lat="18075715" lon="18392745" rev="3456000"/>
              </a:camera>
              <a:lightRig rig="threePt" dir="t">
                <a:rot lat="0" lon="0" rev="1800000"/>
              </a:lightRig>
            </a:scene3d>
            <a:sp3d extrusionH="381000" prstMaterial="softEdge">
              <a:bevelT w="63500" h="63500" prst="convex"/>
              <a:bevelB w="63500" h="63500" prst="convex"/>
              <a:extrusionClr>
                <a:schemeClr val="accent4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47864" y="3210183"/>
              <a:ext cx="1685978" cy="526868"/>
            </a:xfrm>
            <a:prstGeom prst="rect">
              <a:avLst/>
            </a:prstGeom>
            <a:noFill/>
          </p:spPr>
          <p:txBody>
            <a:bodyPr wrap="none" rtlCol="0">
              <a:prstTxWarp prst="textCanDown">
                <a:avLst>
                  <a:gd name="adj" fmla="val 30941"/>
                </a:avLst>
              </a:prstTxWarp>
              <a:spAutoFit/>
            </a:bodyPr>
            <a:lstStyle/>
            <a:p>
              <a:pPr algn="ctr"/>
              <a:r>
                <a:rPr lang="en-US" sz="2400" dirty="0">
                  <a:gradFill>
                    <a:gsLst>
                      <a:gs pos="0">
                        <a:prstClr val="white">
                          <a:alpha val="70000"/>
                        </a:prstClr>
                      </a:gs>
                      <a:gs pos="77000">
                        <a:prstClr val="white">
                          <a:lumMod val="8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0" scaled="1"/>
                  </a:gradFill>
                  <a:latin typeface="Franklin Gothic Medium" pitchFamily="34" charset="0"/>
                </a:rPr>
                <a:t>   </a:t>
              </a:r>
              <a:r>
                <a:rPr lang="en-US" sz="2400" dirty="0" smtClean="0">
                  <a:gradFill>
                    <a:gsLst>
                      <a:gs pos="0">
                        <a:prstClr val="white">
                          <a:alpha val="70000"/>
                        </a:prstClr>
                      </a:gs>
                      <a:gs pos="77000">
                        <a:prstClr val="white">
                          <a:lumMod val="8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0" scaled="1"/>
                  </a:gradFill>
                  <a:latin typeface="Faruma" pitchFamily="2" charset="0"/>
                  <a:cs typeface="Faruma" pitchFamily="2" charset="0"/>
                </a:rPr>
                <a:t>Drug Treatment and </a:t>
              </a:r>
              <a:r>
                <a:rPr lang="en-US" sz="2400" dirty="0" err="1" smtClean="0">
                  <a:gradFill>
                    <a:gsLst>
                      <a:gs pos="0">
                        <a:prstClr val="white">
                          <a:alpha val="70000"/>
                        </a:prstClr>
                      </a:gs>
                      <a:gs pos="77000">
                        <a:prstClr val="white">
                          <a:lumMod val="8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0" scaled="1"/>
                  </a:gradFill>
                  <a:latin typeface="Faruma" pitchFamily="2" charset="0"/>
                  <a:cs typeface="Faruma" pitchFamily="2" charset="0"/>
                </a:rPr>
                <a:t>Rehabitation</a:t>
              </a:r>
              <a:r>
                <a:rPr lang="en-US" sz="2400" dirty="0" smtClean="0">
                  <a:gradFill>
                    <a:gsLst>
                      <a:gs pos="0">
                        <a:prstClr val="white">
                          <a:alpha val="70000"/>
                        </a:prstClr>
                      </a:gs>
                      <a:gs pos="77000">
                        <a:prstClr val="white">
                          <a:lumMod val="85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0" scaled="1"/>
                  </a:gradFill>
                  <a:latin typeface="Faruma" pitchFamily="2" charset="0"/>
                  <a:cs typeface="Faruma" pitchFamily="2" charset="0"/>
                </a:rPr>
                <a:t> Center</a:t>
              </a:r>
              <a:endParaRPr lang="en-US" sz="2400" dirty="0">
                <a:gradFill>
                  <a:gsLst>
                    <a:gs pos="0">
                      <a:prstClr val="white">
                        <a:alpha val="70000"/>
                      </a:prstClr>
                    </a:gs>
                    <a:gs pos="77000">
                      <a:prstClr val="white">
                        <a:lumMod val="8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0" scaled="1"/>
                </a:gradFill>
                <a:latin typeface="Faruma" pitchFamily="2" charset="0"/>
                <a:cs typeface="Farum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84953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Coverage of Help Seekers through NDA services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7697272"/>
              </p:ext>
            </p:extLst>
          </p:nvPr>
        </p:nvGraphicFramePr>
        <p:xfrm>
          <a:off x="467544" y="1412776"/>
          <a:ext cx="8568952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2088232"/>
                <a:gridCol w="21602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Treatment Center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Existing No.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Clients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No. of clients seek help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K.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Himmafushi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Drug Rehabilitation Center (DRC)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2913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Detoxification center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580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Female Treatment and Rehabilitation Center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DE9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DE9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DE94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Methadone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Clinic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232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Community Service Center (Male’)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BB9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157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BB9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2146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BB9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Community Service Center 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Fuahmulah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29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29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292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Community Drug Rehabilitation Center 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Addu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Total 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369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5914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5960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Coverage of help Seekers through HIV prevention treatment and care services (MMT Clinic)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b="1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70574390"/>
              </p:ext>
            </p:extLst>
          </p:nvPr>
        </p:nvGraphicFramePr>
        <p:xfrm>
          <a:off x="14431" y="1252642"/>
          <a:ext cx="8388424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4272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New Services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0578468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2840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Services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768983764"/>
              </p:ext>
            </p:extLst>
          </p:nvPr>
        </p:nvGraphicFramePr>
        <p:xfrm>
          <a:off x="395536" y="1412776"/>
          <a:ext cx="849694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4450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34220801"/>
              </p:ext>
            </p:extLst>
          </p:nvPr>
        </p:nvGraphicFramePr>
        <p:xfrm>
          <a:off x="2627784" y="0"/>
          <a:ext cx="367240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6976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213925472"/>
              </p:ext>
            </p:extLst>
          </p:nvPr>
        </p:nvGraphicFramePr>
        <p:xfrm>
          <a:off x="611560" y="764704"/>
          <a:ext cx="842493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2414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45586009"/>
              </p:ext>
            </p:extLst>
          </p:nvPr>
        </p:nvGraphicFramePr>
        <p:xfrm>
          <a:off x="1907704" y="9665"/>
          <a:ext cx="404279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5893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939959957"/>
              </p:ext>
            </p:extLst>
          </p:nvPr>
        </p:nvGraphicFramePr>
        <p:xfrm>
          <a:off x="3131840" y="332656"/>
          <a:ext cx="3264024" cy="217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3171350466"/>
              </p:ext>
            </p:extLst>
          </p:nvPr>
        </p:nvGraphicFramePr>
        <p:xfrm>
          <a:off x="1259632" y="188640"/>
          <a:ext cx="7632848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407747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Role of NGO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688473133"/>
              </p:ext>
            </p:extLst>
          </p:nvPr>
        </p:nvGraphicFramePr>
        <p:xfrm>
          <a:off x="107504" y="1484784"/>
          <a:ext cx="885698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73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9592" y="1988840"/>
            <a:ext cx="734481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794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091217356"/>
              </p:ext>
            </p:extLst>
          </p:nvPr>
        </p:nvGraphicFramePr>
        <p:xfrm>
          <a:off x="3059832" y="227907"/>
          <a:ext cx="3672408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3440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1"/>
            <a:r>
              <a:rPr lang="en-GB" sz="4400" b="1" dirty="0" smtClean="0">
                <a:latin typeface="Times New Roman" pitchFamily="18" charset="0"/>
                <a:cs typeface="Times New Roman" pitchFamily="18" charset="0"/>
              </a:rPr>
              <a:t>Addressing legal policy issues?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980614020"/>
              </p:ext>
            </p:extLst>
          </p:nvPr>
        </p:nvGraphicFramePr>
        <p:xfrm>
          <a:off x="323528" y="1340768"/>
          <a:ext cx="5904656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610043018"/>
              </p:ext>
            </p:extLst>
          </p:nvPr>
        </p:nvGraphicFramePr>
        <p:xfrm>
          <a:off x="1043608" y="2492896"/>
          <a:ext cx="7056784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939175934"/>
              </p:ext>
            </p:extLst>
          </p:nvPr>
        </p:nvGraphicFramePr>
        <p:xfrm>
          <a:off x="2195736" y="3861048"/>
          <a:ext cx="5904656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" name="Rectangle 2"/>
          <p:cNvSpPr/>
          <p:nvPr/>
        </p:nvSpPr>
        <p:spPr>
          <a:xfrm>
            <a:off x="3707904" y="4293096"/>
            <a:ext cx="1109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534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8" grpId="0">
        <p:bldAsOne/>
      </p:bldGraphic>
      <p:bldGraphic spid="5" grpId="0">
        <p:bldAsOne/>
      </p:bldGraphic>
      <p:bldGraphic spid="6" grpId="0">
        <p:bldAsOne/>
      </p:bldGraphic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Service delivery strengthening/expansion</a:t>
            </a:r>
            <a:br>
              <a:rPr lang="en-GB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en-GB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247216817"/>
              </p:ext>
            </p:extLst>
          </p:nvPr>
        </p:nvGraphicFramePr>
        <p:xfrm>
          <a:off x="827584" y="1412776"/>
          <a:ext cx="7368480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2052331083"/>
              </p:ext>
            </p:extLst>
          </p:nvPr>
        </p:nvGraphicFramePr>
        <p:xfrm>
          <a:off x="755576" y="3645024"/>
          <a:ext cx="7368480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62324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6" grpId="0">
        <p:bldAsOne/>
      </p:bldGraphic>
      <p:bldGraphic spid="1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Capacity building/institutional strengthening</a:t>
            </a:r>
            <a:br>
              <a:rPr lang="en-GB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873795202"/>
              </p:ext>
            </p:extLst>
          </p:nvPr>
        </p:nvGraphicFramePr>
        <p:xfrm>
          <a:off x="1403648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5734306"/>
            <a:ext cx="9144000" cy="923330"/>
          </a:xfrm>
          <a:prstGeom prst="rect">
            <a:avLst/>
          </a:prstGeom>
          <a:solidFill>
            <a:srgbClr val="0BF327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This area needs improvement</a:t>
            </a:r>
            <a:endParaRPr lang="en-US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480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GB" sz="7300" dirty="0" smtClean="0">
                <a:latin typeface="Times New Roman" pitchFamily="18" charset="0"/>
                <a:cs typeface="Times New Roman" pitchFamily="18" charset="0"/>
              </a:rPr>
              <a:t>Evidence Generation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3435955826"/>
              </p:ext>
            </p:extLst>
          </p:nvPr>
        </p:nvGraphicFramePr>
        <p:xfrm>
          <a:off x="1691680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314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Urine test Results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0161836"/>
              </p:ext>
            </p:extLst>
          </p:nvPr>
        </p:nvGraphicFramePr>
        <p:xfrm>
          <a:off x="251520" y="1484784"/>
          <a:ext cx="8712968" cy="4647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64696"/>
                <a:gridCol w="2448272"/>
              </a:tblGrid>
              <a:tr h="9031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/>
                          <a:ea typeface="SimSun"/>
                        </a:rPr>
                        <a:t>5 Month Urine Analysis</a:t>
                      </a:r>
                      <a:r>
                        <a:rPr lang="en-US" sz="2400" baseline="0" dirty="0" smtClean="0">
                          <a:effectLst/>
                          <a:latin typeface="Times New Roman"/>
                          <a:ea typeface="SimSun"/>
                        </a:rPr>
                        <a:t> in 2011 (February, March, April &amp; May)</a:t>
                      </a:r>
                      <a:endParaRPr lang="en-GB" sz="2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/>
                          <a:ea typeface="SimSun"/>
                        </a:rPr>
                        <a:t>%</a:t>
                      </a:r>
                      <a:endParaRPr lang="en-GB" sz="2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9031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Urine tests negative to Opioids according to the urine analysis  on 13th Feb 2011</a:t>
                      </a:r>
                      <a:endParaRPr lang="en-GB" sz="2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65.79%</a:t>
                      </a:r>
                      <a:endParaRPr lang="en-GB" sz="2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9031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Urine tests negative to Opioids according to the urine analysis  on 8th Mar 2011</a:t>
                      </a:r>
                      <a:endParaRPr lang="en-GB" sz="2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66.67%</a:t>
                      </a:r>
                      <a:endParaRPr lang="en-GB" sz="2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0113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Urine tests negative to Opioids according to the urine analysis  on 25th Apr 2011</a:t>
                      </a:r>
                      <a:endParaRPr lang="en-GB" sz="2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77.14%</a:t>
                      </a:r>
                      <a:endParaRPr lang="en-GB" sz="2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9266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Urine tests negative to Opioids according to most recent urine analysis on 7th Jun 2011</a:t>
                      </a:r>
                      <a:endParaRPr lang="en-GB" sz="2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81.58%</a:t>
                      </a:r>
                      <a:endParaRPr lang="en-GB" sz="2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5697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rgbClr val="F4E7ED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4866</Words>
  <Application>Microsoft Office PowerPoint</Application>
  <PresentationFormat>On-screen Show (4:3)</PresentationFormat>
  <Paragraphs>328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Methadone Maintenance Program</vt:lpstr>
      <vt:lpstr>Role of NGO</vt:lpstr>
      <vt:lpstr>Slide 4</vt:lpstr>
      <vt:lpstr>Addressing legal policy issues?</vt:lpstr>
      <vt:lpstr>Service delivery strengthening/expansion </vt:lpstr>
      <vt:lpstr>Capacity building/institutional strengthening </vt:lpstr>
      <vt:lpstr>Evidence Generation </vt:lpstr>
      <vt:lpstr>Urine test Results</vt:lpstr>
      <vt:lpstr>MMT caters for a Special population</vt:lpstr>
      <vt:lpstr>Slide 11</vt:lpstr>
      <vt:lpstr>Slide 12</vt:lpstr>
      <vt:lpstr>Estimated figure of Help Seekers</vt:lpstr>
      <vt:lpstr>No. of drug users with HIV infection </vt:lpstr>
      <vt:lpstr>No. of drug users with other comorbid/health conditions </vt:lpstr>
      <vt:lpstr>Geographical spread (drug use/HIV) </vt:lpstr>
      <vt:lpstr>Services of NDA</vt:lpstr>
      <vt:lpstr>Slide 18</vt:lpstr>
      <vt:lpstr>Slide 19</vt:lpstr>
      <vt:lpstr>Slide 20</vt:lpstr>
      <vt:lpstr>Slide 21</vt:lpstr>
      <vt:lpstr>Coverage of Help Seekers through NDA services</vt:lpstr>
      <vt:lpstr>Coverage of help Seekers through HIV prevention treatment and care services (MMT Clinic) </vt:lpstr>
      <vt:lpstr>New Services</vt:lpstr>
      <vt:lpstr>New Services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fasee</dc:creator>
  <cp:lastModifiedBy>DEB</cp:lastModifiedBy>
  <cp:revision>51</cp:revision>
  <dcterms:created xsi:type="dcterms:W3CDTF">2012-05-13T03:21:16Z</dcterms:created>
  <dcterms:modified xsi:type="dcterms:W3CDTF">2012-05-17T03:37:06Z</dcterms:modified>
</cp:coreProperties>
</file>