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ls" ContentType="application/vnd.ms-exce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wmf" ContentType="image/x-wmf"/>
  <Override PartName="/ppt/notesSlides/notesSlide36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29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9"/>
  </p:notesMasterIdLst>
  <p:sldIdLst>
    <p:sldId id="294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5" r:id="rId18"/>
    <p:sldId id="276" r:id="rId19"/>
    <p:sldId id="277" r:id="rId20"/>
    <p:sldId id="279" r:id="rId21"/>
    <p:sldId id="281" r:id="rId22"/>
    <p:sldId id="282" r:id="rId23"/>
    <p:sldId id="283" r:id="rId24"/>
    <p:sldId id="284" r:id="rId25"/>
    <p:sldId id="285" r:id="rId26"/>
    <p:sldId id="286" r:id="rId27"/>
    <p:sldId id="287" r:id="rId28"/>
    <p:sldId id="288" r:id="rId29"/>
    <p:sldId id="291" r:id="rId30"/>
    <p:sldId id="256" r:id="rId31"/>
    <p:sldId id="257" r:id="rId32"/>
    <p:sldId id="292" r:id="rId33"/>
    <p:sldId id="293" r:id="rId34"/>
    <p:sldId id="296" r:id="rId35"/>
    <p:sldId id="297" r:id="rId36"/>
    <p:sldId id="289" r:id="rId37"/>
    <p:sldId id="290" r:id="rId3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60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47A9237-7747-4994-8E45-DECCD0D43A43}" type="datetimeFigureOut">
              <a:rPr lang="en-US"/>
              <a:pPr>
                <a:defRPr/>
              </a:pPr>
              <a:t>5/17/2012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C82BBD4-BB68-45A7-BD22-02F69ADA62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0723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83DD364-940F-4B64-9175-4D2C5EB1A039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8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5ADB668-14D0-4BE6-B5DF-73A37FE0EE2A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en-US">
              <a:cs typeface="Arial" charset="0"/>
            </a:endParaRPr>
          </a:p>
        </p:txBody>
      </p:sp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3588" cy="3430588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AU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4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4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4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2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0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6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4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2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8371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FA577D2-9869-4625-89A1-8016C98053C5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26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4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6802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0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898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2946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4994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7042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5235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9331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1138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5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3186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0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D71091A-2332-4A37-8283-2F19BA3DD33E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en-US">
              <a:cs typeface="Arial" charset="0"/>
            </a:endParaRPr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4213"/>
            <a:ext cx="4573588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5988" y="4343400"/>
            <a:ext cx="5026025" cy="4116388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DCF761-81F4-4C41-836B-E48984ABF601}" type="datetimeFigureOut">
              <a:rPr lang="en-US"/>
              <a:pPr>
                <a:defRPr/>
              </a:pPr>
              <a:t>5/17/2012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49E897-CF48-4CDE-A596-25CB554021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2B0AB8-536A-4B58-8F28-60C303988035}" type="datetimeFigureOut">
              <a:rPr lang="en-US"/>
              <a:pPr>
                <a:defRPr/>
              </a:pPr>
              <a:t>5/17/2012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5E85F9-5921-401B-8F4F-AFD1F60341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134BAC-8360-4E8B-BD90-A46FC03DD59F}" type="datetimeFigureOut">
              <a:rPr lang="en-US"/>
              <a:pPr>
                <a:defRPr/>
              </a:pPr>
              <a:t>5/17/2012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293430-DFC5-4893-856C-2FF3A0E48B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7DBE0D-57BF-4A63-B389-8EC64B98E5C0}" type="datetimeFigureOut">
              <a:rPr lang="en-US"/>
              <a:pPr>
                <a:defRPr/>
              </a:pPr>
              <a:t>5/17/2012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67C185-8ECC-467A-BC89-78A31D5AE7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773159-B44F-4655-9DD4-F73FCCFC0377}" type="datetimeFigureOut">
              <a:rPr lang="en-US"/>
              <a:pPr>
                <a:defRPr/>
              </a:pPr>
              <a:t>5/17/2012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E7E784-A989-4C7D-B083-D40F84746F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0D8899-1851-4949-92CD-1F4F55422B6C}" type="datetimeFigureOut">
              <a:rPr lang="en-US"/>
              <a:pPr>
                <a:defRPr/>
              </a:pPr>
              <a:t>5/17/2012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6CCFF6-C69A-40C6-98CE-19A1831AEA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3D8EB5-5DFC-463F-B912-7D02095EB173}" type="datetimeFigureOut">
              <a:rPr lang="en-US"/>
              <a:pPr>
                <a:defRPr/>
              </a:pPr>
              <a:t>5/17/2012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72B6E3-BBA7-4049-8414-AD6EA54600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184419-6F77-435B-8710-BA60C1045886}" type="datetimeFigureOut">
              <a:rPr lang="en-US"/>
              <a:pPr>
                <a:defRPr/>
              </a:pPr>
              <a:t>5/17/2012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D25C67-F609-4256-B87F-D7280816BE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38440C-CD9D-468B-A8FC-DD28DA4A726C}" type="datetimeFigureOut">
              <a:rPr lang="en-US"/>
              <a:pPr>
                <a:defRPr/>
              </a:pPr>
              <a:t>5/17/2012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3ECA0A-DDFD-4E35-9D53-B2EA4455C2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50D77D-7EEB-4A1B-AF19-DCAA5943597E}" type="datetimeFigureOut">
              <a:rPr lang="en-US"/>
              <a:pPr>
                <a:defRPr/>
              </a:pPr>
              <a:t>5/17/2012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1A771E-4444-43E5-B705-E156BB9721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CE0C8D-E165-4058-9859-462A6DF5824B}" type="datetimeFigureOut">
              <a:rPr lang="en-US"/>
              <a:pPr>
                <a:defRPr/>
              </a:pPr>
              <a:t>5/17/2012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E1322C-6C54-4F9E-A8FD-2B29620531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CA9942-E6B8-48F7-8258-C419C785A059}" type="datetimeFigureOut">
              <a:rPr lang="en-US"/>
              <a:pPr>
                <a:defRPr/>
              </a:pPr>
              <a:t>5/17/2012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0C3D20-90F7-4512-B618-AFADBB28BF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66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98796D9-D4BF-4904-980F-822F73ADB450}" type="datetimeFigureOut">
              <a:rPr lang="en-US"/>
              <a:pPr>
                <a:defRPr/>
              </a:pPr>
              <a:t>5/17/2012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35927BC-F84A-487F-A931-1446B0C318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Microsoft_Office_Excel_Chart2.xls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Microsoft_Office_Excel_Chart3.xls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Excel_97-2003_Worksheet1.xls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/>
            </a:r>
            <a:br>
              <a:rPr lang="en-US" sz="4000" smtClean="0"/>
            </a:br>
            <a:r>
              <a:rPr lang="en-US" sz="4000" smtClean="0"/>
              <a:t/>
            </a:r>
            <a:br>
              <a:rPr lang="en-US" sz="4000" smtClean="0"/>
            </a:br>
            <a:r>
              <a:rPr lang="en-US" sz="4000" b="1" smtClean="0"/>
              <a:t>Opioid Substitution Therapy (OST) toolkits: Advocacy for a scaled-up OST programme in the region</a:t>
            </a:r>
            <a:r>
              <a:rPr lang="en-US" sz="4000" smtClean="0"/>
              <a:t> </a:t>
            </a:r>
            <a:br>
              <a:rPr lang="en-US" sz="4000" smtClean="0"/>
            </a:br>
            <a:r>
              <a:rPr lang="en-US" sz="4000" smtClean="0"/>
              <a:t/>
            </a:r>
            <a:br>
              <a:rPr lang="en-US" sz="4000" smtClean="0"/>
            </a:br>
            <a:r>
              <a:rPr lang="en-US" sz="4000" smtClean="0"/>
              <a:t/>
            </a:r>
            <a:br>
              <a:rPr lang="en-US" sz="4000" smtClean="0"/>
            </a:br>
            <a:r>
              <a:rPr lang="en-US" sz="4000" smtClean="0"/>
              <a:t/>
            </a:r>
            <a:br>
              <a:rPr lang="en-US" sz="4000" smtClean="0"/>
            </a:br>
            <a:r>
              <a:rPr lang="en-US" sz="4000" smtClean="0"/>
              <a:t/>
            </a:r>
            <a:br>
              <a:rPr lang="en-US" sz="4000" smtClean="0"/>
            </a:br>
            <a:r>
              <a:rPr lang="en-US" sz="3600" b="1" smtClean="0">
                <a:latin typeface="Arial Narrow" pitchFamily="34" charset="0"/>
              </a:rPr>
              <a:t>Dr M Suresh Kumar</a:t>
            </a:r>
            <a:br>
              <a:rPr lang="en-US" sz="3600" b="1" smtClean="0">
                <a:latin typeface="Arial Narrow" pitchFamily="34" charset="0"/>
              </a:rPr>
            </a:br>
            <a:r>
              <a:rPr lang="en-US" sz="3600" b="1" smtClean="0">
                <a:latin typeface="Arial Narrow" pitchFamily="34" charset="0"/>
              </a:rPr>
              <a:t/>
            </a:r>
            <a:br>
              <a:rPr lang="en-US" sz="3600" b="1" smtClean="0">
                <a:latin typeface="Arial Narrow" pitchFamily="34" charset="0"/>
              </a:rPr>
            </a:br>
            <a:endParaRPr lang="en-US" sz="3600" b="1" smtClean="0">
              <a:latin typeface="Arial Narrow" pitchFamily="34" charset="0"/>
            </a:endParaRPr>
          </a:p>
        </p:txBody>
      </p:sp>
      <p:sp>
        <p:nvSpPr>
          <p:cNvPr id="15362" name="Rectang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/>
              <a:t>Evidence for OST:</a:t>
            </a:r>
            <a:br>
              <a:rPr lang="en-US" b="1" dirty="0" smtClean="0"/>
            </a:br>
            <a:r>
              <a:rPr lang="en-US" b="1" dirty="0" smtClean="0"/>
              <a:t>Other benefits in HIV integrated care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72000"/>
          </a:xfrm>
        </p:spPr>
        <p:txBody>
          <a:bodyPr rtlCol="0">
            <a:normAutofit fontScale="92500" lnSpcReduction="20000"/>
          </a:bodyPr>
          <a:lstStyle/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600" b="1" dirty="0" smtClean="0">
                <a:solidFill>
                  <a:srgbClr val="C00000"/>
                </a:solidFill>
                <a:latin typeface="Bookman Old Style" pitchFamily="18" charset="0"/>
              </a:rPr>
              <a:t>BHIVES Collaborative findings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400" b="1" dirty="0" smtClean="0">
              <a:latin typeface="Arial Narrow" pitchFamily="34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b="1" dirty="0" smtClean="0">
                <a:latin typeface="Arial Narrow" pitchFamily="34" charset="0"/>
              </a:rPr>
              <a:t>Established in 10 sites as  integrated models of HIV primary care and substance abuse treatment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400" b="1" dirty="0" smtClean="0">
              <a:latin typeface="Arial Narrow" pitchFamily="34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b="1" dirty="0" smtClean="0">
                <a:latin typeface="Arial Narrow" pitchFamily="34" charset="0"/>
              </a:rPr>
              <a:t>OST with buprenorphine/</a:t>
            </a:r>
            <a:r>
              <a:rPr lang="en-US" sz="2400" b="1" dirty="0" err="1" smtClean="0">
                <a:latin typeface="Arial Narrow" pitchFamily="34" charset="0"/>
              </a:rPr>
              <a:t>naloxone</a:t>
            </a:r>
            <a:r>
              <a:rPr lang="en-US" sz="2400" b="1" dirty="0" smtClean="0">
                <a:latin typeface="Arial Narrow" pitchFamily="34" charset="0"/>
              </a:rPr>
              <a:t> potentially effective in improving  health related QOL for HIV-infected patients with concurrent opioid dependence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400" b="1" dirty="0" smtClean="0">
              <a:latin typeface="Arial Narrow" pitchFamily="34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b="1" dirty="0" smtClean="0">
                <a:latin typeface="Arial Narrow" pitchFamily="34" charset="0"/>
              </a:rPr>
              <a:t>Integration of buprenorphine/</a:t>
            </a:r>
            <a:r>
              <a:rPr lang="en-US" sz="2400" b="1" dirty="0" err="1" smtClean="0">
                <a:latin typeface="Arial Narrow" pitchFamily="34" charset="0"/>
              </a:rPr>
              <a:t>naloxone</a:t>
            </a:r>
            <a:r>
              <a:rPr lang="en-US" sz="2400" b="1" dirty="0" smtClean="0">
                <a:latin typeface="Arial Narrow" pitchFamily="34" charset="0"/>
              </a:rPr>
              <a:t> into HIV clinics increases receipt of high-quality HIV care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400" b="1" dirty="0" smtClean="0">
              <a:latin typeface="Arial Narrow" pitchFamily="34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b="1" dirty="0" smtClean="0">
                <a:latin typeface="Arial Narrow" pitchFamily="34" charset="0"/>
              </a:rPr>
              <a:t>Buprenorphine/</a:t>
            </a:r>
            <a:r>
              <a:rPr lang="en-US" sz="2400" b="1" dirty="0" err="1" smtClean="0">
                <a:latin typeface="Arial Narrow" pitchFamily="34" charset="0"/>
              </a:rPr>
              <a:t>naloxone</a:t>
            </a:r>
            <a:r>
              <a:rPr lang="en-US" sz="2400" b="1" dirty="0" smtClean="0">
                <a:latin typeface="Arial Narrow" pitchFamily="34" charset="0"/>
              </a:rPr>
              <a:t> provided in HIV treatment settings also decreases opioid use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400" b="1" dirty="0" smtClean="0">
              <a:latin typeface="Arial Narrow" pitchFamily="34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400" b="1" dirty="0" smtClean="0">
              <a:latin typeface="Arial Narrow" pitchFamily="34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400" b="1" dirty="0" smtClean="0">
              <a:latin typeface="Arial Narrow" pitchFamily="34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400" b="1" dirty="0" smtClean="0">
              <a:latin typeface="Arial Narrow" pitchFamily="34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400" b="1" dirty="0" smtClean="0">
              <a:latin typeface="Arial Narrow" pitchFamily="34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</p:txBody>
      </p:sp>
      <p:sp>
        <p:nvSpPr>
          <p:cNvPr id="34819" name="TextBox 4"/>
          <p:cNvSpPr txBox="1">
            <a:spLocks noChangeArrowheads="1"/>
          </p:cNvSpPr>
          <p:nvPr/>
        </p:nvSpPr>
        <p:spPr bwMode="auto">
          <a:xfrm>
            <a:off x="5715000" y="6172200"/>
            <a:ext cx="24384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1200" b="1">
                <a:latin typeface="Arial Narrow" pitchFamily="34" charset="0"/>
              </a:rPr>
              <a:t>J Acquir Immune Defic Syndr 2011;56</a:t>
            </a:r>
            <a:endParaRPr lang="en-US" sz="1200" b="1"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667000"/>
            <a:ext cx="7772400" cy="1362075"/>
          </a:xfrm>
        </p:spPr>
        <p:txBody>
          <a:bodyPr rtlCol="0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/>
              <a:t>2. CURRENT STATUS OF OST:</a:t>
            </a:r>
            <a:br>
              <a:rPr lang="en-US" dirty="0" smtClean="0"/>
            </a:br>
            <a:r>
              <a:rPr lang="en-US" dirty="0" smtClean="0"/>
              <a:t>THE RESPONSE IN THE REGION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sz="3000" b="1" smtClean="0"/>
              <a:t>HIV prevalence among injecting drug users, </a:t>
            </a:r>
            <a:br>
              <a:rPr lang="en-US" sz="3000" b="1" smtClean="0"/>
            </a:br>
            <a:r>
              <a:rPr lang="en-US" sz="3000" b="1" smtClean="0"/>
              <a:t>WHO SEARO Region 2007-2009</a:t>
            </a:r>
          </a:p>
        </p:txBody>
      </p:sp>
      <p:pic>
        <p:nvPicPr>
          <p:cNvPr id="48130" name="Picture 5" descr="SEAR IDU"/>
          <p:cNvPicPr>
            <a:picLocks noChangeAspect="1" noChangeArrowheads="1"/>
          </p:cNvPicPr>
          <p:nvPr/>
        </p:nvPicPr>
        <p:blipFill>
          <a:blip r:embed="rId3" cstate="print"/>
          <a:srcRect l="8675" t="15385" r="4932" b="8771"/>
          <a:stretch>
            <a:fillRect/>
          </a:stretch>
        </p:blipFill>
        <p:spPr bwMode="auto">
          <a:xfrm>
            <a:off x="406400" y="1143000"/>
            <a:ext cx="7523163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8131" name="TextBox 7"/>
          <p:cNvSpPr txBox="1">
            <a:spLocks noChangeArrowheads="1"/>
          </p:cNvSpPr>
          <p:nvPr/>
        </p:nvSpPr>
        <p:spPr bwMode="auto">
          <a:xfrm>
            <a:off x="7239000" y="6400800"/>
            <a:ext cx="133032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latin typeface="Arial Narrow" pitchFamily="34" charset="0"/>
              </a:rPr>
              <a:t>WHO SEARO, 2010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b="1" smtClean="0"/>
              <a:t>OST in Asia</a:t>
            </a:r>
          </a:p>
        </p:txBody>
      </p:sp>
      <p:sp>
        <p:nvSpPr>
          <p:cNvPr id="532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7696200" cy="4648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b="1" smtClean="0">
                <a:latin typeface="Arial Narrow" pitchFamily="34" charset="0"/>
              </a:rPr>
              <a:t>Methadone scaling up in</a:t>
            </a:r>
            <a:r>
              <a:rPr lang="en-US" sz="2400" b="1" smtClean="0">
                <a:latin typeface="Arial Narrow" pitchFamily="34" charset="0"/>
              </a:rPr>
              <a:t>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b="1" smtClean="0">
                <a:latin typeface="Arial Narrow" pitchFamily="34" charset="0"/>
              </a:rPr>
              <a:t>China, Malaysia, Indonesia </a:t>
            </a:r>
          </a:p>
          <a:p>
            <a:pPr eaLnBrk="1" hangingPunct="1">
              <a:lnSpc>
                <a:spcPct val="90000"/>
              </a:lnSpc>
            </a:pPr>
            <a:endParaRPr lang="en-US" sz="2800" b="1" smtClean="0">
              <a:latin typeface="Arial Narrow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800" b="1" smtClean="0">
                <a:latin typeface="Arial Narrow" pitchFamily="34" charset="0"/>
              </a:rPr>
              <a:t>Methadone established in</a:t>
            </a:r>
            <a:r>
              <a:rPr lang="en-US" sz="2400" b="1" smtClean="0">
                <a:latin typeface="Arial Narrow" pitchFamily="34" charset="0"/>
              </a:rPr>
              <a:t>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b="1" smtClean="0">
                <a:latin typeface="Arial Narrow" pitchFamily="34" charset="0"/>
              </a:rPr>
              <a:t>Hong Kong, Thailand, Myanmar, Vietnam, Cambodia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b="1" smtClean="0">
                <a:latin typeface="Arial Narrow" pitchFamily="34" charset="0"/>
              </a:rPr>
              <a:t>Nepal, Bangladesh, Afghanistan, Maldives, India</a:t>
            </a:r>
          </a:p>
          <a:p>
            <a:pPr eaLnBrk="1" hangingPunct="1">
              <a:lnSpc>
                <a:spcPct val="90000"/>
              </a:lnSpc>
            </a:pPr>
            <a:endParaRPr lang="en-US" sz="2800" b="1" smtClean="0">
              <a:latin typeface="Arial Narrow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800" b="1" smtClean="0">
                <a:latin typeface="Arial Narrow" pitchFamily="34" charset="0"/>
              </a:rPr>
              <a:t>Buprenorphine substitution in</a:t>
            </a:r>
            <a:r>
              <a:rPr lang="en-US" sz="2400" b="1" smtClean="0">
                <a:latin typeface="Arial Narrow" pitchFamily="34" charset="0"/>
              </a:rPr>
              <a:t>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b="1" smtClean="0">
                <a:latin typeface="Arial Narrow" pitchFamily="34" charset="0"/>
              </a:rPr>
              <a:t>India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b="1" smtClean="0">
                <a:latin typeface="Arial Narrow" pitchFamily="34" charset="0"/>
              </a:rPr>
              <a:t>Malaysia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b="1" smtClean="0">
                <a:latin typeface="Arial Narrow" pitchFamily="34" charset="0"/>
              </a:rPr>
              <a:t>Detoxification using buprenorphine in Indonesia, Malaysia, India, China, Myanmar</a:t>
            </a:r>
          </a:p>
          <a:p>
            <a:pPr lvl="1" eaLnBrk="1" hangingPunct="1">
              <a:lnSpc>
                <a:spcPct val="90000"/>
              </a:lnSpc>
            </a:pPr>
            <a:endParaRPr lang="en-US" sz="2000" b="1" smtClean="0">
              <a:latin typeface="Arial Narrow" pitchFamily="34" charset="0"/>
            </a:endParaRPr>
          </a:p>
          <a:p>
            <a:pPr lvl="1" eaLnBrk="1" hangingPunct="1">
              <a:lnSpc>
                <a:spcPct val="90000"/>
              </a:lnSpc>
            </a:pPr>
            <a:endParaRPr lang="en-US" sz="2000" b="1" smtClean="0">
              <a:latin typeface="Arial Narrow" pitchFamily="34" charset="0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en-US" sz="2800" b="1" smtClean="0"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b="1" smtClean="0"/>
              <a:t>OST in Asia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36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 Narrow" pitchFamily="34" charset="0"/>
                        </a:rPr>
                        <a:t>Country</a:t>
                      </a:r>
                      <a:endParaRPr lang="en-US" sz="1600" b="1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kern="1200" baseline="0" dirty="0" smtClean="0">
                          <a:solidFill>
                            <a:schemeClr val="lt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Estimated no. of PWID</a:t>
                      </a:r>
                      <a:endParaRPr lang="en-US" sz="1600" b="1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kern="1200" baseline="0" dirty="0" smtClean="0">
                          <a:solidFill>
                            <a:schemeClr val="lt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No. of OST sites</a:t>
                      </a:r>
                    </a:p>
                    <a:p>
                      <a:r>
                        <a:rPr lang="en-US" sz="1600" b="1" kern="1200" baseline="0" dirty="0" smtClean="0">
                          <a:solidFill>
                            <a:schemeClr val="lt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in 2008</a:t>
                      </a:r>
                      <a:endParaRPr lang="en-US" sz="1600" b="1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kern="1200" baseline="0" dirty="0" smtClean="0">
                          <a:solidFill>
                            <a:schemeClr val="lt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OST</a:t>
                      </a:r>
                    </a:p>
                    <a:p>
                      <a:r>
                        <a:rPr lang="en-US" sz="1600" b="1" kern="1200" baseline="0" dirty="0" smtClean="0">
                          <a:solidFill>
                            <a:schemeClr val="lt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in prison</a:t>
                      </a:r>
                      <a:endParaRPr lang="en-US" sz="1600" b="1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kern="1200" baseline="0" dirty="0" smtClean="0">
                          <a:solidFill>
                            <a:schemeClr val="lt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Est. no. of PWID</a:t>
                      </a:r>
                    </a:p>
                    <a:p>
                      <a:r>
                        <a:rPr lang="en-US" sz="1600" b="1" kern="1200" baseline="0" dirty="0" smtClean="0">
                          <a:solidFill>
                            <a:schemeClr val="lt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covered by OST in 2008</a:t>
                      </a:r>
                      <a:endParaRPr lang="en-US" sz="1600" b="1" dirty="0">
                        <a:latin typeface="Arial Narrow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kern="1200" baseline="0" dirty="0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China</a:t>
                      </a:r>
                      <a:endParaRPr lang="en-US" sz="1600" b="1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kern="1200" baseline="0" dirty="0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1,800,000–2,900,000</a:t>
                      </a:r>
                      <a:endParaRPr lang="en-US" sz="1600" b="1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 Narrow" pitchFamily="34" charset="0"/>
                        </a:rPr>
                        <a:t>531</a:t>
                      </a:r>
                      <a:endParaRPr lang="en-US" sz="1600" b="1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b="1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600" b="1" kern="1200" dirty="0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159,439</a:t>
                      </a:r>
                      <a:endParaRPr lang="en-US" sz="1600" b="1" kern="1200" dirty="0">
                        <a:solidFill>
                          <a:schemeClr val="dk1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kern="1200" baseline="0" dirty="0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Indonesia</a:t>
                      </a:r>
                      <a:endParaRPr lang="en-US" sz="1600" b="1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kern="1200" baseline="0" dirty="0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190,460–247,800</a:t>
                      </a:r>
                      <a:endParaRPr lang="en-US" sz="1600" b="1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 Narrow" pitchFamily="34" charset="0"/>
                        </a:rPr>
                        <a:t>35</a:t>
                      </a:r>
                      <a:endParaRPr lang="en-US" sz="1600" b="1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 Narrow" pitchFamily="34" charset="0"/>
                        </a:rPr>
                        <a:t>4</a:t>
                      </a:r>
                      <a:endParaRPr lang="en-US" sz="1600" b="1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 Narrow" pitchFamily="34" charset="0"/>
                        </a:rPr>
                        <a:t>3300</a:t>
                      </a:r>
                      <a:endParaRPr lang="en-US" sz="1600" b="1" dirty="0">
                        <a:latin typeface="Arial Narrow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kern="1200" baseline="0" dirty="0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India</a:t>
                      </a:r>
                      <a:endParaRPr lang="en-US" sz="1600" b="1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kern="1200" baseline="0" dirty="0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106,518–223,121</a:t>
                      </a:r>
                      <a:endParaRPr lang="en-US" sz="1600" b="1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 Narrow" pitchFamily="34" charset="0"/>
                        </a:rPr>
                        <a:t>47</a:t>
                      </a:r>
                      <a:endParaRPr lang="en-US" sz="1600" b="1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 Narrow" pitchFamily="34" charset="0"/>
                        </a:rPr>
                        <a:t>1</a:t>
                      </a:r>
                      <a:endParaRPr lang="en-US" sz="1600" b="1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 Narrow" pitchFamily="34" charset="0"/>
                        </a:rPr>
                        <a:t>4600</a:t>
                      </a:r>
                      <a:endParaRPr lang="en-US" sz="1600" b="1" dirty="0">
                        <a:latin typeface="Arial Narrow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kern="1200" baseline="0" dirty="0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Malaysia</a:t>
                      </a:r>
                      <a:endParaRPr lang="en-US" sz="1600" b="1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kern="1200" baseline="0" dirty="0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170,000–240,000</a:t>
                      </a:r>
                      <a:endParaRPr lang="en-US" sz="1600" b="1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 Narrow" pitchFamily="34" charset="0"/>
                        </a:rPr>
                        <a:t>68</a:t>
                      </a:r>
                      <a:endParaRPr lang="en-US" sz="1600" b="1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 Narrow" pitchFamily="34" charset="0"/>
                        </a:rPr>
                        <a:t>4</a:t>
                      </a:r>
                      <a:endParaRPr lang="en-US" sz="1600" b="1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 Narrow" pitchFamily="34" charset="0"/>
                        </a:rPr>
                        <a:t>22000</a:t>
                      </a:r>
                      <a:endParaRPr lang="en-US" sz="1600" b="1" dirty="0">
                        <a:latin typeface="Arial Narrow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kern="1200" baseline="0" dirty="0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Maldives</a:t>
                      </a:r>
                      <a:endParaRPr lang="en-US" sz="1600" b="1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kern="1200" baseline="0" dirty="0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400–500</a:t>
                      </a:r>
                      <a:endParaRPr lang="en-US" sz="1600" b="1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b="1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 Narrow" pitchFamily="34" charset="0"/>
                        </a:rPr>
                        <a:t>45</a:t>
                      </a:r>
                      <a:endParaRPr lang="en-US" sz="1600" b="1" dirty="0">
                        <a:latin typeface="Arial Narrow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kern="1200" baseline="0" dirty="0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Myanmar</a:t>
                      </a:r>
                      <a:endParaRPr lang="en-US" sz="1600" b="1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kern="1200" baseline="0" dirty="0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60,000–90,000</a:t>
                      </a:r>
                      <a:endParaRPr lang="en-US" sz="1600" b="1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b="1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 Narrow" pitchFamily="34" charset="0"/>
                        </a:rPr>
                        <a:t>500</a:t>
                      </a:r>
                      <a:endParaRPr lang="en-US" sz="1600" b="1" dirty="0">
                        <a:latin typeface="Arial Narrow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kern="1200" baseline="0" dirty="0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Nepal</a:t>
                      </a:r>
                      <a:endParaRPr lang="en-US" sz="1600" b="1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kern="1200" baseline="0" dirty="0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28,000</a:t>
                      </a:r>
                      <a:endParaRPr lang="en-US" sz="1600" b="1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 Narrow" pitchFamily="34" charset="0"/>
                        </a:rPr>
                        <a:t>2</a:t>
                      </a:r>
                      <a:endParaRPr lang="en-US" sz="1600" b="1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b="1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 Narrow" pitchFamily="34" charset="0"/>
                        </a:rPr>
                        <a:t>192</a:t>
                      </a:r>
                      <a:endParaRPr lang="en-US" sz="1600" b="1" dirty="0">
                        <a:latin typeface="Arial Narrow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kern="1200" baseline="0" dirty="0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Thailand</a:t>
                      </a:r>
                      <a:endParaRPr lang="en-US" sz="1600" b="1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kern="1200" baseline="0" dirty="0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160,528</a:t>
                      </a:r>
                      <a:endParaRPr lang="en-US" sz="1600" b="1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 Narrow" pitchFamily="34" charset="0"/>
                        </a:rPr>
                        <a:t>147</a:t>
                      </a:r>
                      <a:endParaRPr lang="en-US" sz="1600" b="1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b="1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 Narrow" pitchFamily="34" charset="0"/>
                        </a:rPr>
                        <a:t>4000-5000</a:t>
                      </a:r>
                      <a:endParaRPr lang="en-US" sz="1600" b="1" dirty="0">
                        <a:latin typeface="Arial Narrow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kern="1200" baseline="0" dirty="0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Viet Nam</a:t>
                      </a:r>
                      <a:endParaRPr lang="en-US" sz="1600" b="1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kern="1200" baseline="0" dirty="0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135,305</a:t>
                      </a:r>
                      <a:endParaRPr lang="en-US" sz="1600" b="1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 Narrow" pitchFamily="34" charset="0"/>
                        </a:rPr>
                        <a:t>6</a:t>
                      </a:r>
                      <a:endParaRPr lang="en-US" sz="1600" b="1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b="1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 Narrow" pitchFamily="34" charset="0"/>
                        </a:rPr>
                        <a:t>1484</a:t>
                      </a:r>
                      <a:endParaRPr lang="en-US" sz="1600" b="1" dirty="0">
                        <a:latin typeface="Arial Narrow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3078" name="TextBox 4"/>
          <p:cNvSpPr txBox="1">
            <a:spLocks noChangeArrowheads="1"/>
          </p:cNvSpPr>
          <p:nvPr/>
        </p:nvSpPr>
        <p:spPr bwMode="auto">
          <a:xfrm>
            <a:off x="2895600" y="6324600"/>
            <a:ext cx="57181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latin typeface="Arial Narrow" pitchFamily="34" charset="0"/>
              </a:rPr>
              <a:t>Adapted from:  Chatterjee &amp; Sharma / International Journal of Drug Policy </a:t>
            </a:r>
            <a:r>
              <a:rPr lang="en-US" sz="1200" b="1" i="1">
                <a:latin typeface="Arial Narrow" pitchFamily="34" charset="0"/>
              </a:rPr>
              <a:t>21 (2010) 134–136</a:t>
            </a:r>
            <a:endParaRPr lang="en-US" sz="1200" b="1"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b="1" dirty="0" smtClean="0"/>
              <a:t>OST in Asia</a:t>
            </a:r>
            <a:br>
              <a:rPr lang="en-US" sz="3600" b="1" dirty="0" smtClean="0"/>
            </a:br>
            <a:r>
              <a:rPr lang="en-US" sz="3600" b="1" dirty="0" smtClean="0"/>
              <a:t>Malaysia</a:t>
            </a:r>
            <a:endParaRPr lang="en-US" sz="3600" b="1" dirty="0"/>
          </a:p>
        </p:txBody>
      </p:sp>
      <p:sp>
        <p:nvSpPr>
          <p:cNvPr id="45058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038600"/>
          </a:xfrm>
        </p:spPr>
        <p:txBody>
          <a:bodyPr/>
          <a:lstStyle/>
          <a:p>
            <a:pPr eaLnBrk="1" hangingPunct="1"/>
            <a:r>
              <a:rPr lang="en-US" sz="2800" b="1" smtClean="0">
                <a:latin typeface="Arial Narrow" pitchFamily="34" charset="0"/>
              </a:rPr>
              <a:t>Pilot methadone maintenance therapy (MMT) programme in 2005 under the Ministry of Health</a:t>
            </a:r>
          </a:p>
          <a:p>
            <a:pPr eaLnBrk="1" hangingPunct="1"/>
            <a:endParaRPr lang="en-US" sz="2800" b="1" smtClean="0">
              <a:latin typeface="Arial Narrow" pitchFamily="34" charset="0"/>
            </a:endParaRPr>
          </a:p>
          <a:p>
            <a:pPr eaLnBrk="1" hangingPunct="1"/>
            <a:r>
              <a:rPr lang="en-US" sz="2800" b="1" smtClean="0">
                <a:latin typeface="Arial Narrow" pitchFamily="34" charset="0"/>
              </a:rPr>
              <a:t>Government hospitals were pressed into service as therapy centres for the programme </a:t>
            </a:r>
          </a:p>
          <a:p>
            <a:pPr eaLnBrk="1" hangingPunct="1"/>
            <a:endParaRPr lang="en-US" sz="2800" b="1" smtClean="0">
              <a:latin typeface="Arial Narrow" pitchFamily="34" charset="0"/>
            </a:endParaRPr>
          </a:p>
          <a:p>
            <a:pPr eaLnBrk="1" hangingPunct="1"/>
            <a:r>
              <a:rPr lang="en-US" sz="2800" b="1" smtClean="0">
                <a:latin typeface="Arial Narrow" pitchFamily="34" charset="0"/>
              </a:rPr>
              <a:t>The initial success led to a widening of the coverage in 2007 to 5000 drug users</a:t>
            </a:r>
            <a:endParaRPr lang="en-US" sz="2800" b="1" smtClean="0">
              <a:solidFill>
                <a:srgbClr val="000000"/>
              </a:solidFill>
              <a:latin typeface="Arial Narrow" pitchFamily="34" charset="0"/>
            </a:endParaRPr>
          </a:p>
          <a:p>
            <a:pPr eaLnBrk="1" hangingPunct="1"/>
            <a:endParaRPr lang="en-US" smtClean="0"/>
          </a:p>
        </p:txBody>
      </p:sp>
      <p:sp>
        <p:nvSpPr>
          <p:cNvPr id="45059" name="TextBox 3"/>
          <p:cNvSpPr txBox="1">
            <a:spLocks noChangeArrowheads="1"/>
          </p:cNvSpPr>
          <p:nvPr/>
        </p:nvSpPr>
        <p:spPr bwMode="auto">
          <a:xfrm>
            <a:off x="3657600" y="6096000"/>
            <a:ext cx="4529138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latin typeface="Arial Narrow" pitchFamily="34" charset="0"/>
              </a:rPr>
              <a:t>Narayanan et al. / International Journal of Drug Policy </a:t>
            </a:r>
            <a:r>
              <a:rPr lang="en-US" sz="1200" b="1" i="1">
                <a:latin typeface="Arial Narrow" pitchFamily="34" charset="0"/>
              </a:rPr>
              <a:t>22 (2011) 311– 317</a:t>
            </a:r>
            <a:endParaRPr lang="en-US" sz="1200" b="1"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b="1" dirty="0" smtClean="0"/>
              <a:t>OST in Asia</a:t>
            </a:r>
            <a:br>
              <a:rPr lang="en-US" sz="3600" b="1" dirty="0" smtClean="0"/>
            </a:br>
            <a:r>
              <a:rPr lang="en-US" sz="3600" b="1" dirty="0" smtClean="0"/>
              <a:t>Malaysia</a:t>
            </a:r>
            <a:endParaRPr lang="en-US" sz="3600" dirty="0"/>
          </a:p>
        </p:txBody>
      </p:sp>
      <p:sp>
        <p:nvSpPr>
          <p:cNvPr id="38917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eaLnBrk="1" hangingPunct="1"/>
            <a:r>
              <a:rPr lang="en-US" sz="2400" b="1" smtClean="0">
                <a:latin typeface="Arial Narrow" pitchFamily="34" charset="0"/>
              </a:rPr>
              <a:t>As of June 2010, 211 MMT free MMT service outlets with 13471 registered clients</a:t>
            </a:r>
          </a:p>
          <a:p>
            <a:pPr eaLnBrk="1" hangingPunct="1"/>
            <a:endParaRPr lang="en-US" sz="2400" b="1" smtClean="0">
              <a:latin typeface="Arial Narrow" pitchFamily="34" charset="0"/>
            </a:endParaRPr>
          </a:p>
          <a:p>
            <a:pPr eaLnBrk="1" hangingPunct="1"/>
            <a:r>
              <a:rPr lang="en-US" sz="2400" b="1" smtClean="0">
                <a:latin typeface="Arial Narrow" pitchFamily="34" charset="0"/>
              </a:rPr>
              <a:t>Additional 20000 individuals accessing fee based OST through private practitioners</a:t>
            </a:r>
          </a:p>
          <a:p>
            <a:pPr eaLnBrk="1" hangingPunct="1"/>
            <a:endParaRPr lang="en-US" sz="2400" b="1" smtClean="0">
              <a:latin typeface="Arial Narrow" pitchFamily="34" charset="0"/>
            </a:endParaRPr>
          </a:p>
          <a:p>
            <a:pPr eaLnBrk="1" hangingPunct="1"/>
            <a:r>
              <a:rPr lang="en-US" sz="2400" b="1" smtClean="0">
                <a:latin typeface="Arial Narrow" pitchFamily="34" charset="0"/>
              </a:rPr>
              <a:t>The initial success led to a widening of the coverage in 2007 to 5000 drug users</a:t>
            </a:r>
            <a:endParaRPr lang="en-US" sz="2400" b="1" smtClean="0">
              <a:solidFill>
                <a:srgbClr val="000000"/>
              </a:solidFill>
              <a:latin typeface="Arial Narrow" pitchFamily="34" charset="0"/>
            </a:endParaRPr>
          </a:p>
          <a:p>
            <a:pPr eaLnBrk="1" hangingPunct="1"/>
            <a:endParaRPr lang="en-US" smtClean="0"/>
          </a:p>
        </p:txBody>
      </p:sp>
      <p:graphicFrame>
        <p:nvGraphicFramePr>
          <p:cNvPr id="38915" name="Content Placeholder 5"/>
          <p:cNvGraphicFramePr>
            <a:graphicFrameLocks noGrp="1"/>
          </p:cNvGraphicFramePr>
          <p:nvPr>
            <p:ph sz="half" idx="2"/>
          </p:nvPr>
        </p:nvGraphicFramePr>
        <p:xfrm>
          <a:off x="4445000" y="1549400"/>
          <a:ext cx="4521200" cy="4627563"/>
        </p:xfrm>
        <a:graphic>
          <a:graphicData uri="http://schemas.openxmlformats.org/presentationml/2006/ole">
            <p:oleObj spid="_x0000_s38915" r:id="rId4" imgW="4523624" imgH="4627265" progId="Excel.Chart.8">
              <p:embed/>
            </p:oleObj>
          </a:graphicData>
        </a:graphic>
      </p:graphicFrame>
      <p:sp>
        <p:nvSpPr>
          <p:cNvPr id="38918" name="TextBox 6"/>
          <p:cNvSpPr txBox="1">
            <a:spLocks noChangeArrowheads="1"/>
          </p:cNvSpPr>
          <p:nvPr/>
        </p:nvSpPr>
        <p:spPr bwMode="auto">
          <a:xfrm>
            <a:off x="4114800" y="6324600"/>
            <a:ext cx="422275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latin typeface="Arial Narrow" pitchFamily="34" charset="0"/>
              </a:rPr>
              <a:t>Good practices in Asia, WHO WPRO &amp; Min of Health Malaysia, 2011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b="1" smtClean="0"/>
              <a:t>OST: Factors influencing adherence</a:t>
            </a:r>
            <a:br>
              <a:rPr lang="en-US" sz="3600" b="1" smtClean="0"/>
            </a:br>
            <a:r>
              <a:rPr lang="en-US" sz="2400" b="1" smtClean="0"/>
              <a:t>Methadone dose is critical for retention</a:t>
            </a:r>
            <a:endParaRPr lang="en-US" sz="3600" b="1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b="1" dirty="0" smtClean="0">
                <a:latin typeface="Arial Narrow" pitchFamily="34" charset="0"/>
              </a:rPr>
              <a:t>There is a positive dose - response relationship between methadone dose and client retention in a cohort of MMT clients in Guangxi province, China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400" b="1" dirty="0" smtClean="0">
              <a:latin typeface="Arial Narrow" pitchFamily="34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600" b="1" dirty="0" smtClean="0">
                <a:latin typeface="Arial Narrow" pitchFamily="34" charset="0"/>
              </a:rPr>
              <a:t>	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1600" b="1" dirty="0" smtClean="0">
              <a:latin typeface="Arial Narrow" pitchFamily="34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1600" b="1" dirty="0" smtClean="0">
              <a:latin typeface="Arial Narrow" pitchFamily="34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1600" b="1" dirty="0" smtClean="0">
              <a:latin typeface="Arial Narrow" pitchFamily="34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1600" b="1" dirty="0" smtClean="0">
              <a:latin typeface="Arial Narrow" pitchFamily="34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600" b="1" dirty="0" smtClean="0">
                <a:latin typeface="Arial Narrow" pitchFamily="34" charset="0"/>
              </a:rPr>
              <a:t>	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1600" b="1" dirty="0" smtClean="0">
              <a:latin typeface="Arial Narrow" pitchFamily="34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200" b="1" dirty="0" smtClean="0">
                <a:latin typeface="Arial Narrow" pitchFamily="34" charset="0"/>
              </a:rPr>
              <a:t>Liu et al. / International Journal of Drug Policy 20 (2009) 304–308</a:t>
            </a:r>
            <a:endParaRPr lang="en-US" sz="1600" b="1" dirty="0">
              <a:latin typeface="Arial Narrow" pitchFamily="34" charset="0"/>
            </a:endParaRPr>
          </a:p>
        </p:txBody>
      </p:sp>
      <p:graphicFrame>
        <p:nvGraphicFramePr>
          <p:cNvPr id="40963" name="Content Placeholder 3"/>
          <p:cNvGraphicFramePr>
            <a:graphicFrameLocks noGrp="1"/>
          </p:cNvGraphicFramePr>
          <p:nvPr>
            <p:ph sz="half" idx="1"/>
          </p:nvPr>
        </p:nvGraphicFramePr>
        <p:xfrm>
          <a:off x="406400" y="1549400"/>
          <a:ext cx="4140200" cy="4627563"/>
        </p:xfrm>
        <a:graphic>
          <a:graphicData uri="http://schemas.openxmlformats.org/presentationml/2006/ole">
            <p:oleObj spid="_x0000_s40963" r:id="rId4" imgW="4139543" imgH="4627265" progId="Excel.Chart.8">
              <p:embed/>
            </p:oleObj>
          </a:graphicData>
        </a:graphic>
      </p:graphicFrame>
      <p:sp>
        <p:nvSpPr>
          <p:cNvPr id="40966" name="TextBox 5"/>
          <p:cNvSpPr txBox="1">
            <a:spLocks noChangeArrowheads="1"/>
          </p:cNvSpPr>
          <p:nvPr/>
        </p:nvSpPr>
        <p:spPr bwMode="auto">
          <a:xfrm>
            <a:off x="685800" y="6324600"/>
            <a:ext cx="3243263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latin typeface="Arial Narrow" pitchFamily="34" charset="0"/>
              </a:rPr>
              <a:t>Mohamad et al. Harm Reduction Journal 2010, 7:30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b="1" smtClean="0"/>
              <a:t>MMT in China: Barriers and facilitators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295400"/>
          <a:ext cx="8229600" cy="45751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38400"/>
                <a:gridCol w="5791200"/>
              </a:tblGrid>
              <a:tr h="1575577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Arial Narrow" pitchFamily="34" charset="0"/>
                        </a:rPr>
                        <a:t>Barriers</a:t>
                      </a:r>
                      <a:r>
                        <a:rPr lang="en-US" sz="2000" b="1" baseline="0" dirty="0" smtClean="0">
                          <a:latin typeface="Arial Narrow" pitchFamily="34" charset="0"/>
                        </a:rPr>
                        <a:t> to MMT for clients</a:t>
                      </a:r>
                      <a:endParaRPr lang="en-US" sz="2000" b="1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Arial Narrow" pitchFamily="34" charset="0"/>
                        </a:rPr>
                        <a:t>Requirement for registration in the police department </a:t>
                      </a:r>
                    </a:p>
                    <a:p>
                      <a:r>
                        <a:rPr lang="en-US" sz="2000" b="1" dirty="0" smtClean="0">
                          <a:latin typeface="Arial Narrow" pitchFamily="34" charset="0"/>
                        </a:rPr>
                        <a:t>Perceived societal stigma;  Logistic difficulties; </a:t>
                      </a:r>
                    </a:p>
                    <a:p>
                      <a:r>
                        <a:rPr lang="en-US" sz="2000" b="1" dirty="0" smtClean="0">
                          <a:latin typeface="Arial Narrow" pitchFamily="34" charset="0"/>
                        </a:rPr>
                        <a:t>Side effects; Inappropriate perception of methadone; </a:t>
                      </a:r>
                    </a:p>
                    <a:p>
                      <a:r>
                        <a:rPr lang="en-US" sz="2000" b="1" dirty="0" smtClean="0">
                          <a:latin typeface="Arial Narrow" pitchFamily="34" charset="0"/>
                        </a:rPr>
                        <a:t>Fear of being addicted to another drug; </a:t>
                      </a:r>
                    </a:p>
                    <a:p>
                      <a:r>
                        <a:rPr lang="en-US" sz="2000" b="1" dirty="0" smtClean="0">
                          <a:latin typeface="Arial Narrow" pitchFamily="34" charset="0"/>
                        </a:rPr>
                        <a:t>Lack of additional services;  Economic burden </a:t>
                      </a:r>
                      <a:endParaRPr lang="en-US" sz="2000" b="1" dirty="0">
                        <a:latin typeface="Arial Narrow" pitchFamily="34" charset="0"/>
                      </a:endParaRPr>
                    </a:p>
                  </a:txBody>
                  <a:tcPr/>
                </a:tc>
              </a:tr>
              <a:tr h="1575577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Arial Narrow" pitchFamily="34" charset="0"/>
                        </a:rPr>
                        <a:t>Barriers for Service Providers</a:t>
                      </a:r>
                      <a:r>
                        <a:rPr lang="en-US" sz="2000" b="1" baseline="0" dirty="0" smtClean="0">
                          <a:latin typeface="Arial Narrow" pitchFamily="34" charset="0"/>
                        </a:rPr>
                        <a:t> in MMT</a:t>
                      </a:r>
                      <a:endParaRPr lang="en-US" sz="2000" b="1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Arial Narrow" pitchFamily="34" charset="0"/>
                        </a:rPr>
                        <a:t>Financial difficulties; Lack of professional training </a:t>
                      </a:r>
                    </a:p>
                    <a:p>
                      <a:r>
                        <a:rPr lang="en-US" sz="2000" b="1" dirty="0" smtClean="0">
                          <a:latin typeface="Arial Narrow" pitchFamily="34" charset="0"/>
                        </a:rPr>
                        <a:t>Difficulties in pursuit of career; Lack of institutional support</a:t>
                      </a:r>
                    </a:p>
                    <a:p>
                      <a:r>
                        <a:rPr lang="en-US" sz="2000" b="1" dirty="0" smtClean="0">
                          <a:latin typeface="Arial Narrow" pitchFamily="34" charset="0"/>
                        </a:rPr>
                        <a:t>Concern for personal safety; Low income </a:t>
                      </a:r>
                    </a:p>
                    <a:p>
                      <a:r>
                        <a:rPr lang="en-US" sz="2000" b="1" dirty="0" smtClean="0">
                          <a:latin typeface="Arial Narrow" pitchFamily="34" charset="0"/>
                        </a:rPr>
                        <a:t>Large work load; Misunderstanding by society</a:t>
                      </a:r>
                      <a:endParaRPr lang="en-US" sz="2000" b="1" dirty="0">
                        <a:latin typeface="Arial Narrow" pitchFamily="34" charset="0"/>
                      </a:endParaRPr>
                    </a:p>
                  </a:txBody>
                  <a:tcPr/>
                </a:tc>
              </a:tr>
              <a:tr h="1344645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Arial Narrow" pitchFamily="34" charset="0"/>
                        </a:rPr>
                        <a:t>Factors associated with successful MMT</a:t>
                      </a:r>
                      <a:endParaRPr lang="en-US" sz="2000" b="1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Arial Narrow" pitchFamily="34" charset="0"/>
                        </a:rPr>
                        <a:t>MMT clinics affiliated with local CDCs have more clients, higher retention rates</a:t>
                      </a:r>
                    </a:p>
                    <a:p>
                      <a:r>
                        <a:rPr lang="en-US" sz="2000" b="1" dirty="0" smtClean="0">
                          <a:latin typeface="Arial Narrow" pitchFamily="34" charset="0"/>
                        </a:rPr>
                        <a:t>Longer operating hours </a:t>
                      </a:r>
                    </a:p>
                    <a:p>
                      <a:r>
                        <a:rPr lang="en-US" sz="2000" b="1" dirty="0" smtClean="0">
                          <a:latin typeface="Arial Narrow" pitchFamily="34" charset="0"/>
                        </a:rPr>
                        <a:t>Incentives for compliant clients</a:t>
                      </a:r>
                      <a:endParaRPr lang="en-US" sz="2000" b="1" dirty="0">
                        <a:latin typeface="Arial Narrow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5312" name="TextBox 5"/>
          <p:cNvSpPr txBox="1">
            <a:spLocks noChangeArrowheads="1"/>
          </p:cNvSpPr>
          <p:nvPr/>
        </p:nvSpPr>
        <p:spPr bwMode="auto">
          <a:xfrm>
            <a:off x="5410200" y="5943600"/>
            <a:ext cx="32004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 b="1">
                <a:latin typeface="Arial Narrow" pitchFamily="34" charset="0"/>
              </a:rPr>
              <a:t>Lin et al, J Subst Abuse Treat. 2010; 38(2): 119</a:t>
            </a:r>
            <a:r>
              <a:rPr lang="en-US" sz="1600" b="1">
                <a:latin typeface="Arial Narrow" pitchFamily="34" charset="0"/>
              </a:rPr>
              <a:t>.</a:t>
            </a:r>
          </a:p>
          <a:p>
            <a:r>
              <a:rPr lang="en-US" sz="1200" b="1">
                <a:latin typeface="Arial Narrow" pitchFamily="34" charset="0"/>
              </a:rPr>
              <a:t>Lin et al, Int J Drug Policy. 2010; 21(3): 173–178</a:t>
            </a:r>
          </a:p>
          <a:p>
            <a:r>
              <a:rPr lang="en-US" sz="1200" b="1">
                <a:latin typeface="Arial Narrow" pitchFamily="34" charset="0"/>
              </a:rPr>
              <a:t>Lin, 2009. Dissertations &amp; Theses, UCLA</a:t>
            </a:r>
            <a:endParaRPr lang="en-US" sz="1600" b="1"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h-TH" sz="3600" b="1" dirty="0" smtClean="0"/>
              <a:t>Factors that maximise participation in </a:t>
            </a:r>
            <a:r>
              <a:rPr lang="en-US" sz="3600" b="1" dirty="0" smtClean="0">
                <a:cs typeface="Angsana New" pitchFamily="18" charset="-34"/>
              </a:rPr>
              <a:t/>
            </a:r>
            <a:br>
              <a:rPr lang="en-US" sz="3600" b="1" dirty="0" smtClean="0">
                <a:cs typeface="Angsana New" pitchFamily="18" charset="-34"/>
              </a:rPr>
            </a:br>
            <a:r>
              <a:rPr lang="en-US" sz="3600" b="1" dirty="0" smtClean="0">
                <a:cs typeface="Angsana New" pitchFamily="18" charset="-34"/>
              </a:rPr>
              <a:t>OST</a:t>
            </a:r>
            <a:r>
              <a:rPr lang="th-TH" sz="3600" b="1" dirty="0" smtClean="0"/>
              <a:t> programs</a:t>
            </a:r>
            <a:endParaRPr lang="en-US" sz="3600" b="1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381000" y="1828800"/>
          <a:ext cx="8229600" cy="40005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38400"/>
                <a:gridCol w="5791200"/>
              </a:tblGrid>
              <a:tr h="966398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Arial Narrow" pitchFamily="34" charset="0"/>
                        </a:rPr>
                        <a:t>Client related</a:t>
                      </a:r>
                      <a:endParaRPr lang="en-US" sz="2000" b="1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Arial Narrow" pitchFamily="34" charset="0"/>
                          <a:cs typeface="Angsana New" pitchFamily="18" charset="-34"/>
                        </a:rPr>
                        <a:t>E</a:t>
                      </a:r>
                      <a:r>
                        <a:rPr lang="th-TH" sz="2000" b="1" dirty="0" smtClean="0">
                          <a:latin typeface="Arial Narrow" pitchFamily="34" charset="0"/>
                          <a:cs typeface="Angsana New" pitchFamily="18" charset="-34"/>
                        </a:rPr>
                        <a:t>ase of access</a:t>
                      </a:r>
                    </a:p>
                    <a:p>
                      <a:r>
                        <a:rPr lang="en-US" sz="2000" b="1" dirty="0" smtClean="0">
                          <a:latin typeface="Arial Narrow" pitchFamily="34" charset="0"/>
                          <a:cs typeface="Angsana New" pitchFamily="18" charset="-34"/>
                        </a:rPr>
                        <a:t>E</a:t>
                      </a:r>
                      <a:r>
                        <a:rPr lang="th-TH" sz="2000" b="1" dirty="0" smtClean="0">
                          <a:latin typeface="Arial Narrow" pitchFamily="34" charset="0"/>
                          <a:cs typeface="Angsana New" pitchFamily="18" charset="-34"/>
                        </a:rPr>
                        <a:t>xtended opening hours at clinics</a:t>
                      </a:r>
                    </a:p>
                    <a:p>
                      <a:r>
                        <a:rPr lang="en-US" sz="2000" b="1" dirty="0" smtClean="0">
                          <a:latin typeface="Arial Narrow" pitchFamily="34" charset="0"/>
                          <a:cs typeface="Angsana New" pitchFamily="18" charset="-34"/>
                        </a:rPr>
                        <a:t>S</a:t>
                      </a:r>
                      <a:r>
                        <a:rPr lang="th-TH" sz="2000" b="1" dirty="0" smtClean="0">
                          <a:latin typeface="Arial Narrow" pitchFamily="34" charset="0"/>
                          <a:cs typeface="Angsana New" pitchFamily="18" charset="-34"/>
                        </a:rPr>
                        <a:t>ufficiently high doses</a:t>
                      </a:r>
                      <a:endParaRPr lang="en-US" sz="2000" b="1" dirty="0">
                        <a:latin typeface="Arial Narrow" pitchFamily="34" charset="0"/>
                      </a:endParaRPr>
                    </a:p>
                  </a:txBody>
                  <a:tcPr/>
                </a:tc>
              </a:tr>
              <a:tr h="1844942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Arial Narrow" pitchFamily="34" charset="0"/>
                        </a:rPr>
                        <a:t>Service Providers</a:t>
                      </a:r>
                      <a:r>
                        <a:rPr lang="en-US" sz="2000" b="1" baseline="0" dirty="0" smtClean="0">
                          <a:latin typeface="Arial Narrow" pitchFamily="34" charset="0"/>
                        </a:rPr>
                        <a:t> related</a:t>
                      </a:r>
                      <a:endParaRPr lang="en-US" sz="2000" b="1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Arial Narrow" pitchFamily="34" charset="0"/>
                          <a:cs typeface="Angsana New" pitchFamily="18" charset="-34"/>
                        </a:rPr>
                        <a:t>N</a:t>
                      </a:r>
                      <a:r>
                        <a:rPr lang="th-TH" sz="2000" b="1" dirty="0" smtClean="0">
                          <a:latin typeface="Arial Narrow" pitchFamily="34" charset="0"/>
                          <a:cs typeface="Angsana New" pitchFamily="18" charset="-34"/>
                        </a:rPr>
                        <a:t>on-judgemental clinicians</a:t>
                      </a:r>
                      <a:endParaRPr lang="en-US" sz="2000" b="1" dirty="0" smtClean="0">
                        <a:latin typeface="Arial Narrow" pitchFamily="34" charset="0"/>
                        <a:cs typeface="Angsana New" pitchFamily="18" charset="-34"/>
                      </a:endParaRPr>
                    </a:p>
                    <a:p>
                      <a:r>
                        <a:rPr lang="en-US" sz="2000" b="1" dirty="0" smtClean="0">
                          <a:latin typeface="Arial Narrow" pitchFamily="34" charset="0"/>
                          <a:cs typeface="Angsana New" pitchFamily="18" charset="-34"/>
                        </a:rPr>
                        <a:t>Professionally &amp; technically competent to deal with addiction related issues</a:t>
                      </a:r>
                      <a:endParaRPr lang="th-TH" sz="2000" b="1" dirty="0" smtClean="0">
                        <a:latin typeface="Arial Narrow" pitchFamily="34" charset="0"/>
                        <a:cs typeface="Angsana New" pitchFamily="18" charset="-34"/>
                      </a:endParaRPr>
                    </a:p>
                    <a:p>
                      <a:r>
                        <a:rPr lang="en-US" sz="2000" b="1" dirty="0" smtClean="0">
                          <a:latin typeface="Arial Narrow" pitchFamily="34" charset="0"/>
                          <a:cs typeface="Angsana New" pitchFamily="18" charset="-34"/>
                        </a:rPr>
                        <a:t>H</a:t>
                      </a:r>
                      <a:r>
                        <a:rPr lang="th-TH" sz="2000" b="1" dirty="0" smtClean="0">
                          <a:latin typeface="Arial Narrow" pitchFamily="34" charset="0"/>
                          <a:cs typeface="Angsana New" pitchFamily="18" charset="-34"/>
                        </a:rPr>
                        <a:t>igh staff morale</a:t>
                      </a:r>
                    </a:p>
                    <a:p>
                      <a:r>
                        <a:rPr lang="en-US" sz="2000" b="1" dirty="0" smtClean="0">
                          <a:latin typeface="Arial Narrow" pitchFamily="34" charset="0"/>
                          <a:cs typeface="Angsana New" pitchFamily="18" charset="-34"/>
                        </a:rPr>
                        <a:t>A</a:t>
                      </a:r>
                      <a:r>
                        <a:rPr lang="th-TH" sz="2000" b="1" dirty="0" smtClean="0">
                          <a:latin typeface="Arial Narrow" pitchFamily="34" charset="0"/>
                          <a:cs typeface="Angsana New" pitchFamily="18" charset="-34"/>
                        </a:rPr>
                        <a:t>ccess to allied medical, psychological and welfare services</a:t>
                      </a:r>
                      <a:endParaRPr lang="th-TH" sz="2000" b="1" dirty="0">
                        <a:latin typeface="Arial Narrow" pitchFamily="34" charset="0"/>
                        <a:cs typeface="Angsana New" pitchFamily="18" charset="-34"/>
                      </a:endParaRPr>
                    </a:p>
                  </a:txBody>
                  <a:tcPr/>
                </a:tc>
              </a:tr>
              <a:tr h="1074859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Arial Narrow" pitchFamily="34" charset="0"/>
                        </a:rPr>
                        <a:t>Support</a:t>
                      </a:r>
                      <a:r>
                        <a:rPr lang="en-US" sz="2000" b="1" baseline="0" dirty="0" smtClean="0">
                          <a:latin typeface="Arial Narrow" pitchFamily="34" charset="0"/>
                        </a:rPr>
                        <a:t> related</a:t>
                      </a:r>
                      <a:endParaRPr lang="en-US" sz="2000" b="1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Arial Narrow" pitchFamily="34" charset="0"/>
                        </a:rPr>
                        <a:t>Significant peer support</a:t>
                      </a:r>
                    </a:p>
                    <a:p>
                      <a:r>
                        <a:rPr lang="en-US" sz="2000" b="1" dirty="0" smtClean="0">
                          <a:latin typeface="Arial Narrow" pitchFamily="34" charset="0"/>
                        </a:rPr>
                        <a:t>Family support</a:t>
                      </a:r>
                    </a:p>
                    <a:p>
                      <a:r>
                        <a:rPr lang="en-US" sz="2000" b="1" dirty="0" smtClean="0">
                          <a:latin typeface="Arial Narrow" pitchFamily="34" charset="0"/>
                        </a:rPr>
                        <a:t>Support groups</a:t>
                      </a:r>
                      <a:endParaRPr lang="en-US" sz="2000" b="1" dirty="0">
                        <a:latin typeface="Arial Narrow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b="1" smtClean="0"/>
              <a:t>Outline of presentation</a:t>
            </a:r>
          </a:p>
        </p:txBody>
      </p:sp>
      <p:sp>
        <p:nvSpPr>
          <p:cNvPr id="1741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endParaRPr lang="en-US" sz="2600" b="1" smtClean="0">
              <a:latin typeface="Arial Narrow" pitchFamily="34" charset="0"/>
            </a:endParaRPr>
          </a:p>
          <a:p>
            <a:pPr eaLnBrk="1" hangingPunct="1">
              <a:lnSpc>
                <a:spcPct val="90000"/>
              </a:lnSpc>
              <a:buFont typeface="Calibri" pitchFamily="34" charset="0"/>
              <a:buAutoNum type="arabicPeriod"/>
            </a:pPr>
            <a:r>
              <a:rPr lang="en-US" sz="2600" b="1" smtClean="0">
                <a:latin typeface="Arial Narrow" pitchFamily="34" charset="0"/>
              </a:rPr>
              <a:t>Model of integrated OST and HIV care: evidence</a:t>
            </a:r>
          </a:p>
          <a:p>
            <a:pPr eaLnBrk="1" hangingPunct="1">
              <a:lnSpc>
                <a:spcPct val="90000"/>
              </a:lnSpc>
              <a:buFont typeface="Calibri" pitchFamily="34" charset="0"/>
              <a:buAutoNum type="arabicPeriod"/>
            </a:pPr>
            <a:endParaRPr lang="en-US" sz="2600" b="1" smtClean="0">
              <a:latin typeface="Arial Narrow" pitchFamily="34" charset="0"/>
            </a:endParaRPr>
          </a:p>
          <a:p>
            <a:pPr eaLnBrk="1" hangingPunct="1">
              <a:lnSpc>
                <a:spcPct val="90000"/>
              </a:lnSpc>
              <a:buFont typeface="Calibri" pitchFamily="34" charset="0"/>
              <a:buAutoNum type="arabicPeriod"/>
            </a:pPr>
            <a:r>
              <a:rPr lang="en-US" sz="2600" b="1" smtClean="0">
                <a:latin typeface="Arial Narrow" pitchFamily="34" charset="0"/>
              </a:rPr>
              <a:t>Current status of OST in Asia: the response in the region</a:t>
            </a:r>
          </a:p>
          <a:p>
            <a:pPr eaLnBrk="1" hangingPunct="1">
              <a:lnSpc>
                <a:spcPct val="90000"/>
              </a:lnSpc>
              <a:buFont typeface="Calibri" pitchFamily="34" charset="0"/>
              <a:buAutoNum type="arabicPeriod"/>
            </a:pPr>
            <a:endParaRPr lang="en-US" sz="2600" b="1" smtClean="0">
              <a:latin typeface="Arial Narrow" pitchFamily="34" charset="0"/>
            </a:endParaRPr>
          </a:p>
          <a:p>
            <a:pPr eaLnBrk="1" hangingPunct="1">
              <a:lnSpc>
                <a:spcPct val="90000"/>
              </a:lnSpc>
              <a:buFont typeface="Calibri" pitchFamily="34" charset="0"/>
              <a:buAutoNum type="arabicPeriod"/>
            </a:pPr>
            <a:r>
              <a:rPr lang="en-US" sz="2600" b="1" smtClean="0">
                <a:latin typeface="Arial Narrow" pitchFamily="34" charset="0"/>
              </a:rPr>
              <a:t>Gaps in response: Opportunity for improvement</a:t>
            </a:r>
          </a:p>
          <a:p>
            <a:pPr eaLnBrk="1" hangingPunct="1">
              <a:lnSpc>
                <a:spcPct val="90000"/>
              </a:lnSpc>
              <a:buFont typeface="Calibri" pitchFamily="34" charset="0"/>
              <a:buAutoNum type="arabicPeriod"/>
            </a:pPr>
            <a:endParaRPr lang="en-US" sz="2600" b="1" smtClean="0">
              <a:latin typeface="Arial Narrow" pitchFamily="34" charset="0"/>
            </a:endParaRPr>
          </a:p>
          <a:p>
            <a:pPr eaLnBrk="1" hangingPunct="1">
              <a:lnSpc>
                <a:spcPct val="90000"/>
              </a:lnSpc>
              <a:buFont typeface="Calibri" pitchFamily="34" charset="0"/>
              <a:buAutoNum type="arabicPeriod"/>
            </a:pPr>
            <a:r>
              <a:rPr lang="en-US" sz="2600" b="1" smtClean="0">
                <a:latin typeface="Arial Narrow" pitchFamily="34" charset="0"/>
              </a:rPr>
              <a:t>Methadone and Buprenorphine Toolkits</a:t>
            </a:r>
          </a:p>
          <a:p>
            <a:pPr eaLnBrk="1" hangingPunct="1">
              <a:lnSpc>
                <a:spcPct val="90000"/>
              </a:lnSpc>
              <a:buFont typeface="Calibri" pitchFamily="34" charset="0"/>
              <a:buAutoNum type="arabicPeriod"/>
            </a:pPr>
            <a:endParaRPr lang="en-US" sz="2600" b="1" smtClean="0">
              <a:latin typeface="Arial Narrow" pitchFamily="34" charset="0"/>
            </a:endParaRPr>
          </a:p>
          <a:p>
            <a:pPr eaLnBrk="1" hangingPunct="1">
              <a:lnSpc>
                <a:spcPct val="90000"/>
              </a:lnSpc>
              <a:buFont typeface="Calibri" pitchFamily="34" charset="0"/>
              <a:buAutoNum type="arabicPeriod"/>
            </a:pPr>
            <a:r>
              <a:rPr lang="en-US" sz="2600" b="1" smtClean="0">
                <a:latin typeface="Arial Narrow" pitchFamily="34" charset="0"/>
              </a:rPr>
              <a:t>Summary</a:t>
            </a:r>
            <a:endParaRPr lang="en-US" sz="3000" b="1" smtClean="0"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b="1" smtClean="0"/>
              <a:t>OST in prisons </a:t>
            </a:r>
            <a:br>
              <a:rPr lang="en-US" sz="3600" b="1" smtClean="0"/>
            </a:br>
            <a:r>
              <a:rPr lang="en-US" sz="2800" b="1" smtClean="0"/>
              <a:t>Implementation of OST within prison</a:t>
            </a:r>
            <a:endParaRPr lang="en-US" sz="3600" b="1" smtClean="0"/>
          </a:p>
        </p:txBody>
      </p:sp>
      <p:sp>
        <p:nvSpPr>
          <p:cNvPr id="59394" name="Content Placeholder 2"/>
          <p:cNvSpPr>
            <a:spLocks noGrp="1"/>
          </p:cNvSpPr>
          <p:nvPr>
            <p:ph idx="1"/>
          </p:nvPr>
        </p:nvSpPr>
        <p:spPr>
          <a:xfrm>
            <a:off x="304800" y="1524000"/>
            <a:ext cx="8229600" cy="4525963"/>
          </a:xfrm>
        </p:spPr>
        <p:txBody>
          <a:bodyPr/>
          <a:lstStyle/>
          <a:p>
            <a:pPr eaLnBrk="1" hangingPunct="1"/>
            <a:endParaRPr lang="en-US" sz="2400" b="1" smtClean="0">
              <a:latin typeface="Arial Narrow" pitchFamily="34" charset="0"/>
            </a:endParaRPr>
          </a:p>
          <a:p>
            <a:pPr eaLnBrk="1" hangingPunct="1"/>
            <a:r>
              <a:rPr lang="en-US" sz="2800" b="1" smtClean="0">
                <a:latin typeface="Arial Narrow" pitchFamily="34" charset="0"/>
              </a:rPr>
              <a:t>OST reduces HIV transmission within prisons</a:t>
            </a:r>
          </a:p>
          <a:p>
            <a:pPr eaLnBrk="1" hangingPunct="1"/>
            <a:endParaRPr lang="en-US" sz="2800" b="1" smtClean="0">
              <a:latin typeface="Arial Narrow" pitchFamily="34" charset="0"/>
            </a:endParaRPr>
          </a:p>
          <a:p>
            <a:pPr eaLnBrk="1" hangingPunct="1"/>
            <a:r>
              <a:rPr lang="en-US" sz="2800" b="1" smtClean="0">
                <a:latin typeface="Arial Narrow" pitchFamily="34" charset="0"/>
              </a:rPr>
              <a:t>It serves as a conduit to care after release from prison</a:t>
            </a:r>
          </a:p>
          <a:p>
            <a:pPr eaLnBrk="1" hangingPunct="1"/>
            <a:endParaRPr lang="en-US" sz="2800" b="1" smtClean="0">
              <a:latin typeface="Arial Narrow" pitchFamily="34" charset="0"/>
            </a:endParaRPr>
          </a:p>
          <a:p>
            <a:pPr eaLnBrk="1" hangingPunct="1"/>
            <a:r>
              <a:rPr lang="en-US" sz="2800" b="1" smtClean="0">
                <a:latin typeface="Arial Narrow" pitchFamily="34" charset="0"/>
              </a:rPr>
              <a:t>It reduces the adverse consequences of injection drug use, including overdose both within prison and after release</a:t>
            </a:r>
          </a:p>
        </p:txBody>
      </p:sp>
      <p:sp>
        <p:nvSpPr>
          <p:cNvPr id="59395" name="TextBox 3"/>
          <p:cNvSpPr txBox="1">
            <a:spLocks noChangeArrowheads="1"/>
          </p:cNvSpPr>
          <p:nvPr/>
        </p:nvSpPr>
        <p:spPr bwMode="auto">
          <a:xfrm>
            <a:off x="5105400" y="6172200"/>
            <a:ext cx="254635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latin typeface="Arial Narrow" pitchFamily="34" charset="0"/>
              </a:rPr>
              <a:t>Springer, 2010. Addiction, 105, 224–225</a:t>
            </a:r>
            <a:endParaRPr lang="en-US" sz="1200"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514600"/>
            <a:ext cx="7772400" cy="1362075"/>
          </a:xfrm>
        </p:spPr>
        <p:txBody>
          <a:bodyPr rtlCol="0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/>
              <a:t>3. Gaps in response: </a:t>
            </a:r>
            <a:br>
              <a:rPr lang="en-US" dirty="0" smtClean="0"/>
            </a:br>
            <a:r>
              <a:rPr lang="en-US" dirty="0" smtClean="0"/>
              <a:t>opportunity for improvement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b="1" dirty="0" smtClean="0"/>
              <a:t>OST: Key challenges for the </a:t>
            </a:r>
            <a:br>
              <a:rPr lang="en-US" sz="3600" b="1" dirty="0" smtClean="0"/>
            </a:br>
            <a:r>
              <a:rPr lang="en-US" sz="3600" b="1" dirty="0" smtClean="0"/>
              <a:t>resource poor settings</a:t>
            </a:r>
            <a:endParaRPr lang="en-US" sz="3600" b="1" dirty="0"/>
          </a:p>
        </p:txBody>
      </p:sp>
      <p:sp>
        <p:nvSpPr>
          <p:cNvPr id="63490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267200"/>
          </a:xfrm>
        </p:spPr>
        <p:txBody>
          <a:bodyPr/>
          <a:lstStyle/>
          <a:p>
            <a:pPr eaLnBrk="1" hangingPunct="1"/>
            <a:r>
              <a:rPr lang="en-US" sz="2800" b="1" smtClean="0">
                <a:latin typeface="Arial Narrow" pitchFamily="34" charset="0"/>
              </a:rPr>
              <a:t>What is the most effective model for implementing OST?</a:t>
            </a:r>
          </a:p>
          <a:p>
            <a:pPr eaLnBrk="1" hangingPunct="1"/>
            <a:endParaRPr lang="en-US" sz="2800" b="1" smtClean="0">
              <a:latin typeface="Arial Narrow" pitchFamily="34" charset="0"/>
            </a:endParaRPr>
          </a:p>
          <a:p>
            <a:pPr eaLnBrk="1" hangingPunct="1"/>
            <a:r>
              <a:rPr lang="en-US" sz="2800" b="1" smtClean="0">
                <a:latin typeface="Arial Narrow" pitchFamily="34" charset="0"/>
              </a:rPr>
              <a:t>How can OST become a fundamental component of integrated HIV prevention?</a:t>
            </a:r>
          </a:p>
          <a:p>
            <a:pPr eaLnBrk="1" hangingPunct="1"/>
            <a:endParaRPr lang="en-US" sz="2800" b="1" smtClean="0">
              <a:latin typeface="Arial Narrow" pitchFamily="34" charset="0"/>
            </a:endParaRPr>
          </a:p>
          <a:p>
            <a:pPr eaLnBrk="1" hangingPunct="1"/>
            <a:r>
              <a:rPr lang="en-US" sz="2800" b="1" smtClean="0">
                <a:latin typeface="Arial Narrow" pitchFamily="34" charset="0"/>
              </a:rPr>
              <a:t>How can the quality of the OST programmes be ensured and evaluated?</a:t>
            </a:r>
            <a:r>
              <a:rPr lang="en-US" smtClean="0"/>
              <a:t> </a:t>
            </a:r>
          </a:p>
        </p:txBody>
      </p:sp>
      <p:sp>
        <p:nvSpPr>
          <p:cNvPr id="63491" name="TextBox 3"/>
          <p:cNvSpPr txBox="1">
            <a:spLocks noChangeArrowheads="1"/>
          </p:cNvSpPr>
          <p:nvPr/>
        </p:nvSpPr>
        <p:spPr bwMode="auto">
          <a:xfrm>
            <a:off x="3429000" y="6248400"/>
            <a:ext cx="469582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latin typeface="Arial Narrow" pitchFamily="34" charset="0"/>
              </a:rPr>
              <a:t>Kermode, Crofts, Kumar &amp; Dorabjee, Bull World Health Organ 2011;89:243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b="1" smtClean="0"/>
              <a:t>OST: Key gaps identified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48200"/>
          </a:xfrm>
        </p:spPr>
        <p:txBody>
          <a:bodyPr rtlCol="0">
            <a:normAutofit fontScale="700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3400" b="1" dirty="0" smtClean="0">
                <a:latin typeface="Arial Narrow" pitchFamily="34" charset="0"/>
              </a:rPr>
              <a:t>OST is available for a limited number of IDUs at present in most countries of Asia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GB" sz="3400" b="1" dirty="0" smtClean="0">
              <a:latin typeface="Arial Narrow" pitchFamily="34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3400" b="1" dirty="0" smtClean="0">
                <a:latin typeface="Arial Narrow" pitchFamily="34" charset="0"/>
              </a:rPr>
              <a:t>Lack of exclusive OST centres for women injecting drug users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GB" sz="3400" b="1" dirty="0" smtClean="0">
              <a:latin typeface="Arial Narrow" pitchFamily="34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3400" b="1" dirty="0" smtClean="0">
                <a:latin typeface="Arial Narrow" pitchFamily="34" charset="0"/>
              </a:rPr>
              <a:t>Effective linkages with other services such as ICTC, ART, TB DOTS, Drug dependence treatment is a significant challenge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GB" sz="3400" b="1" dirty="0" smtClean="0">
              <a:latin typeface="Arial Narrow" pitchFamily="34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400" b="1" dirty="0" smtClean="0">
                <a:latin typeface="Arial Narrow" pitchFamily="34" charset="0"/>
              </a:rPr>
              <a:t>Operational guidelines, </a:t>
            </a:r>
            <a:r>
              <a:rPr lang="en-IN" sz="3400" b="1" dirty="0" smtClean="0">
                <a:latin typeface="Arial Narrow" pitchFamily="34" charset="0"/>
              </a:rPr>
              <a:t>Standard Operating Procedure and Toolkits</a:t>
            </a:r>
            <a:endParaRPr lang="en-US" sz="3400" b="1" dirty="0" smtClean="0">
              <a:latin typeface="Arial Narrow" pitchFamily="34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3400" b="1" dirty="0" smtClean="0">
              <a:latin typeface="Arial Narrow" pitchFamily="34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400" b="1" dirty="0" smtClean="0">
                <a:latin typeface="Arial Narrow" pitchFamily="34" charset="0"/>
              </a:rPr>
              <a:t>Pharmacological options for OST need to be expanded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2600" b="1" dirty="0" smtClean="0">
                <a:latin typeface="Arial Narrow" pitchFamily="34" charset="0"/>
              </a:rPr>
              <a:t>Methadone; Buprenorphine; Buprenorphine-</a:t>
            </a:r>
            <a:r>
              <a:rPr lang="en-US" sz="2600" b="1" dirty="0" err="1" smtClean="0">
                <a:latin typeface="Arial Narrow" pitchFamily="34" charset="0"/>
              </a:rPr>
              <a:t>Naloxone</a:t>
            </a:r>
            <a:r>
              <a:rPr lang="en-US" sz="2600" b="1" dirty="0" smtClean="0">
                <a:latin typeface="Arial Narrow" pitchFamily="34" charset="0"/>
              </a:rPr>
              <a:t>; Oral morphine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b="1" smtClean="0"/>
              <a:t>Evidence for OST as HIV prevention:</a:t>
            </a:r>
            <a:br>
              <a:rPr lang="en-US" sz="3600" b="1" smtClean="0"/>
            </a:br>
            <a:r>
              <a:rPr lang="en-US" sz="3600" b="1" smtClean="0"/>
              <a:t>Coverage is critical</a:t>
            </a:r>
            <a:endParaRPr lang="en-US" sz="3600" smtClean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418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FFFF00"/>
                          </a:solidFill>
                        </a:rPr>
                        <a:t>Country</a:t>
                      </a:r>
                      <a:endParaRPr lang="en-US" sz="1600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FFFF00"/>
                          </a:solidFill>
                        </a:rPr>
                        <a:t>IDU prevalence (%)</a:t>
                      </a:r>
                      <a:endParaRPr lang="en-US" sz="1600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FFFF00"/>
                          </a:solidFill>
                        </a:rPr>
                        <a:t>OST availability</a:t>
                      </a:r>
                      <a:endParaRPr lang="en-US" sz="1600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FFFF00"/>
                          </a:solidFill>
                        </a:rPr>
                        <a:t>HIV incidence among IDUs, 2005</a:t>
                      </a:r>
                      <a:endParaRPr lang="en-US" sz="1600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rgbClr val="FFFF00"/>
                          </a:solidFill>
                        </a:rPr>
                        <a:t>HIV incidence among IDUs, 2006</a:t>
                      </a:r>
                      <a:endParaRPr lang="en-US" sz="1600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C00000"/>
                          </a:solidFill>
                          <a:latin typeface="Arial Narrow" pitchFamily="34" charset="0"/>
                        </a:rPr>
                        <a:t>Russian</a:t>
                      </a:r>
                      <a:r>
                        <a:rPr lang="en-US" sz="1600" b="1" baseline="0" dirty="0" smtClean="0">
                          <a:solidFill>
                            <a:srgbClr val="C00000"/>
                          </a:solidFill>
                          <a:latin typeface="Arial Narrow" pitchFamily="34" charset="0"/>
                        </a:rPr>
                        <a:t> Federation</a:t>
                      </a:r>
                      <a:endParaRPr lang="en-US" sz="1600" b="1" dirty="0">
                        <a:solidFill>
                          <a:srgbClr val="C00000"/>
                        </a:solidFill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kern="1200" baseline="0" dirty="0" smtClean="0">
                          <a:solidFill>
                            <a:srgbClr val="C00000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Current IDU</a:t>
                      </a:r>
                    </a:p>
                    <a:p>
                      <a:r>
                        <a:rPr lang="en-US" sz="1600" b="1" kern="1200" baseline="0" dirty="0" smtClean="0">
                          <a:solidFill>
                            <a:srgbClr val="C00000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1.78</a:t>
                      </a:r>
                      <a:endParaRPr lang="en-US" sz="1600" b="1" dirty="0">
                        <a:solidFill>
                          <a:srgbClr val="C00000"/>
                        </a:solidFill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C00000"/>
                          </a:solidFill>
                          <a:latin typeface="Arial Narrow" pitchFamily="34" charset="0"/>
                        </a:rPr>
                        <a:t>OST not available</a:t>
                      </a:r>
                      <a:endParaRPr lang="en-US" sz="1600" b="1" dirty="0">
                        <a:solidFill>
                          <a:srgbClr val="C00000"/>
                        </a:solidFill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rgbClr val="C00000"/>
                          </a:solidFill>
                          <a:latin typeface="Arial Narrow" pitchFamily="34" charset="0"/>
                        </a:rPr>
                        <a:t>72/million</a:t>
                      </a:r>
                    </a:p>
                    <a:p>
                      <a:endParaRPr lang="en-US" sz="1600" b="1" dirty="0">
                        <a:solidFill>
                          <a:srgbClr val="C00000"/>
                        </a:solidFill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rgbClr val="C00000"/>
                          </a:solidFill>
                          <a:latin typeface="Arial Narrow" pitchFamily="34" charset="0"/>
                        </a:rPr>
                        <a:t>79/million</a:t>
                      </a:r>
                    </a:p>
                    <a:p>
                      <a:endParaRPr lang="en-US" sz="1600" b="1" dirty="0">
                        <a:solidFill>
                          <a:srgbClr val="C00000"/>
                        </a:solidFill>
                        <a:latin typeface="Arial Narrow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C00000"/>
                          </a:solidFill>
                          <a:latin typeface="Arial Narrow" pitchFamily="34" charset="0"/>
                        </a:rPr>
                        <a:t>Ukraine</a:t>
                      </a:r>
                      <a:endParaRPr lang="en-US" sz="1600" b="1" dirty="0">
                        <a:solidFill>
                          <a:srgbClr val="C00000"/>
                        </a:solidFill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 baseline="0" dirty="0" smtClean="0">
                          <a:solidFill>
                            <a:srgbClr val="C00000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Current IDU</a:t>
                      </a:r>
                    </a:p>
                    <a:p>
                      <a:r>
                        <a:rPr lang="en-US" sz="1600" b="1" kern="1200" baseline="0" dirty="0" smtClean="0">
                          <a:solidFill>
                            <a:srgbClr val="C00000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1.16 (1.00, 1.31)</a:t>
                      </a:r>
                      <a:endParaRPr lang="en-US" sz="1600" b="1" dirty="0">
                        <a:solidFill>
                          <a:srgbClr val="C00000"/>
                        </a:solidFill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C00000"/>
                          </a:solidFill>
                          <a:latin typeface="Arial Narrow" pitchFamily="34" charset="0"/>
                        </a:rPr>
                        <a:t>OST mostly unavailable (~1%)</a:t>
                      </a:r>
                      <a:endParaRPr lang="en-US" sz="1600" b="1" dirty="0">
                        <a:solidFill>
                          <a:srgbClr val="C00000"/>
                        </a:solidFill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C00000"/>
                          </a:solidFill>
                          <a:latin typeface="Arial Narrow" pitchFamily="34" charset="0"/>
                        </a:rPr>
                        <a:t>134/million</a:t>
                      </a:r>
                      <a:endParaRPr lang="en-US" sz="1600" b="1" dirty="0">
                        <a:solidFill>
                          <a:srgbClr val="C00000"/>
                        </a:solidFill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rgbClr val="C00000"/>
                          </a:solidFill>
                          <a:latin typeface="Arial Narrow" pitchFamily="34" charset="0"/>
                        </a:rPr>
                        <a:t>153/million</a:t>
                      </a:r>
                    </a:p>
                    <a:p>
                      <a:endParaRPr lang="en-US" sz="1600" b="1" dirty="0">
                        <a:solidFill>
                          <a:srgbClr val="C00000"/>
                        </a:solidFill>
                        <a:latin typeface="Arial Narrow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C00000"/>
                          </a:solidFill>
                          <a:latin typeface="Arial Narrow" pitchFamily="34" charset="0"/>
                        </a:rPr>
                        <a:t>USA</a:t>
                      </a:r>
                      <a:endParaRPr lang="en-US" sz="1600" b="1" dirty="0">
                        <a:solidFill>
                          <a:srgbClr val="C00000"/>
                        </a:solidFill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 baseline="0" dirty="0" smtClean="0">
                          <a:solidFill>
                            <a:srgbClr val="C00000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Current IDU</a:t>
                      </a:r>
                    </a:p>
                    <a:p>
                      <a:r>
                        <a:rPr lang="en-US" sz="1600" b="1" kern="1200" baseline="0" dirty="0" smtClean="0">
                          <a:solidFill>
                            <a:srgbClr val="C00000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0.96 (0.67, 1.34)</a:t>
                      </a:r>
                      <a:endParaRPr lang="en-US" sz="1600" b="1" dirty="0">
                        <a:solidFill>
                          <a:srgbClr val="C00000"/>
                        </a:solidFill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kern="1200" baseline="0" dirty="0" smtClean="0">
                          <a:solidFill>
                            <a:srgbClr val="C00000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OST available</a:t>
                      </a:r>
                    </a:p>
                    <a:p>
                      <a:r>
                        <a:rPr lang="en-US" sz="1600" b="1" kern="1200" baseline="0" dirty="0" smtClean="0">
                          <a:solidFill>
                            <a:srgbClr val="C00000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(1998–2004:</a:t>
                      </a:r>
                    </a:p>
                    <a:p>
                      <a:r>
                        <a:rPr lang="en-US" sz="1600" b="1" kern="1200" baseline="0" dirty="0" smtClean="0">
                          <a:solidFill>
                            <a:srgbClr val="C00000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15%–25%)</a:t>
                      </a:r>
                      <a:endParaRPr lang="en-US" sz="1600" b="1" dirty="0">
                        <a:solidFill>
                          <a:srgbClr val="C00000"/>
                        </a:solidFill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C00000"/>
                          </a:solidFill>
                          <a:latin typeface="Arial Narrow" pitchFamily="34" charset="0"/>
                        </a:rPr>
                        <a:t>18/million</a:t>
                      </a:r>
                      <a:endParaRPr lang="en-US" sz="1600" b="1" dirty="0">
                        <a:solidFill>
                          <a:srgbClr val="C00000"/>
                        </a:solidFill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C00000"/>
                          </a:solidFill>
                          <a:latin typeface="Arial Narrow" pitchFamily="34" charset="0"/>
                        </a:rPr>
                        <a:t>NA</a:t>
                      </a:r>
                      <a:endParaRPr lang="en-US" sz="1600" b="1" dirty="0">
                        <a:solidFill>
                          <a:srgbClr val="C00000"/>
                        </a:solidFill>
                        <a:latin typeface="Arial Narrow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C00000"/>
                          </a:solidFill>
                          <a:latin typeface="Arial Narrow" pitchFamily="34" charset="0"/>
                        </a:rPr>
                        <a:t>Canada</a:t>
                      </a:r>
                      <a:endParaRPr lang="en-US" sz="1600" b="1" dirty="0">
                        <a:solidFill>
                          <a:srgbClr val="C00000"/>
                        </a:solidFill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C00000"/>
                          </a:solidFill>
                          <a:latin typeface="Arial Narrow" pitchFamily="34" charset="0"/>
                        </a:rPr>
                        <a:t>Lifetime IDU</a:t>
                      </a:r>
                    </a:p>
                    <a:p>
                      <a:r>
                        <a:rPr lang="en-US" sz="1600" b="1" kern="1200" baseline="0" dirty="0" smtClean="0">
                          <a:solidFill>
                            <a:srgbClr val="C00000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1.3 (1.0, 1.7)</a:t>
                      </a:r>
                      <a:endParaRPr lang="en-US" sz="1600" b="1" dirty="0">
                        <a:solidFill>
                          <a:srgbClr val="C00000"/>
                        </a:solidFill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kern="1200" baseline="0" dirty="0" smtClean="0">
                          <a:solidFill>
                            <a:srgbClr val="C00000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OST available</a:t>
                      </a:r>
                    </a:p>
                    <a:p>
                      <a:r>
                        <a:rPr lang="en-US" sz="1600" b="1" kern="1200" baseline="0" dirty="0" smtClean="0">
                          <a:solidFill>
                            <a:srgbClr val="C00000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(2003: ~26%)</a:t>
                      </a:r>
                      <a:endParaRPr lang="en-US" sz="1600" b="1" dirty="0">
                        <a:solidFill>
                          <a:srgbClr val="C00000"/>
                        </a:solidFill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C00000"/>
                          </a:solidFill>
                          <a:latin typeface="Arial Narrow" pitchFamily="34" charset="0"/>
                        </a:rPr>
                        <a:t>7.2/million</a:t>
                      </a:r>
                      <a:endParaRPr lang="en-US" sz="1600" b="1" dirty="0">
                        <a:solidFill>
                          <a:srgbClr val="C00000"/>
                        </a:solidFill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C00000"/>
                          </a:solidFill>
                          <a:latin typeface="Arial Narrow" pitchFamily="34" charset="0"/>
                        </a:rPr>
                        <a:t>7.3/million</a:t>
                      </a:r>
                      <a:endParaRPr lang="en-US" sz="1600" b="1" dirty="0">
                        <a:solidFill>
                          <a:srgbClr val="C00000"/>
                        </a:solidFill>
                        <a:latin typeface="Arial Narrow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002060"/>
                          </a:solidFill>
                          <a:latin typeface="Arial Narrow" pitchFamily="34" charset="0"/>
                        </a:rPr>
                        <a:t>EU (27 countries)</a:t>
                      </a:r>
                      <a:endParaRPr lang="en-US" sz="1600" b="1" dirty="0">
                        <a:solidFill>
                          <a:srgbClr val="002060"/>
                        </a:solidFill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 baseline="0" dirty="0" smtClean="0">
                          <a:solidFill>
                            <a:srgbClr val="002060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Current IDU</a:t>
                      </a:r>
                    </a:p>
                    <a:p>
                      <a:r>
                        <a:rPr lang="en-US" sz="1600" b="1" kern="1200" baseline="0" dirty="0" smtClean="0">
                          <a:solidFill>
                            <a:srgbClr val="002060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0.19 (0.16–0.21)</a:t>
                      </a:r>
                      <a:endParaRPr lang="en-US" sz="1600" b="1" dirty="0">
                        <a:solidFill>
                          <a:srgbClr val="002060"/>
                        </a:solidFill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kern="1200" baseline="0" dirty="0" smtClean="0">
                          <a:solidFill>
                            <a:srgbClr val="002060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OST available</a:t>
                      </a:r>
                    </a:p>
                    <a:p>
                      <a:r>
                        <a:rPr lang="en-US" sz="1600" b="1" kern="1200" baseline="0" dirty="0" smtClean="0">
                          <a:solidFill>
                            <a:srgbClr val="002060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(2004: ~33%)</a:t>
                      </a:r>
                      <a:endParaRPr lang="en-US" sz="1600" b="1" dirty="0">
                        <a:solidFill>
                          <a:srgbClr val="002060"/>
                        </a:solidFill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002060"/>
                          </a:solidFill>
                          <a:latin typeface="Arial Narrow" pitchFamily="34" charset="0"/>
                        </a:rPr>
                        <a:t>6.4/million</a:t>
                      </a:r>
                      <a:endParaRPr lang="en-US" sz="1600" b="1" dirty="0">
                        <a:solidFill>
                          <a:srgbClr val="002060"/>
                        </a:solidFill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002060"/>
                          </a:solidFill>
                          <a:latin typeface="Arial Narrow" pitchFamily="34" charset="0"/>
                        </a:rPr>
                        <a:t>5.9/million</a:t>
                      </a:r>
                      <a:endParaRPr lang="en-US" sz="1600" b="1" dirty="0">
                        <a:solidFill>
                          <a:srgbClr val="002060"/>
                        </a:solidFill>
                        <a:latin typeface="Arial Narrow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002060"/>
                          </a:solidFill>
                          <a:latin typeface="Arial Narrow" pitchFamily="34" charset="0"/>
                        </a:rPr>
                        <a:t>Australia</a:t>
                      </a:r>
                      <a:endParaRPr lang="en-US" sz="1600" b="1" dirty="0">
                        <a:solidFill>
                          <a:srgbClr val="002060"/>
                        </a:solidFill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 baseline="0" dirty="0" smtClean="0">
                          <a:solidFill>
                            <a:srgbClr val="002060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Current IDU</a:t>
                      </a:r>
                    </a:p>
                    <a:p>
                      <a:r>
                        <a:rPr lang="en-US" sz="1600" b="1" kern="1200" baseline="0" dirty="0" smtClean="0">
                          <a:solidFill>
                            <a:srgbClr val="002060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1.09 (0.65–1.50)</a:t>
                      </a:r>
                      <a:endParaRPr lang="en-US" sz="1600" b="1" dirty="0">
                        <a:solidFill>
                          <a:srgbClr val="002060"/>
                        </a:solidFill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kern="1200" baseline="0" dirty="0" smtClean="0">
                          <a:solidFill>
                            <a:srgbClr val="002060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OST available</a:t>
                      </a:r>
                    </a:p>
                    <a:p>
                      <a:r>
                        <a:rPr lang="en-US" sz="1600" b="1" kern="1200" baseline="0" dirty="0" smtClean="0">
                          <a:solidFill>
                            <a:srgbClr val="002060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(2006: ~50%)</a:t>
                      </a:r>
                      <a:endParaRPr lang="en-US" sz="1600" b="1" dirty="0">
                        <a:solidFill>
                          <a:srgbClr val="002060"/>
                        </a:solidFill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002060"/>
                          </a:solidFill>
                          <a:latin typeface="Arial Narrow" pitchFamily="34" charset="0"/>
                        </a:rPr>
                        <a:t>1.6/million</a:t>
                      </a:r>
                      <a:endParaRPr lang="en-US" sz="1600" b="1" dirty="0">
                        <a:solidFill>
                          <a:srgbClr val="002060"/>
                        </a:solidFill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002060"/>
                          </a:solidFill>
                          <a:latin typeface="Arial Narrow" pitchFamily="34" charset="0"/>
                        </a:rPr>
                        <a:t>1.4/million</a:t>
                      </a:r>
                      <a:endParaRPr lang="en-US" sz="1600" b="1" dirty="0">
                        <a:solidFill>
                          <a:srgbClr val="002060"/>
                        </a:solidFill>
                        <a:latin typeface="Arial Narrow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7636" name="TextBox 6"/>
          <p:cNvSpPr txBox="1">
            <a:spLocks noChangeArrowheads="1"/>
          </p:cNvSpPr>
          <p:nvPr/>
        </p:nvSpPr>
        <p:spPr bwMode="auto">
          <a:xfrm>
            <a:off x="4800600" y="6400800"/>
            <a:ext cx="35052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 b="1">
                <a:latin typeface="Arial Narrow" pitchFamily="34" charset="0"/>
              </a:rPr>
              <a:t>Weissing et al, Am J Public Health 2009; 99:1049–1052</a:t>
            </a:r>
            <a:r>
              <a:rPr lang="en-US" sz="1600" b="1">
                <a:latin typeface="Arial Narrow" pitchFamily="34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3600" b="1" dirty="0" smtClean="0"/>
              <a:t>OST Scale-up</a:t>
            </a:r>
            <a:br>
              <a:rPr lang="en-US" sz="3600" b="1" dirty="0" smtClean="0"/>
            </a:br>
            <a:r>
              <a:rPr lang="en-US" sz="2700" b="1" dirty="0" smtClean="0"/>
              <a:t>What is the ideal coverage?</a:t>
            </a:r>
            <a:br>
              <a:rPr lang="en-US" sz="2700" b="1" dirty="0" smtClean="0"/>
            </a:br>
            <a:r>
              <a:rPr lang="en-US" sz="2700" b="1" dirty="0" smtClean="0"/>
              <a:t>Example: India</a:t>
            </a:r>
            <a:r>
              <a:rPr lang="en-US" sz="3600" b="1" dirty="0" smtClean="0"/>
              <a:t/>
            </a:r>
            <a:br>
              <a:rPr lang="en-US" sz="3600" b="1" dirty="0" smtClean="0"/>
            </a:br>
            <a:endParaRPr lang="en-US" sz="3600" b="1" dirty="0"/>
          </a:p>
        </p:txBody>
      </p:sp>
      <p:sp>
        <p:nvSpPr>
          <p:cNvPr id="6963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sz="2400" b="1" smtClean="0">
              <a:latin typeface="Arial Narrow" pitchFamily="34" charset="0"/>
            </a:endParaRPr>
          </a:p>
          <a:p>
            <a:pPr eaLnBrk="1" hangingPunct="1"/>
            <a:r>
              <a:rPr lang="en-US" sz="2400" b="1" smtClean="0">
                <a:latin typeface="Arial Narrow" pitchFamily="34" charset="0"/>
              </a:rPr>
              <a:t>30-50% IDUs may need to be covered to have greater impact on reducing HIV incidence among IDUs</a:t>
            </a:r>
          </a:p>
          <a:p>
            <a:pPr eaLnBrk="1" hangingPunct="1"/>
            <a:endParaRPr lang="en-US" sz="2400" b="1" smtClean="0">
              <a:latin typeface="Arial Narrow" pitchFamily="34" charset="0"/>
            </a:endParaRPr>
          </a:p>
          <a:p>
            <a:pPr eaLnBrk="1" hangingPunct="1"/>
            <a:r>
              <a:rPr lang="en-US" sz="2400" b="1" smtClean="0">
                <a:latin typeface="Arial Narrow" pitchFamily="34" charset="0"/>
              </a:rPr>
              <a:t>Assuming 180 000 IDUs are In India, we need to cover 54 000 - 90 000 IDUs with OST (30-50% coverage) </a:t>
            </a:r>
          </a:p>
          <a:p>
            <a:pPr eaLnBrk="1" hangingPunct="1"/>
            <a:endParaRPr lang="en-US" sz="2400" b="1" smtClean="0">
              <a:latin typeface="Arial Narrow" pitchFamily="34" charset="0"/>
            </a:endParaRPr>
          </a:p>
          <a:p>
            <a:pPr eaLnBrk="1" hangingPunct="1"/>
            <a:r>
              <a:rPr lang="en-US" sz="2400" b="1" smtClean="0">
                <a:latin typeface="Arial Narrow" pitchFamily="34" charset="0"/>
              </a:rPr>
              <a:t>We require on a priority OST centres in all districts with high IDU prevalence or high HIV prevalence/IDUs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681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400" y="1143000"/>
            <a:ext cx="7127875" cy="5316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682" name="Text Box 5"/>
          <p:cNvSpPr txBox="1">
            <a:spLocks noChangeArrowheads="1"/>
          </p:cNvSpPr>
          <p:nvPr/>
        </p:nvSpPr>
        <p:spPr bwMode="auto">
          <a:xfrm>
            <a:off x="5105400" y="6477000"/>
            <a:ext cx="28194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 b="1">
                <a:latin typeface="Arial Narrow" pitchFamily="34" charset="0"/>
              </a:rPr>
              <a:t>Degenhardt et al, Lancet 2010; 376: 285–301</a:t>
            </a:r>
          </a:p>
        </p:txBody>
      </p:sp>
      <p:sp>
        <p:nvSpPr>
          <p:cNvPr id="71683" name="Text Box 5"/>
          <p:cNvSpPr txBox="1">
            <a:spLocks noChangeArrowheads="1"/>
          </p:cNvSpPr>
          <p:nvPr/>
        </p:nvSpPr>
        <p:spPr bwMode="auto">
          <a:xfrm>
            <a:off x="1295400" y="304800"/>
            <a:ext cx="7010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latin typeface="Calibri" pitchFamily="34" charset="0"/>
            </a:endParaRPr>
          </a:p>
        </p:txBody>
      </p:sp>
      <p:sp>
        <p:nvSpPr>
          <p:cNvPr id="71684" name="Text Box 6"/>
          <p:cNvSpPr txBox="1">
            <a:spLocks noChangeArrowheads="1"/>
          </p:cNvSpPr>
          <p:nvPr/>
        </p:nvSpPr>
        <p:spPr bwMode="auto">
          <a:xfrm>
            <a:off x="0" y="0"/>
            <a:ext cx="9144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200" b="1">
                <a:latin typeface="Calibri" pitchFamily="34" charset="0"/>
              </a:rPr>
              <a:t>Combining interventions: </a:t>
            </a:r>
          </a:p>
          <a:p>
            <a:pPr algn="ctr"/>
            <a:r>
              <a:rPr lang="en-US" sz="3200" b="1">
                <a:latin typeface="Calibri" pitchFamily="34" charset="0"/>
              </a:rPr>
              <a:t>Greater impact on the reduction in HIV incidence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b="1" dirty="0" smtClean="0"/>
              <a:t>How to improve and ensure effective linkages?</a:t>
            </a:r>
            <a:endParaRPr lang="en-US" sz="3600" b="1" dirty="0"/>
          </a:p>
        </p:txBody>
      </p:sp>
      <p:sp>
        <p:nvSpPr>
          <p:cNvPr id="7373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400" b="1" smtClean="0">
                <a:latin typeface="Arial Narrow" pitchFamily="34" charset="0"/>
              </a:rPr>
              <a:t>Co-location of services</a:t>
            </a:r>
          </a:p>
          <a:p>
            <a:pPr eaLnBrk="1" hangingPunct="1"/>
            <a:endParaRPr lang="en-US" sz="2400" b="1" smtClean="0">
              <a:latin typeface="Arial Narrow" pitchFamily="34" charset="0"/>
            </a:endParaRPr>
          </a:p>
          <a:p>
            <a:pPr eaLnBrk="1" hangingPunct="1"/>
            <a:r>
              <a:rPr lang="en-US" sz="2400" b="1" smtClean="0">
                <a:latin typeface="Arial Narrow" pitchFamily="34" charset="0"/>
              </a:rPr>
              <a:t>Collaboration between various departments</a:t>
            </a:r>
          </a:p>
          <a:p>
            <a:pPr eaLnBrk="1" hangingPunct="1"/>
            <a:endParaRPr lang="en-US" sz="2400" b="1" smtClean="0">
              <a:latin typeface="Arial Narrow" pitchFamily="34" charset="0"/>
            </a:endParaRPr>
          </a:p>
          <a:p>
            <a:pPr eaLnBrk="1" hangingPunct="1"/>
            <a:r>
              <a:rPr lang="en-US" sz="2400" b="1" smtClean="0">
                <a:latin typeface="Arial Narrow" pitchFamily="34" charset="0"/>
              </a:rPr>
              <a:t>Cross training of health professionals</a:t>
            </a:r>
          </a:p>
          <a:p>
            <a:pPr eaLnBrk="1" hangingPunct="1"/>
            <a:endParaRPr lang="en-US" sz="2400" b="1" smtClean="0">
              <a:latin typeface="Arial Narrow" pitchFamily="34" charset="0"/>
            </a:endParaRPr>
          </a:p>
          <a:p>
            <a:pPr eaLnBrk="1" hangingPunct="1"/>
            <a:r>
              <a:rPr lang="en-US" sz="2400" b="1" smtClean="0">
                <a:latin typeface="Arial Narrow" pitchFamily="34" charset="0"/>
              </a:rPr>
              <a:t>Treatment literacy for IDUs</a:t>
            </a:r>
          </a:p>
          <a:p>
            <a:pPr eaLnBrk="1" hangingPunct="1"/>
            <a:endParaRPr lang="en-US" sz="2400" b="1" smtClean="0">
              <a:latin typeface="Arial Narrow" pitchFamily="34" charset="0"/>
            </a:endParaRPr>
          </a:p>
          <a:p>
            <a:pPr eaLnBrk="1" hangingPunct="1"/>
            <a:r>
              <a:rPr lang="en-US" sz="2400" b="1" smtClean="0">
                <a:latin typeface="Arial Narrow" pitchFamily="34" charset="0"/>
              </a:rPr>
              <a:t>Other supportive services </a:t>
            </a:r>
          </a:p>
          <a:p>
            <a:pPr lvl="1" eaLnBrk="1" hangingPunct="1"/>
            <a:r>
              <a:rPr lang="en-US" sz="2400" b="1" smtClean="0">
                <a:latin typeface="Arial Narrow" pitchFamily="34" charset="0"/>
              </a:rPr>
              <a:t>mental health, psychosocial support, nutrition</a:t>
            </a:r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b="1" dirty="0" smtClean="0"/>
              <a:t>Why OST is needed for non-injecting opioid dependent users?</a:t>
            </a:r>
            <a:endParaRPr lang="en-US" sz="3600" b="1" dirty="0"/>
          </a:p>
        </p:txBody>
      </p:sp>
      <p:pic>
        <p:nvPicPr>
          <p:cNvPr id="75778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219200" y="1600200"/>
            <a:ext cx="6575425" cy="4616450"/>
          </a:xfrm>
        </p:spPr>
      </p:pic>
      <p:sp>
        <p:nvSpPr>
          <p:cNvPr id="75779" name="TextBox 4"/>
          <p:cNvSpPr txBox="1">
            <a:spLocks noChangeArrowheads="1"/>
          </p:cNvSpPr>
          <p:nvPr/>
        </p:nvSpPr>
        <p:spPr bwMode="auto">
          <a:xfrm>
            <a:off x="5105400" y="6324600"/>
            <a:ext cx="2640013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latin typeface="Arial Narrow" pitchFamily="34" charset="0"/>
              </a:rPr>
              <a:t>Strathdee et al, Lancet 2010; 376: 268–84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Text Placeholder 2"/>
          <p:cNvSpPr>
            <a:spLocks noGrp="1"/>
          </p:cNvSpPr>
          <p:nvPr>
            <p:ph type="body" idx="1"/>
          </p:nvPr>
        </p:nvSpPr>
        <p:spPr>
          <a:xfrm>
            <a:off x="762000" y="1981200"/>
            <a:ext cx="7772400" cy="1500188"/>
          </a:xfrm>
        </p:spPr>
        <p:txBody>
          <a:bodyPr/>
          <a:lstStyle/>
          <a:p>
            <a:pPr algn="ctr" eaLnBrk="1" hangingPunct="1"/>
            <a:r>
              <a:rPr lang="en-US" sz="4000" b="1" smtClean="0">
                <a:solidFill>
                  <a:schemeClr val="tx1"/>
                </a:solidFill>
                <a:cs typeface="Arial" charset="0"/>
              </a:rPr>
              <a:t>4. OST TOOLKITS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743200"/>
            <a:ext cx="7772400" cy="1362075"/>
          </a:xfrm>
        </p:spPr>
        <p:txBody>
          <a:bodyPr rtlCol="0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3200" dirty="0" smtClean="0">
                <a:cs typeface="Arial" pitchFamily="34" charset="0"/>
              </a:rPr>
              <a:t>1. Model of Integrated OST and HIV care: Evidence</a:t>
            </a:r>
            <a:endParaRPr lang="en-US" sz="3200" dirty="0"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b="1" smtClean="0">
                <a:latin typeface="Arial" charset="0"/>
                <a:cs typeface="Arial" charset="0"/>
              </a:rPr>
              <a:t>Methadone toolkit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 rtlCol="0">
            <a:normAutofit fontScale="70000" lnSpcReduction="20000"/>
          </a:bodyPr>
          <a:lstStyle/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b="1" dirty="0" smtClean="0">
                <a:latin typeface="Arial Narrow" pitchFamily="34" charset="0"/>
              </a:rPr>
              <a:t>Introduction</a:t>
            </a:r>
            <a:endParaRPr lang="en-US" b="1" dirty="0">
              <a:latin typeface="Arial Narrow" pitchFamily="34" charset="0"/>
            </a:endParaRP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b="1" dirty="0" smtClean="0">
                <a:latin typeface="Arial Narrow" pitchFamily="34" charset="0"/>
              </a:rPr>
              <a:t>Aim</a:t>
            </a:r>
            <a:endParaRPr lang="en-US" b="1" dirty="0">
              <a:latin typeface="Arial Narrow" pitchFamily="34" charset="0"/>
            </a:endParaRP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b="1" dirty="0" smtClean="0">
                <a:latin typeface="Arial Narrow" pitchFamily="34" charset="0"/>
              </a:rPr>
              <a:t>What </a:t>
            </a:r>
            <a:r>
              <a:rPr lang="en-US" b="1" dirty="0">
                <a:latin typeface="Arial Narrow" pitchFamily="34" charset="0"/>
              </a:rPr>
              <a:t>needs to be in place before initiating methadone </a:t>
            </a:r>
            <a:r>
              <a:rPr lang="en-US" b="1" dirty="0" smtClean="0">
                <a:latin typeface="Arial Narrow" pitchFamily="34" charset="0"/>
              </a:rPr>
              <a:t>substitution</a:t>
            </a:r>
            <a:endParaRPr lang="en-US" b="1" dirty="0">
              <a:latin typeface="Arial Narrow" pitchFamily="34" charset="0"/>
            </a:endParaRP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b="1" dirty="0" smtClean="0">
                <a:latin typeface="Arial Narrow" pitchFamily="34" charset="0"/>
              </a:rPr>
              <a:t>Implementation</a:t>
            </a:r>
            <a:endParaRPr lang="en-US" b="1" dirty="0">
              <a:latin typeface="Arial Narrow" pitchFamily="34" charset="0"/>
            </a:endParaRPr>
          </a:p>
          <a:p>
            <a:pPr marL="1371600" lvl="2" indent="-51435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dirty="0" smtClean="0">
                <a:latin typeface="Arial Narrow" pitchFamily="34" charset="0"/>
              </a:rPr>
              <a:t>4.1. Clinical pharmacology</a:t>
            </a:r>
            <a:endParaRPr lang="en-US" b="1" dirty="0">
              <a:latin typeface="Arial Narrow" pitchFamily="34" charset="0"/>
            </a:endParaRPr>
          </a:p>
          <a:p>
            <a:pPr marL="1371600" lvl="2" indent="-51435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dirty="0" smtClean="0">
                <a:latin typeface="Arial Narrow" pitchFamily="34" charset="0"/>
              </a:rPr>
              <a:t>4.2. Assessing </a:t>
            </a:r>
            <a:r>
              <a:rPr lang="en-US" b="1" dirty="0">
                <a:latin typeface="Arial Narrow" pitchFamily="34" charset="0"/>
              </a:rPr>
              <a:t>patients for treatment with </a:t>
            </a:r>
            <a:r>
              <a:rPr lang="en-US" b="1" dirty="0" smtClean="0">
                <a:latin typeface="Arial Narrow" pitchFamily="34" charset="0"/>
              </a:rPr>
              <a:t>methadone</a:t>
            </a:r>
            <a:endParaRPr lang="en-US" b="1" dirty="0">
              <a:latin typeface="Arial Narrow" pitchFamily="34" charset="0"/>
            </a:endParaRPr>
          </a:p>
          <a:p>
            <a:pPr marL="1371600" lvl="2" indent="-51435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dirty="0" smtClean="0">
                <a:latin typeface="Arial Narrow" pitchFamily="34" charset="0"/>
              </a:rPr>
              <a:t>4.3. Guidelines </a:t>
            </a:r>
            <a:r>
              <a:rPr lang="en-US" b="1" dirty="0">
                <a:latin typeface="Arial Narrow" pitchFamily="34" charset="0"/>
              </a:rPr>
              <a:t>and procedures for maintenance </a:t>
            </a:r>
            <a:r>
              <a:rPr lang="en-US" b="1" dirty="0" smtClean="0">
                <a:latin typeface="Arial Narrow" pitchFamily="34" charset="0"/>
              </a:rPr>
              <a:t>treatment</a:t>
            </a:r>
            <a:endParaRPr lang="en-US" b="1" dirty="0">
              <a:latin typeface="Arial Narrow" pitchFamily="34" charset="0"/>
            </a:endParaRPr>
          </a:p>
          <a:p>
            <a:pPr marL="1371600" lvl="2" indent="-51435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dirty="0" smtClean="0">
                <a:latin typeface="Arial Narrow" pitchFamily="34" charset="0"/>
              </a:rPr>
              <a:t>4.4. Rollout </a:t>
            </a:r>
            <a:r>
              <a:rPr lang="en-US" b="1" dirty="0">
                <a:latin typeface="Arial Narrow" pitchFamily="34" charset="0"/>
              </a:rPr>
              <a:t>plan for methadone substitution </a:t>
            </a:r>
            <a:r>
              <a:rPr lang="en-US" b="1" dirty="0" smtClean="0">
                <a:latin typeface="Arial Narrow" pitchFamily="34" charset="0"/>
              </a:rPr>
              <a:t>clinics</a:t>
            </a:r>
            <a:endParaRPr lang="en-US" b="1" dirty="0">
              <a:latin typeface="Arial Narrow" pitchFamily="34" charset="0"/>
            </a:endParaRPr>
          </a:p>
          <a:p>
            <a:pPr marL="1371600" lvl="2" indent="-51435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dirty="0" smtClean="0">
                <a:latin typeface="Arial Narrow" pitchFamily="34" charset="0"/>
              </a:rPr>
              <a:t>4.5. Training </a:t>
            </a:r>
            <a:r>
              <a:rPr lang="en-US" b="1" dirty="0">
                <a:latin typeface="Arial Narrow" pitchFamily="34" charset="0"/>
              </a:rPr>
              <a:t>and </a:t>
            </a:r>
            <a:r>
              <a:rPr lang="en-US" b="1" dirty="0" smtClean="0">
                <a:latin typeface="Arial Narrow" pitchFamily="34" charset="0"/>
              </a:rPr>
              <a:t>support</a:t>
            </a:r>
            <a:endParaRPr lang="en-US" b="1" dirty="0">
              <a:latin typeface="Arial Narrow" pitchFamily="34" charset="0"/>
            </a:endParaRP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b="1" dirty="0" smtClean="0">
                <a:latin typeface="Arial Narrow" pitchFamily="34" charset="0"/>
              </a:rPr>
              <a:t>Monitoring </a:t>
            </a:r>
            <a:r>
              <a:rPr lang="en-US" b="1" dirty="0">
                <a:latin typeface="Arial Narrow" pitchFamily="34" charset="0"/>
              </a:rPr>
              <a:t>and Quality Control of </a:t>
            </a:r>
            <a:r>
              <a:rPr lang="en-US" b="1" dirty="0" smtClean="0">
                <a:latin typeface="Arial Narrow" pitchFamily="34" charset="0"/>
              </a:rPr>
              <a:t>Interventions</a:t>
            </a:r>
            <a:endParaRPr lang="en-US" b="1" dirty="0">
              <a:latin typeface="Arial Narrow" pitchFamily="34" charset="0"/>
            </a:endParaRP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da-DK" b="1" dirty="0" smtClean="0">
                <a:latin typeface="Arial Narrow" pitchFamily="34" charset="0"/>
              </a:rPr>
              <a:t>Checklist </a:t>
            </a:r>
            <a:r>
              <a:rPr lang="da-DK" b="1" dirty="0">
                <a:latin typeface="Arial Narrow" pitchFamily="34" charset="0"/>
              </a:rPr>
              <a:t>for mentor(s</a:t>
            </a:r>
            <a:r>
              <a:rPr lang="da-DK" b="1" dirty="0" smtClean="0">
                <a:latin typeface="Arial Narrow" pitchFamily="34" charset="0"/>
              </a:rPr>
              <a:t>)</a:t>
            </a:r>
            <a:endParaRPr lang="da-DK" b="1" dirty="0">
              <a:latin typeface="Arial Narrow" pitchFamily="34" charset="0"/>
            </a:endParaRP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b="1" dirty="0" smtClean="0">
                <a:latin typeface="Arial Narrow" pitchFamily="34" charset="0"/>
              </a:rPr>
              <a:t>Costing </a:t>
            </a:r>
            <a:r>
              <a:rPr lang="en-US" b="1" dirty="0">
                <a:latin typeface="Arial Narrow" pitchFamily="34" charset="0"/>
              </a:rPr>
              <a:t>in Terms of Manpower, material and </a:t>
            </a:r>
            <a:r>
              <a:rPr lang="en-US" b="1" dirty="0" smtClean="0">
                <a:latin typeface="Arial Narrow" pitchFamily="34" charset="0"/>
              </a:rPr>
              <a:t>training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b="1" dirty="0" smtClean="0">
                <a:latin typeface="Arial Narrow" pitchFamily="34" charset="0"/>
              </a:rPr>
              <a:t>References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dirty="0" smtClean="0">
                <a:latin typeface="Arial Narrow" pitchFamily="34" charset="0"/>
              </a:rPr>
              <a:t>Annexure</a:t>
            </a:r>
            <a:endParaRPr lang="en-US" b="1" dirty="0">
              <a:latin typeface="Arial Narrow" pitchFamily="34" charset="0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b="1" smtClean="0">
                <a:latin typeface="Arial" charset="0"/>
                <a:cs typeface="Arial" charset="0"/>
              </a:rPr>
              <a:t>Criteria to determine suitability for</a:t>
            </a:r>
            <a:br>
              <a:rPr lang="en-US" sz="3600" b="1" smtClean="0">
                <a:latin typeface="Arial" charset="0"/>
                <a:cs typeface="Arial" charset="0"/>
              </a:rPr>
            </a:br>
            <a:r>
              <a:rPr lang="en-US" sz="3600" b="1" smtClean="0">
                <a:latin typeface="Arial" charset="0"/>
                <a:cs typeface="Arial" charset="0"/>
              </a:rPr>
              <a:t>treatment with methadone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i="1" dirty="0">
                <a:latin typeface="Arial Narrow" pitchFamily="34" charset="0"/>
              </a:rPr>
              <a:t>Patient Selection Criteria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 smtClean="0">
                <a:latin typeface="Arial Narrow" pitchFamily="34" charset="0"/>
              </a:rPr>
              <a:t>Age </a:t>
            </a:r>
            <a:r>
              <a:rPr lang="en-US" b="1" dirty="0">
                <a:latin typeface="Arial Narrow" pitchFamily="34" charset="0"/>
              </a:rPr>
              <a:t>above18 years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b="1" dirty="0" smtClean="0">
              <a:latin typeface="Arial Narrow" pitchFamily="34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 smtClean="0">
                <a:latin typeface="Arial Narrow" pitchFamily="34" charset="0"/>
              </a:rPr>
              <a:t>Opioid </a:t>
            </a:r>
            <a:r>
              <a:rPr lang="en-US" b="1" dirty="0">
                <a:latin typeface="Arial Narrow" pitchFamily="34" charset="0"/>
              </a:rPr>
              <a:t>dependent individuals (</a:t>
            </a:r>
            <a:r>
              <a:rPr lang="en-US" b="1" dirty="0" smtClean="0">
                <a:latin typeface="Arial Narrow" pitchFamily="34" charset="0"/>
              </a:rPr>
              <a:t>satisfying the </a:t>
            </a:r>
            <a:r>
              <a:rPr lang="en-US" b="1" dirty="0">
                <a:latin typeface="Arial Narrow" pitchFamily="34" charset="0"/>
              </a:rPr>
              <a:t>criteria for opioid dependence as </a:t>
            </a:r>
            <a:r>
              <a:rPr lang="en-US" b="1" dirty="0" smtClean="0">
                <a:latin typeface="Arial Narrow" pitchFamily="34" charset="0"/>
              </a:rPr>
              <a:t>defined by </a:t>
            </a:r>
            <a:r>
              <a:rPr lang="en-US" b="1" dirty="0">
                <a:latin typeface="Arial Narrow" pitchFamily="34" charset="0"/>
              </a:rPr>
              <a:t>ICD -10 or DSM IV)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b="1" dirty="0" smtClean="0">
              <a:latin typeface="Arial Narrow" pitchFamily="34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 smtClean="0">
                <a:latin typeface="Arial Narrow" pitchFamily="34" charset="0"/>
              </a:rPr>
              <a:t>Persons </a:t>
            </a:r>
            <a:r>
              <a:rPr lang="en-US" b="1" dirty="0">
                <a:latin typeface="Arial Narrow" pitchFamily="34" charset="0"/>
              </a:rPr>
              <a:t>willing to undergo </a:t>
            </a:r>
            <a:r>
              <a:rPr lang="en-US" b="1" dirty="0" smtClean="0">
                <a:latin typeface="Arial Narrow" pitchFamily="34" charset="0"/>
              </a:rPr>
              <a:t>opioid substitution treatment </a:t>
            </a:r>
            <a:r>
              <a:rPr lang="en-US" b="1" dirty="0">
                <a:latin typeface="Arial Narrow" pitchFamily="34" charset="0"/>
              </a:rPr>
              <a:t>with methadone (provide </a:t>
            </a:r>
            <a:r>
              <a:rPr lang="en-US" b="1" dirty="0" smtClean="0">
                <a:latin typeface="Arial Narrow" pitchFamily="34" charset="0"/>
              </a:rPr>
              <a:t>informed consent </a:t>
            </a:r>
            <a:r>
              <a:rPr lang="en-US" b="1" dirty="0">
                <a:latin typeface="Arial Narrow" pitchFamily="34" charset="0"/>
              </a:rPr>
              <a:t>for treatment)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6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b="1" smtClean="0">
                <a:latin typeface="Arial" charset="0"/>
                <a:cs typeface="Arial" charset="0"/>
              </a:rPr>
              <a:t>Dosage of Methadone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533400" y="2362200"/>
          <a:ext cx="8229600" cy="31083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4000" b="1" kern="1200" baseline="0" dirty="0" smtClean="0">
                          <a:solidFill>
                            <a:schemeClr val="lt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For what?</a:t>
                      </a:r>
                      <a:endParaRPr lang="en-US" sz="4000" b="1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b="1" kern="1200" baseline="0" dirty="0" smtClean="0">
                          <a:solidFill>
                            <a:schemeClr val="lt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Methadone dose</a:t>
                      </a:r>
                      <a:endParaRPr lang="en-US" sz="4000" b="1" dirty="0">
                        <a:latin typeface="Arial Narrow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2800" b="1" baseline="0" dirty="0" smtClean="0">
                          <a:latin typeface="Arial Narrow" pitchFamily="34" charset="0"/>
                        </a:rPr>
                        <a:t>Managing withdrawal symptoms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800" b="1" baseline="0" dirty="0" smtClean="0">
                          <a:latin typeface="Arial Narrow" pitchFamily="34" charset="0"/>
                        </a:rPr>
                        <a:t>10-30 mg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2800" b="1" baseline="0" dirty="0" smtClean="0">
                          <a:latin typeface="Arial Narrow" pitchFamily="34" charset="0"/>
                        </a:rPr>
                        <a:t>Craving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800" b="1" baseline="0" dirty="0" smtClean="0">
                          <a:latin typeface="Arial Narrow" pitchFamily="34" charset="0"/>
                        </a:rPr>
                        <a:t>40-80 mg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2800" b="1" baseline="0" dirty="0" smtClean="0">
                          <a:latin typeface="Arial Narrow" pitchFamily="34" charset="0"/>
                        </a:rPr>
                        <a:t>Suppressing further use of heroin/illicit opioids</a:t>
                      </a:r>
                      <a:endParaRPr lang="en-US" sz="6000" b="1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800" b="1" baseline="0" dirty="0" smtClean="0">
                          <a:latin typeface="Arial Narrow" pitchFamily="34" charset="0"/>
                        </a:rPr>
                        <a:t>80 mg and above</a:t>
                      </a:r>
                      <a:endParaRPr lang="en-US" sz="6000" b="1" dirty="0">
                        <a:latin typeface="Arial Narrow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7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sz="2400" b="1" smtClean="0">
                <a:latin typeface="Arial" charset="0"/>
                <a:cs typeface="Arial" charset="0"/>
              </a:rPr>
              <a:t>Methadone clinic – An integral component in comprehensive care for opioid dependent persons</a:t>
            </a:r>
          </a:p>
        </p:txBody>
      </p:sp>
      <p:pic>
        <p:nvPicPr>
          <p:cNvPr id="8601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692275" y="1600200"/>
            <a:ext cx="5759450" cy="4525963"/>
          </a:xfrm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z="4000" b="1" smtClean="0">
                <a:latin typeface="Arial" charset="0"/>
                <a:cs typeface="Arial" charset="0"/>
              </a:rPr>
              <a:t>Dosage of Buprenorphine</a:t>
            </a:r>
          </a:p>
        </p:txBody>
      </p:sp>
      <p:graphicFrame>
        <p:nvGraphicFramePr>
          <p:cNvPr id="94229" name="Group 21"/>
          <p:cNvGraphicFramePr>
            <a:graphicFrameLocks noGrp="1"/>
          </p:cNvGraphicFramePr>
          <p:nvPr>
            <p:ph idx="4294967295"/>
          </p:nvPr>
        </p:nvGraphicFramePr>
        <p:xfrm>
          <a:off x="533400" y="2362200"/>
          <a:ext cx="8229600" cy="3716338"/>
        </p:xfrm>
        <a:graphic>
          <a:graphicData uri="http://schemas.openxmlformats.org/drawingml/2006/table">
            <a:tbl>
              <a:tblPr/>
              <a:tblGrid>
                <a:gridCol w="4114800"/>
                <a:gridCol w="4114800"/>
              </a:tblGrid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For what?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Buprenorphine dose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Managing withdrawal symptoms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0.4-4 mg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Craving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4-8mg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Suppressing further use of heroin/illicit opioids</a:t>
                      </a:r>
                      <a:endParaRPr kumimoji="0" lang="en-US" sz="6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8 mg and above</a:t>
                      </a:r>
                      <a:endParaRPr kumimoji="0" lang="en-US" sz="6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smtClean="0"/>
              <a:t>Costing</a:t>
            </a:r>
          </a:p>
        </p:txBody>
      </p:sp>
      <p:sp>
        <p:nvSpPr>
          <p:cNvPr id="98307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b="1" smtClean="0">
                <a:latin typeface="Arial Narrow" pitchFamily="34" charset="0"/>
              </a:rPr>
              <a:t>Start-up cost</a:t>
            </a:r>
          </a:p>
          <a:p>
            <a:pPr lvl="1">
              <a:lnSpc>
                <a:spcPct val="90000"/>
              </a:lnSpc>
            </a:pPr>
            <a:r>
              <a:rPr lang="en-US" b="1" smtClean="0">
                <a:latin typeface="Arial Narrow" pitchFamily="34" charset="0"/>
              </a:rPr>
              <a:t>Sensitisation meeting</a:t>
            </a:r>
          </a:p>
          <a:p>
            <a:pPr lvl="1">
              <a:lnSpc>
                <a:spcPct val="90000"/>
              </a:lnSpc>
            </a:pPr>
            <a:r>
              <a:rPr lang="en-US" b="1" smtClean="0">
                <a:latin typeface="Arial Narrow" pitchFamily="34" charset="0"/>
              </a:rPr>
              <a:t>Training programme for service providers</a:t>
            </a:r>
          </a:p>
          <a:p>
            <a:pPr lvl="1">
              <a:lnSpc>
                <a:spcPct val="90000"/>
              </a:lnSpc>
            </a:pPr>
            <a:r>
              <a:rPr lang="en-US" b="1" smtClean="0">
                <a:latin typeface="Arial Narrow" pitchFamily="34" charset="0"/>
              </a:rPr>
              <a:t>Feasibility assessment</a:t>
            </a:r>
          </a:p>
          <a:p>
            <a:pPr lvl="1">
              <a:lnSpc>
                <a:spcPct val="90000"/>
              </a:lnSpc>
            </a:pPr>
            <a:r>
              <a:rPr lang="en-US" b="1" smtClean="0">
                <a:latin typeface="Arial Narrow" pitchFamily="34" charset="0"/>
              </a:rPr>
              <a:t>Refurbishment of the proposed OST centre</a:t>
            </a:r>
          </a:p>
          <a:p>
            <a:pPr>
              <a:lnSpc>
                <a:spcPct val="90000"/>
              </a:lnSpc>
            </a:pPr>
            <a:endParaRPr lang="en-US" b="1" smtClean="0">
              <a:latin typeface="Arial Narrow" pitchFamily="34" charset="0"/>
            </a:endParaRPr>
          </a:p>
          <a:p>
            <a:pPr>
              <a:lnSpc>
                <a:spcPct val="90000"/>
              </a:lnSpc>
            </a:pPr>
            <a:r>
              <a:rPr lang="en-US" b="1" smtClean="0">
                <a:latin typeface="Arial Narrow" pitchFamily="34" charset="0"/>
              </a:rPr>
              <a:t>Implementation cost</a:t>
            </a:r>
          </a:p>
          <a:p>
            <a:pPr lvl="1">
              <a:lnSpc>
                <a:spcPct val="90000"/>
              </a:lnSpc>
            </a:pPr>
            <a:r>
              <a:rPr lang="en-US" b="1" smtClean="0">
                <a:latin typeface="Arial Narrow" pitchFamily="34" charset="0"/>
              </a:rPr>
              <a:t>Human Resource</a:t>
            </a:r>
          </a:p>
          <a:p>
            <a:pPr lvl="1">
              <a:lnSpc>
                <a:spcPct val="90000"/>
              </a:lnSpc>
            </a:pPr>
            <a:r>
              <a:rPr lang="en-US" b="1" smtClean="0">
                <a:latin typeface="Arial Narrow" pitchFamily="34" charset="0"/>
              </a:rPr>
              <a:t>Running expenses</a:t>
            </a:r>
          </a:p>
          <a:p>
            <a:pPr lvl="1">
              <a:lnSpc>
                <a:spcPct val="90000"/>
              </a:lnSpc>
            </a:pPr>
            <a:r>
              <a:rPr lang="en-US" b="1" smtClean="0">
                <a:latin typeface="Arial Narrow" pitchFamily="34" charset="0"/>
              </a:rPr>
              <a:t>Procurement expenses</a:t>
            </a:r>
          </a:p>
          <a:p>
            <a:pPr lvl="1">
              <a:lnSpc>
                <a:spcPct val="90000"/>
              </a:lnSpc>
            </a:pPr>
            <a:endParaRPr lang="en-US" b="1" smtClean="0">
              <a:latin typeface="Arial Narrow" pitchFamily="34" charset="0"/>
            </a:endParaRPr>
          </a:p>
          <a:p>
            <a:pPr lvl="1">
              <a:lnSpc>
                <a:spcPct val="90000"/>
              </a:lnSpc>
            </a:pPr>
            <a:endParaRPr lang="en-US" sz="2400" smtClean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362200"/>
            <a:ext cx="7772400" cy="1362075"/>
          </a:xfrm>
        </p:spPr>
        <p:txBody>
          <a:bodyPr rtlCol="0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5. summary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b="1" smtClean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 rtlCol="0">
            <a:normAutofit fontScale="77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b="1" dirty="0" smtClean="0">
                <a:latin typeface="Arial Narrow" pitchFamily="34" charset="0"/>
              </a:rPr>
              <a:t>OST is an effective evidence based drug use treatment for injecting as well as non-injecting opioid dependent individuals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800" b="1" dirty="0" smtClean="0">
              <a:latin typeface="Arial Narrow" pitchFamily="34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800" b="1" dirty="0" smtClean="0">
              <a:latin typeface="Arial Narrow" pitchFamily="34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b="1" dirty="0" smtClean="0">
                <a:latin typeface="Arial Narrow" pitchFamily="34" charset="0"/>
              </a:rPr>
              <a:t>OST in HIV settings is primarily to prevent HIV and improve ART adherence; often benefits go beyond HIV related issues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800" b="1" dirty="0" smtClean="0">
              <a:latin typeface="Arial Narrow" pitchFamily="34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2800" b="1" dirty="0" smtClean="0">
              <a:latin typeface="Arial Narrow" pitchFamily="34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b="1" dirty="0" smtClean="0">
                <a:latin typeface="Arial Narrow" pitchFamily="34" charset="0"/>
              </a:rPr>
              <a:t>The identified gaps in OST in Asia can be effectively addressed in future through scaled-up efforts (in community &amp; custodial settings) and multi-sectoral collaboration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800" b="1" dirty="0" smtClean="0">
              <a:latin typeface="Arial Narrow" pitchFamily="34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b="1" dirty="0" smtClean="0">
                <a:latin typeface="Arial Narrow" pitchFamily="34" charset="0"/>
              </a:rPr>
              <a:t>The region has developed OST toolkits that can be used by the programme implementers for effective establishment and scaling up of OST</a:t>
            </a:r>
            <a:endParaRPr lang="en-US" sz="2800" b="1" dirty="0"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b="1" dirty="0" smtClean="0"/>
              <a:t>Opioid Substitution Therapy (OST): </a:t>
            </a:r>
            <a:br>
              <a:rPr lang="en-US" sz="3600" b="1" dirty="0" smtClean="0"/>
            </a:br>
            <a:r>
              <a:rPr lang="en-US" sz="3600" b="1" dirty="0" smtClean="0"/>
              <a:t>Triple Action</a:t>
            </a:r>
            <a:endParaRPr lang="en-US" sz="3600" dirty="0" smtClean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295400"/>
          <a:ext cx="8229600" cy="54032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659476">
                <a:tc>
                  <a:txBody>
                    <a:bodyPr/>
                    <a:lstStyle/>
                    <a:p>
                      <a:r>
                        <a:rPr lang="en-US" dirty="0" smtClean="0"/>
                        <a:t>Objective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Target population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Responsible</a:t>
                      </a:r>
                      <a:r>
                        <a:rPr lang="en-US" baseline="0" dirty="0" smtClean="0"/>
                        <a:t> sectors, agencies</a:t>
                      </a:r>
                      <a:endParaRPr lang="en-US" dirty="0"/>
                    </a:p>
                  </a:txBody>
                  <a:tcPr/>
                </a:tc>
              </a:tr>
              <a:tr h="942109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C00000"/>
                          </a:solidFill>
                          <a:latin typeface="Arial Narrow" pitchFamily="34" charset="0"/>
                        </a:rPr>
                        <a:t>OST as HIV prevention</a:t>
                      </a:r>
                      <a:endParaRPr lang="en-US" b="1" dirty="0">
                        <a:solidFill>
                          <a:srgbClr val="C00000"/>
                        </a:solidFill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C00000"/>
                          </a:solidFill>
                          <a:latin typeface="Arial Narrow" pitchFamily="34" charset="0"/>
                        </a:rPr>
                        <a:t>IDUs</a:t>
                      </a:r>
                      <a:endParaRPr lang="en-US" b="1" dirty="0">
                        <a:solidFill>
                          <a:srgbClr val="C00000"/>
                        </a:solidFill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baseline="0" dirty="0" smtClean="0">
                          <a:solidFill>
                            <a:srgbClr val="C00000"/>
                          </a:solidFill>
                          <a:latin typeface="Arial Narrow" pitchFamily="34" charset="0"/>
                        </a:rPr>
                        <a:t>Ministry of Health</a:t>
                      </a:r>
                    </a:p>
                    <a:p>
                      <a:r>
                        <a:rPr lang="en-US" b="1" baseline="0" dirty="0" smtClean="0">
                          <a:solidFill>
                            <a:srgbClr val="C00000"/>
                          </a:solidFill>
                          <a:latin typeface="Arial Narrow" pitchFamily="34" charset="0"/>
                        </a:rPr>
                        <a:t>Prison authorities</a:t>
                      </a:r>
                    </a:p>
                    <a:p>
                      <a:r>
                        <a:rPr lang="en-US" b="1" baseline="0" dirty="0" smtClean="0">
                          <a:solidFill>
                            <a:srgbClr val="C00000"/>
                          </a:solidFill>
                          <a:latin typeface="Arial Narrow" pitchFamily="34" charset="0"/>
                        </a:rPr>
                        <a:t>NGOs</a:t>
                      </a:r>
                    </a:p>
                  </a:txBody>
                  <a:tcPr/>
                </a:tc>
              </a:tr>
              <a:tr h="1790007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C00000"/>
                          </a:solidFill>
                          <a:latin typeface="Arial Narrow" pitchFamily="34" charset="0"/>
                        </a:rPr>
                        <a:t>OST to</a:t>
                      </a:r>
                      <a:r>
                        <a:rPr lang="en-US" b="1" baseline="0" dirty="0" smtClean="0">
                          <a:solidFill>
                            <a:srgbClr val="C00000"/>
                          </a:solidFill>
                          <a:latin typeface="Arial Narrow" pitchFamily="34" charset="0"/>
                        </a:rPr>
                        <a:t> improve treatment adherence to ART and TB DOTS </a:t>
                      </a:r>
                      <a:endParaRPr lang="en-US" b="1" dirty="0">
                        <a:solidFill>
                          <a:srgbClr val="C00000"/>
                        </a:solidFill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baseline="0" dirty="0" smtClean="0">
                          <a:solidFill>
                            <a:srgbClr val="C00000"/>
                          </a:solidFill>
                          <a:latin typeface="Arial Narrow" pitchFamily="34" charset="0"/>
                        </a:rPr>
                        <a:t>HIV + IDUs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>
                          <a:solidFill>
                            <a:srgbClr val="C00000"/>
                          </a:solidFill>
                          <a:latin typeface="Arial Narrow" pitchFamily="34" charset="0"/>
                        </a:rPr>
                        <a:t>IDUs with TB </a:t>
                      </a:r>
                      <a:r>
                        <a:rPr lang="en-US" b="1" baseline="0" dirty="0" smtClean="0">
                          <a:solidFill>
                            <a:srgbClr val="C00000"/>
                          </a:solidFill>
                          <a:latin typeface="Arial Narrow" pitchFamily="34" charset="0"/>
                        </a:rPr>
                        <a:t> </a:t>
                      </a:r>
                      <a:endParaRPr lang="en-US" b="1" dirty="0" smtClean="0">
                        <a:solidFill>
                          <a:srgbClr val="C00000"/>
                        </a:solidFill>
                        <a:latin typeface="Arial Narrow" pitchFamily="34" charset="0"/>
                      </a:endParaRPr>
                    </a:p>
                    <a:p>
                      <a:endParaRPr lang="en-US" b="1" dirty="0">
                        <a:solidFill>
                          <a:srgbClr val="C00000"/>
                        </a:solidFill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C00000"/>
                          </a:solidFill>
                          <a:latin typeface="Arial Narrow" pitchFamily="34" charset="0"/>
                        </a:rPr>
                        <a:t>Ministry of Health</a:t>
                      </a:r>
                    </a:p>
                    <a:p>
                      <a:r>
                        <a:rPr lang="en-US" b="1" dirty="0" smtClean="0">
                          <a:solidFill>
                            <a:srgbClr val="C00000"/>
                          </a:solidFill>
                          <a:latin typeface="Arial Narrow" pitchFamily="34" charset="0"/>
                        </a:rPr>
                        <a:t>ART</a:t>
                      </a:r>
                      <a:r>
                        <a:rPr lang="en-US" b="1" baseline="0" dirty="0" smtClean="0">
                          <a:solidFill>
                            <a:srgbClr val="C00000"/>
                          </a:solidFill>
                          <a:latin typeface="Arial Narrow" pitchFamily="34" charset="0"/>
                        </a:rPr>
                        <a:t> Centres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baseline="0" dirty="0" smtClean="0">
                          <a:solidFill>
                            <a:srgbClr val="C00000"/>
                          </a:solidFill>
                          <a:latin typeface="Arial Narrow" pitchFamily="34" charset="0"/>
                        </a:rPr>
                        <a:t>Hospitals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baseline="0" dirty="0" smtClean="0">
                          <a:solidFill>
                            <a:srgbClr val="C00000"/>
                          </a:solidFill>
                          <a:latin typeface="Arial Narrow" pitchFamily="34" charset="0"/>
                        </a:rPr>
                        <a:t>Prisons / custodial settings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baseline="0" dirty="0" smtClean="0">
                          <a:solidFill>
                            <a:srgbClr val="C00000"/>
                          </a:solidFill>
                          <a:latin typeface="Arial Narrow" pitchFamily="34" charset="0"/>
                        </a:rPr>
                        <a:t>NGOs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baseline="0" dirty="0" smtClean="0">
                          <a:solidFill>
                            <a:srgbClr val="C00000"/>
                          </a:solidFill>
                          <a:latin typeface="Arial Narrow" pitchFamily="34" charset="0"/>
                        </a:rPr>
                        <a:t>Private Sector</a:t>
                      </a:r>
                      <a:endParaRPr lang="en-US" b="1" dirty="0">
                        <a:solidFill>
                          <a:srgbClr val="C00000"/>
                        </a:solidFill>
                        <a:latin typeface="Arial Narrow" pitchFamily="34" charset="0"/>
                      </a:endParaRPr>
                    </a:p>
                  </a:txBody>
                  <a:tcPr/>
                </a:tc>
              </a:tr>
              <a:tr h="1790007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002060"/>
                          </a:solidFill>
                          <a:latin typeface="Arial Narrow" pitchFamily="34" charset="0"/>
                        </a:rPr>
                        <a:t>OST as drug dependence treatment</a:t>
                      </a:r>
                      <a:endParaRPr lang="en-US" b="1" dirty="0">
                        <a:solidFill>
                          <a:srgbClr val="002060"/>
                        </a:solidFill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002060"/>
                          </a:solidFill>
                          <a:latin typeface="Arial Narrow" pitchFamily="34" charset="0"/>
                        </a:rPr>
                        <a:t>Opioid dependent persons (includes both IDUs and non-injecting drug users)</a:t>
                      </a:r>
                      <a:endParaRPr lang="en-US" b="1" dirty="0">
                        <a:solidFill>
                          <a:srgbClr val="002060"/>
                        </a:solidFill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baseline="0" dirty="0" smtClean="0">
                          <a:solidFill>
                            <a:srgbClr val="002060"/>
                          </a:solidFill>
                          <a:latin typeface="Arial Narrow" pitchFamily="34" charset="0"/>
                        </a:rPr>
                        <a:t>Ministry of Health</a:t>
                      </a:r>
                    </a:p>
                    <a:p>
                      <a:r>
                        <a:rPr lang="en-US" b="1" baseline="0" dirty="0" smtClean="0">
                          <a:solidFill>
                            <a:srgbClr val="002060"/>
                          </a:solidFill>
                          <a:latin typeface="Arial Narrow" pitchFamily="34" charset="0"/>
                        </a:rPr>
                        <a:t>Public Security</a:t>
                      </a:r>
                    </a:p>
                    <a:p>
                      <a:r>
                        <a:rPr lang="en-US" b="1" baseline="0" dirty="0" smtClean="0">
                          <a:solidFill>
                            <a:srgbClr val="002060"/>
                          </a:solidFill>
                          <a:latin typeface="Arial Narrow" pitchFamily="34" charset="0"/>
                        </a:rPr>
                        <a:t>Drug treatment and rehabilitation centres</a:t>
                      </a:r>
                    </a:p>
                    <a:p>
                      <a:r>
                        <a:rPr lang="en-US" b="1" baseline="0" dirty="0" smtClean="0">
                          <a:solidFill>
                            <a:srgbClr val="002060"/>
                          </a:solidFill>
                          <a:latin typeface="Arial Narrow" pitchFamily="34" charset="0"/>
                        </a:rPr>
                        <a:t>Prisons / custodial settings</a:t>
                      </a:r>
                    </a:p>
                    <a:p>
                      <a:r>
                        <a:rPr lang="en-US" b="1" baseline="0" dirty="0" smtClean="0">
                          <a:solidFill>
                            <a:srgbClr val="002060"/>
                          </a:solidFill>
                          <a:latin typeface="Arial Narrow" pitchFamily="34" charset="0"/>
                        </a:rPr>
                        <a:t>NGOs</a:t>
                      </a:r>
                    </a:p>
                    <a:p>
                      <a:r>
                        <a:rPr lang="en-US" b="1" baseline="0" dirty="0" smtClean="0">
                          <a:solidFill>
                            <a:srgbClr val="002060"/>
                          </a:solidFill>
                          <a:latin typeface="Arial Narrow" pitchFamily="34" charset="0"/>
                        </a:rPr>
                        <a:t>Private sector</a:t>
                      </a:r>
                      <a:endParaRPr lang="en-US" b="1" dirty="0">
                        <a:solidFill>
                          <a:srgbClr val="002060"/>
                        </a:solidFill>
                        <a:latin typeface="Arial Narrow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b="1" dirty="0" smtClean="0"/>
              <a:t>OST in HIV settings:</a:t>
            </a:r>
            <a:br>
              <a:rPr lang="en-US" sz="4000" b="1" dirty="0" smtClean="0"/>
            </a:br>
            <a:r>
              <a:rPr lang="en-US" sz="4000" b="1" dirty="0" smtClean="0"/>
              <a:t>OST as HIV prevention</a:t>
            </a:r>
            <a:endParaRPr lang="en-US" sz="40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2438400"/>
          <a:ext cx="8229600" cy="27010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1524000"/>
                <a:gridCol w="1371600"/>
                <a:gridCol w="1371600"/>
                <a:gridCol w="1371600"/>
                <a:gridCol w="1371600"/>
              </a:tblGrid>
              <a:tr h="12954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Injecting frequency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Injecting risks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Sex risks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HIV infectivity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HIV incidence</a:t>
                      </a:r>
                    </a:p>
                    <a:p>
                      <a:endParaRPr lang="en-US" sz="2400" dirty="0">
                        <a:latin typeface="Arial Narrow" pitchFamily="34" charset="0"/>
                      </a:endParaRPr>
                    </a:p>
                  </a:txBody>
                  <a:tcPr/>
                </a:tc>
              </a:tr>
              <a:tr h="1405647">
                <a:tc>
                  <a:txBody>
                    <a:bodyPr/>
                    <a:lstStyle/>
                    <a:p>
                      <a:r>
                        <a:rPr lang="en-US" sz="4800" b="1" dirty="0" smtClean="0">
                          <a:latin typeface="Arial Narrow" pitchFamily="34" charset="0"/>
                        </a:rPr>
                        <a:t>OST</a:t>
                      </a:r>
                      <a:endParaRPr lang="en-US" sz="4800" b="1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6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  ↓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6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   ↓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6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    x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6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    </a:t>
                      </a:r>
                      <a:r>
                        <a:rPr kumimoji="0" lang="en-US" sz="6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--</a:t>
                      </a:r>
                      <a:endParaRPr kumimoji="0" lang="en-US" sz="6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6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    ↓</a:t>
                      </a:r>
                    </a:p>
                  </a:txBody>
                  <a:tcPr horzOverflow="overflow"/>
                </a:tc>
              </a:tr>
            </a:tbl>
          </a:graphicData>
        </a:graphic>
      </p:graphicFrame>
      <p:sp>
        <p:nvSpPr>
          <p:cNvPr id="23577" name="TextBox 4"/>
          <p:cNvSpPr txBox="1">
            <a:spLocks noChangeArrowheads="1"/>
          </p:cNvSpPr>
          <p:nvPr/>
        </p:nvSpPr>
        <p:spPr bwMode="auto">
          <a:xfrm>
            <a:off x="4876800" y="6019800"/>
            <a:ext cx="3727450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latin typeface="Arial Narrow" pitchFamily="34" charset="0"/>
              </a:rPr>
              <a:t>Adapted from: Degenhardt et al, Lancet 2010; 376: 285–301</a:t>
            </a:r>
          </a:p>
          <a:p>
            <a:endParaRPr lang="en-US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b="1" smtClean="0"/>
              <a:t>Evidence for MMT as HIV prevention</a:t>
            </a:r>
            <a:endParaRPr lang="en-US" sz="3600" smtClean="0"/>
          </a:p>
        </p:txBody>
      </p:sp>
      <p:graphicFrame>
        <p:nvGraphicFramePr>
          <p:cNvPr id="1026" name="Object 2"/>
          <p:cNvGraphicFramePr>
            <a:graphicFrameLocks noGrp="1" noChangeAspect="1"/>
          </p:cNvGraphicFramePr>
          <p:nvPr>
            <p:ph idx="1"/>
          </p:nvPr>
        </p:nvGraphicFramePr>
        <p:xfrm>
          <a:off x="987425" y="1600200"/>
          <a:ext cx="7169150" cy="4525963"/>
        </p:xfrm>
        <a:graphic>
          <a:graphicData uri="http://schemas.openxmlformats.org/presentationml/2006/ole">
            <p:oleObj spid="_x0000_s1026" r:id="rId4" imgW="8254699" imgH="5212532" progId="Excel.Sheet.8">
              <p:embed/>
            </p:oleObj>
          </a:graphicData>
        </a:graphic>
      </p:graphicFrame>
      <p:sp>
        <p:nvSpPr>
          <p:cNvPr id="1028" name="TextBox 4"/>
          <p:cNvSpPr txBox="1">
            <a:spLocks noChangeArrowheads="1"/>
          </p:cNvSpPr>
          <p:nvPr/>
        </p:nvSpPr>
        <p:spPr bwMode="auto">
          <a:xfrm>
            <a:off x="3962400" y="6172200"/>
            <a:ext cx="4090988" cy="73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sz="1200" b="1">
              <a:latin typeface="Arial Narrow" pitchFamily="34" charset="0"/>
            </a:endParaRPr>
          </a:p>
          <a:p>
            <a:r>
              <a:rPr lang="en-US" sz="1200" b="1">
                <a:latin typeface="Arial Narrow" pitchFamily="34" charset="0"/>
              </a:rPr>
              <a:t>Metzer et al, </a:t>
            </a:r>
            <a:r>
              <a:rPr lang="en-AU" sz="1200" b="1">
                <a:latin typeface="Arial Narrow" pitchFamily="34" charset="0"/>
              </a:rPr>
              <a:t>J Acquir Immune Defic Syndr. 1993 Sep;6(9):1049-56</a:t>
            </a:r>
          </a:p>
          <a:p>
            <a:endParaRPr lang="en-US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b="1" smtClean="0"/>
              <a:t>Key findings from WHO collaborative study on OST and HIV</a:t>
            </a:r>
            <a:endParaRPr lang="en-US" sz="3600" smtClean="0"/>
          </a:p>
        </p:txBody>
      </p:sp>
      <p:sp>
        <p:nvSpPr>
          <p:cNvPr id="28674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114800"/>
          </a:xfrm>
        </p:spPr>
        <p:txBody>
          <a:bodyPr/>
          <a:lstStyle/>
          <a:p>
            <a:pPr eaLnBrk="1" hangingPunct="1"/>
            <a:endParaRPr lang="en-US" sz="2400" b="1" smtClean="0">
              <a:latin typeface="Arial Narrow" pitchFamily="34" charset="0"/>
            </a:endParaRPr>
          </a:p>
          <a:p>
            <a:pPr eaLnBrk="1" hangingPunct="1"/>
            <a:r>
              <a:rPr lang="en-US" sz="2400" b="1" smtClean="0">
                <a:latin typeface="Arial Narrow" pitchFamily="34" charset="0"/>
              </a:rPr>
              <a:t>OST can achieve similar outcomes consistently in a culturally diverse range of settings in low- and middle-income countries to those reported widely in high-income countries </a:t>
            </a:r>
          </a:p>
          <a:p>
            <a:pPr eaLnBrk="1" hangingPunct="1"/>
            <a:endParaRPr lang="en-US" sz="2400" b="1" smtClean="0">
              <a:latin typeface="Arial Narrow" pitchFamily="34" charset="0"/>
            </a:endParaRPr>
          </a:p>
          <a:p>
            <a:pPr eaLnBrk="1" hangingPunct="1"/>
            <a:r>
              <a:rPr lang="en-US" sz="2400" b="1" smtClean="0">
                <a:latin typeface="Arial Narrow" pitchFamily="34" charset="0"/>
              </a:rPr>
              <a:t>It is associated with a substantial reduction in HIV exposure risk associated with IDU across nearly all the countries </a:t>
            </a:r>
          </a:p>
          <a:p>
            <a:pPr eaLnBrk="1" hangingPunct="1"/>
            <a:endParaRPr lang="en-US" sz="2400" b="1" smtClean="0">
              <a:latin typeface="Arial Narrow" pitchFamily="34" charset="0"/>
            </a:endParaRPr>
          </a:p>
          <a:p>
            <a:pPr eaLnBrk="1" hangingPunct="1"/>
            <a:r>
              <a:rPr lang="en-US" sz="2400" b="1" smtClean="0">
                <a:latin typeface="Arial Narrow" pitchFamily="34" charset="0"/>
              </a:rPr>
              <a:t>Results support the expansion of opioid substitution treatment</a:t>
            </a:r>
          </a:p>
        </p:txBody>
      </p:sp>
      <p:sp>
        <p:nvSpPr>
          <p:cNvPr id="28675" name="TextBox 3"/>
          <p:cNvSpPr txBox="1">
            <a:spLocks noChangeArrowheads="1"/>
          </p:cNvSpPr>
          <p:nvPr/>
        </p:nvSpPr>
        <p:spPr bwMode="auto">
          <a:xfrm>
            <a:off x="5105400" y="6096000"/>
            <a:ext cx="30988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latin typeface="Arial Narrow" pitchFamily="34" charset="0"/>
              </a:rPr>
              <a:t>Lawrinson et al, 2008; Addiction, 103, 1484–1492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1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1371600"/>
            <a:ext cx="8280400" cy="47593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1010691" name="Text Box 3"/>
          <p:cNvSpPr txBox="1">
            <a:spLocks noChangeArrowheads="1"/>
          </p:cNvSpPr>
          <p:nvPr/>
        </p:nvSpPr>
        <p:spPr bwMode="auto">
          <a:xfrm>
            <a:off x="900113" y="115888"/>
            <a:ext cx="7343775" cy="8921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622300" indent="-44450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en-US" altLang="zh-CN" sz="3200" b="1" dirty="0">
                <a:latin typeface="+mj-lt"/>
                <a:ea typeface="华文楷体" pitchFamily="2" charset="-122"/>
                <a:cs typeface="+mn-cs"/>
              </a:rPr>
              <a:t>MMT Program, China</a:t>
            </a:r>
          </a:p>
          <a:p>
            <a:pPr marL="622300" indent="-44450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en-US" altLang="zh-CN" b="1" dirty="0">
                <a:latin typeface="+mj-lt"/>
                <a:ea typeface="华文楷体" pitchFamily="2" charset="-122"/>
                <a:cs typeface="+mn-cs"/>
              </a:rPr>
              <a:t> (128 clinics, 2-year follow-up) </a:t>
            </a:r>
          </a:p>
        </p:txBody>
      </p:sp>
      <p:sp>
        <p:nvSpPr>
          <p:cNvPr id="30723" name="Line 4"/>
          <p:cNvSpPr>
            <a:spLocks noChangeShapeType="1"/>
          </p:cNvSpPr>
          <p:nvPr/>
        </p:nvSpPr>
        <p:spPr bwMode="auto">
          <a:xfrm>
            <a:off x="1619250" y="1125538"/>
            <a:ext cx="5903913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24" name="TextBox 4"/>
          <p:cNvSpPr txBox="1">
            <a:spLocks noChangeArrowheads="1"/>
          </p:cNvSpPr>
          <p:nvPr/>
        </p:nvSpPr>
        <p:spPr bwMode="auto">
          <a:xfrm>
            <a:off x="4495800" y="6019800"/>
            <a:ext cx="40386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1200" b="1">
                <a:latin typeface="Arial Narrow" pitchFamily="34" charset="0"/>
              </a:rPr>
              <a:t>Yin &amp; Wu, 2008: </a:t>
            </a:r>
          </a:p>
          <a:p>
            <a:r>
              <a:rPr lang="en-US" altLang="zh-CN" sz="1200" b="1">
                <a:latin typeface="Arial Narrow" pitchFamily="34" charset="0"/>
              </a:rPr>
              <a:t>Presented at </a:t>
            </a:r>
            <a:r>
              <a:rPr lang="en-GB" altLang="zh-CN" sz="1200" b="1">
                <a:latin typeface="Arial Narrow" pitchFamily="34" charset="0"/>
              </a:rPr>
              <a:t>19th International Conference on Harm Reduction, </a:t>
            </a:r>
            <a:br>
              <a:rPr lang="en-GB" altLang="zh-CN" sz="1200" b="1">
                <a:latin typeface="Arial Narrow" pitchFamily="34" charset="0"/>
              </a:rPr>
            </a:br>
            <a:r>
              <a:rPr lang="en-GB" altLang="zh-CN" sz="1200" b="1">
                <a:latin typeface="Arial Narrow" pitchFamily="34" charset="0"/>
              </a:rPr>
              <a:t>11-15 May 2008, Barcelona, Spain</a:t>
            </a:r>
            <a:endParaRPr lang="en-US" sz="1200">
              <a:latin typeface="Arial Narrow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kumimoji="1" lang="en-US" altLang="zh-CN" sz="3600" b="1" smtClean="0">
                <a:ea typeface="华文楷体"/>
                <a:cs typeface="华文楷体"/>
              </a:rPr>
              <a:t>Impact of MMT Program, China</a:t>
            </a:r>
            <a:endParaRPr lang="en-US" sz="3600" smtClean="0"/>
          </a:p>
        </p:txBody>
      </p:sp>
      <p:sp>
        <p:nvSpPr>
          <p:cNvPr id="32770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10000"/>
          </a:xfrm>
        </p:spPr>
        <p:txBody>
          <a:bodyPr/>
          <a:lstStyle/>
          <a:p>
            <a:pPr eaLnBrk="1" hangingPunct="1"/>
            <a:r>
              <a:rPr lang="en-US" sz="2000" b="1" smtClean="0">
                <a:latin typeface="Arial Narrow" pitchFamily="34" charset="0"/>
              </a:rPr>
              <a:t>In 2008 and 2009, respectively, an estimated 2969 and 3919 new HIV infections (excluding secondary transmission) were prevented </a:t>
            </a:r>
          </a:p>
          <a:p>
            <a:pPr eaLnBrk="1" hangingPunct="1"/>
            <a:endParaRPr lang="en-US" sz="2000" b="1" smtClean="0">
              <a:latin typeface="Arial Narrow" pitchFamily="34" charset="0"/>
            </a:endParaRPr>
          </a:p>
          <a:p>
            <a:pPr eaLnBrk="1" hangingPunct="1"/>
            <a:r>
              <a:rPr lang="en-US" sz="2000" b="1" smtClean="0">
                <a:latin typeface="Arial Narrow" pitchFamily="34" charset="0"/>
              </a:rPr>
              <a:t>Consumption of heroin was reduced by 17.0 tons - 22.4 tons  </a:t>
            </a:r>
          </a:p>
          <a:p>
            <a:pPr eaLnBrk="1" hangingPunct="1"/>
            <a:endParaRPr lang="en-US" sz="2000" b="1" smtClean="0">
              <a:latin typeface="Arial Narrow" pitchFamily="34" charset="0"/>
            </a:endParaRPr>
          </a:p>
          <a:p>
            <a:pPr eaLnBrk="1" hangingPunct="1"/>
            <a:r>
              <a:rPr lang="en-US" sz="2000" b="1" smtClean="0">
                <a:latin typeface="Arial Narrow" pitchFamily="34" charset="0"/>
              </a:rPr>
              <a:t>$US939 million - US$1.24 billion in heroin trade were avoided</a:t>
            </a:r>
            <a:endParaRPr lang="en-US" smtClean="0"/>
          </a:p>
        </p:txBody>
      </p:sp>
      <p:sp>
        <p:nvSpPr>
          <p:cNvPr id="32771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581400"/>
          </a:xfrm>
        </p:spPr>
        <p:txBody>
          <a:bodyPr/>
          <a:lstStyle/>
          <a:p>
            <a:pPr eaLnBrk="1" hangingPunct="1"/>
            <a:r>
              <a:rPr lang="en-US" sz="2000" b="1" smtClean="0">
                <a:latin typeface="Arial Narrow" pitchFamily="34" charset="0"/>
              </a:rPr>
              <a:t>MMT program is supported legislatively and financially by the central government with multi-sector cooperation </a:t>
            </a:r>
          </a:p>
          <a:p>
            <a:pPr eaLnBrk="1" hangingPunct="1"/>
            <a:endParaRPr lang="en-US" sz="2000" b="1" smtClean="0">
              <a:latin typeface="Arial Narrow" pitchFamily="34" charset="0"/>
            </a:endParaRPr>
          </a:p>
          <a:p>
            <a:pPr eaLnBrk="1" hangingPunct="1"/>
            <a:endParaRPr lang="en-US" sz="2000" b="1" smtClean="0">
              <a:latin typeface="Arial Narrow" pitchFamily="34" charset="0"/>
            </a:endParaRPr>
          </a:p>
          <a:p>
            <a:pPr eaLnBrk="1" hangingPunct="1"/>
            <a:r>
              <a:rPr lang="en-US" sz="2000" b="1" smtClean="0">
                <a:latin typeface="Arial Narrow" pitchFamily="34" charset="0"/>
              </a:rPr>
              <a:t>Incorporation of MMT clinics into existing medical infrastructure, which has facilitated delivery of services</a:t>
            </a:r>
          </a:p>
        </p:txBody>
      </p:sp>
      <p:sp>
        <p:nvSpPr>
          <p:cNvPr id="32772" name="TextBox 4"/>
          <p:cNvSpPr txBox="1">
            <a:spLocks noChangeArrowheads="1"/>
          </p:cNvSpPr>
          <p:nvPr/>
        </p:nvSpPr>
        <p:spPr bwMode="auto">
          <a:xfrm>
            <a:off x="4191000" y="6248400"/>
            <a:ext cx="4040188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latin typeface="Arial Narrow" pitchFamily="34" charset="0"/>
              </a:rPr>
              <a:t>Yin et al, International Journal of Epidemiology 2010;39:ii29–ii37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1740</Words>
  <Application>Microsoft Office PowerPoint</Application>
  <PresentationFormat>On-screen Show (4:3)</PresentationFormat>
  <Paragraphs>383</Paragraphs>
  <Slides>37</Slides>
  <Notes>37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37</vt:i4>
      </vt:variant>
    </vt:vector>
  </HeadingPairs>
  <TitlesOfParts>
    <vt:vector size="40" baseType="lpstr">
      <vt:lpstr>Office Theme</vt:lpstr>
      <vt:lpstr>Microsoft Office Excel 97-2003 Worksheet</vt:lpstr>
      <vt:lpstr>Microsoft Office Excel Chart</vt:lpstr>
      <vt:lpstr>  Opioid Substitution Therapy (OST) toolkits: Advocacy for a scaled-up OST programme in the region      Dr M Suresh Kumar  </vt:lpstr>
      <vt:lpstr>Outline of presentation</vt:lpstr>
      <vt:lpstr>1. Model of Integrated OST and HIV care: Evidence</vt:lpstr>
      <vt:lpstr>Opioid Substitution Therapy (OST):  Triple Action</vt:lpstr>
      <vt:lpstr>OST in HIV settings: OST as HIV prevention</vt:lpstr>
      <vt:lpstr>Evidence for MMT as HIV prevention</vt:lpstr>
      <vt:lpstr>Key findings from WHO collaborative study on OST and HIV</vt:lpstr>
      <vt:lpstr>Slide 8</vt:lpstr>
      <vt:lpstr>Impact of MMT Program, China</vt:lpstr>
      <vt:lpstr>Evidence for OST: Other benefits in HIV integrated care</vt:lpstr>
      <vt:lpstr>2. CURRENT STATUS OF OST: THE RESPONSE IN THE REGION</vt:lpstr>
      <vt:lpstr>HIV prevalence among injecting drug users,  WHO SEARO Region 2007-2009</vt:lpstr>
      <vt:lpstr>OST in Asia</vt:lpstr>
      <vt:lpstr>OST in Asia</vt:lpstr>
      <vt:lpstr>OST in Asia Malaysia</vt:lpstr>
      <vt:lpstr>OST in Asia Malaysia</vt:lpstr>
      <vt:lpstr>OST: Factors influencing adherence Methadone dose is critical for retention</vt:lpstr>
      <vt:lpstr>MMT in China: Barriers and facilitators</vt:lpstr>
      <vt:lpstr>Factors that maximise participation in  OST programs</vt:lpstr>
      <vt:lpstr>OST in prisons  Implementation of OST within prison</vt:lpstr>
      <vt:lpstr>3. Gaps in response:  opportunity for improvement</vt:lpstr>
      <vt:lpstr>OST: Key challenges for the  resource poor settings</vt:lpstr>
      <vt:lpstr>OST: Key gaps identified</vt:lpstr>
      <vt:lpstr>Evidence for OST as HIV prevention: Coverage is critical</vt:lpstr>
      <vt:lpstr> OST Scale-up What is the ideal coverage? Example: India </vt:lpstr>
      <vt:lpstr>Slide 26</vt:lpstr>
      <vt:lpstr>How to improve and ensure effective linkages?</vt:lpstr>
      <vt:lpstr>Why OST is needed for non-injecting opioid dependent users?</vt:lpstr>
      <vt:lpstr>Slide 29</vt:lpstr>
      <vt:lpstr>Methadone toolkit</vt:lpstr>
      <vt:lpstr>Criteria to determine suitability for treatment with methadone</vt:lpstr>
      <vt:lpstr>Dosage of Methadone</vt:lpstr>
      <vt:lpstr>Methadone clinic – An integral component in comprehensive care for opioid dependent persons</vt:lpstr>
      <vt:lpstr>Dosage of Buprenorphine</vt:lpstr>
      <vt:lpstr>Costing</vt:lpstr>
      <vt:lpstr> 5. summary</vt:lpstr>
      <vt:lpstr>Summary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System</dc:creator>
  <cp:lastModifiedBy>USER</cp:lastModifiedBy>
  <cp:revision>14</cp:revision>
  <dcterms:created xsi:type="dcterms:W3CDTF">2012-05-13T15:29:15Z</dcterms:created>
  <dcterms:modified xsi:type="dcterms:W3CDTF">2012-05-17T07:42:36Z</dcterms:modified>
</cp:coreProperties>
</file>