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76" r:id="rId3"/>
    <p:sldId id="257" r:id="rId4"/>
    <p:sldId id="273" r:id="rId5"/>
    <p:sldId id="265" r:id="rId6"/>
    <p:sldId id="268" r:id="rId7"/>
    <p:sldId id="258" r:id="rId8"/>
    <p:sldId id="267" r:id="rId9"/>
    <p:sldId id="274"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0500" autoAdjust="0"/>
  </p:normalViewPr>
  <p:slideViewPr>
    <p:cSldViewPr>
      <p:cViewPr varScale="1">
        <p:scale>
          <a:sx n="50" d="100"/>
          <a:sy n="50" d="100"/>
        </p:scale>
        <p:origin x="-195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2E11EC-00C2-4C82-81EE-617A24FB5253}" type="datetimeFigureOut">
              <a:rPr lang="en-GB" smtClean="0"/>
              <a:pPr/>
              <a:t>17/05/2012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81BC5-B322-4198-B320-000E3AA6AA7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GB" dirty="0"/>
          </a:p>
        </p:txBody>
      </p:sp>
      <p:sp>
        <p:nvSpPr>
          <p:cNvPr id="4" name="Slide Number Placeholder 3"/>
          <p:cNvSpPr>
            <a:spLocks noGrp="1"/>
          </p:cNvSpPr>
          <p:nvPr>
            <p:ph type="sldNum" sz="quarter" idx="10"/>
          </p:nvPr>
        </p:nvSpPr>
        <p:spPr/>
        <p:txBody>
          <a:bodyPr/>
          <a:lstStyle/>
          <a:p>
            <a:fld id="{6CC81BC5-B322-4198-B320-000E3AA6AA7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mtClean="0"/>
              <a:t>Source: NCASC</a:t>
            </a:r>
            <a:endParaRPr lang="en-GB" dirty="0"/>
          </a:p>
        </p:txBody>
      </p:sp>
      <p:sp>
        <p:nvSpPr>
          <p:cNvPr id="4" name="Slide Number Placeholder 3"/>
          <p:cNvSpPr>
            <a:spLocks noGrp="1"/>
          </p:cNvSpPr>
          <p:nvPr>
            <p:ph type="sldNum" sz="quarter" idx="10"/>
          </p:nvPr>
        </p:nvSpPr>
        <p:spPr/>
        <p:txBody>
          <a:bodyPr/>
          <a:lstStyle/>
          <a:p>
            <a:fld id="{6CC81BC5-B322-4198-B320-000E3AA6AA7A}"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Source: Mapping and Size Estimation of Most at Risk Population In Nepal-2011</a:t>
            </a:r>
            <a:endParaRPr lang="en-GB" dirty="0"/>
          </a:p>
        </p:txBody>
      </p:sp>
      <p:sp>
        <p:nvSpPr>
          <p:cNvPr id="4" name="Slide Number Placeholder 3"/>
          <p:cNvSpPr>
            <a:spLocks noGrp="1"/>
          </p:cNvSpPr>
          <p:nvPr>
            <p:ph type="sldNum" sz="quarter" idx="10"/>
          </p:nvPr>
        </p:nvSpPr>
        <p:spPr/>
        <p:txBody>
          <a:bodyPr/>
          <a:lstStyle/>
          <a:p>
            <a:fld id="{6CC81BC5-B322-4198-B320-000E3AA6AA7A}"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CC81BC5-B322-4198-B320-000E3AA6AA7A}" type="slidenum">
              <a:rPr lang="en-GB" smtClean="0"/>
              <a:pPr/>
              <a:t>6</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In 1988, Nepal launched the first National AIDS Prevention and Control Programme. This programme, known as the Short-Term Plan for AIDS Prevention and Control, formed the basis for the First Medium Term Plan 1990-92. This programme was externally reviewed in December 1992 and on the basis of the recommendations made during the review, the Second Medium Term Plan for AIDS Prevention and Control in Nepal was formulated covering the years 1993-97.</a:t>
            </a:r>
            <a:br>
              <a:rPr lang="en-GB" dirty="0" smtClean="0"/>
            </a:br>
            <a:r>
              <a:rPr lang="en-GB" dirty="0" smtClean="0"/>
              <a:t/>
            </a:r>
            <a:br>
              <a:rPr lang="en-GB" dirty="0" smtClean="0"/>
            </a:br>
            <a:r>
              <a:rPr lang="en-GB" dirty="0" smtClean="0"/>
              <a:t>Currently the country is implementing the National HIV/AIDS Strategy 2006-2011 and the National Action Plan 2008-2011. </a:t>
            </a:r>
            <a:br>
              <a:rPr lang="en-GB" dirty="0" smtClean="0"/>
            </a:br>
            <a:r>
              <a:rPr lang="en-GB" dirty="0" smtClean="0"/>
              <a:t/>
            </a:r>
            <a:br>
              <a:rPr lang="en-GB" dirty="0" smtClean="0"/>
            </a:br>
            <a:r>
              <a:rPr lang="en-GB" dirty="0" smtClean="0"/>
              <a:t>A brief of the national response to HIV and AIDS in Nepal is as below:</a:t>
            </a:r>
            <a:br>
              <a:rPr lang="en-GB" dirty="0" smtClean="0"/>
            </a:br>
            <a:r>
              <a:rPr lang="en-GB" dirty="0" smtClean="0"/>
              <a:t>  </a:t>
            </a:r>
          </a:p>
          <a:p>
            <a:r>
              <a:rPr lang="en-GB" dirty="0" smtClean="0"/>
              <a:t>1988              Launched the first National AIDS Prevention and Control Program (short term)</a:t>
            </a:r>
          </a:p>
          <a:p>
            <a:r>
              <a:rPr lang="en-GB" dirty="0" smtClean="0"/>
              <a:t>1990-1992     First Medium Term Plan</a:t>
            </a:r>
          </a:p>
          <a:p>
            <a:r>
              <a:rPr lang="en-GB" dirty="0" smtClean="0"/>
              <a:t>1993-1997     Second Medium Term Plan</a:t>
            </a:r>
          </a:p>
          <a:p>
            <a:r>
              <a:rPr lang="en-GB" dirty="0" smtClean="0"/>
              <a:t>1993              National Policy on Blood safety</a:t>
            </a:r>
          </a:p>
          <a:p>
            <a:r>
              <a:rPr lang="en-GB" dirty="0" smtClean="0"/>
              <a:t>1995              National Policy on HIV/AIDS</a:t>
            </a:r>
          </a:p>
          <a:p>
            <a:r>
              <a:rPr lang="en-GB" dirty="0" smtClean="0"/>
              <a:t>1997–2001    Strategic Plan for HIV/AIDS Prevention</a:t>
            </a:r>
          </a:p>
          <a:p>
            <a:r>
              <a:rPr lang="en-GB" dirty="0" smtClean="0"/>
              <a:t>2002–2006    National HIV/AIDS Strategic Plan</a:t>
            </a:r>
          </a:p>
          <a:p>
            <a:r>
              <a:rPr lang="en-GB" dirty="0" smtClean="0"/>
              <a:t>2003-2007     National HIV/AIDS Operational Plan</a:t>
            </a:r>
          </a:p>
          <a:p>
            <a:r>
              <a:rPr lang="en-GB" sz="1200" b="1" kern="1200" dirty="0" smtClean="0">
                <a:solidFill>
                  <a:schemeClr val="tx1"/>
                </a:solidFill>
                <a:latin typeface="+mn-lt"/>
                <a:ea typeface="+mn-ea"/>
                <a:cs typeface="+mn-cs"/>
              </a:rPr>
              <a:t>2006-2011     National HIV/AIDS Strategic Plan </a:t>
            </a:r>
            <a:endParaRPr lang="en-GB" dirty="0" smtClean="0"/>
          </a:p>
          <a:p>
            <a:r>
              <a:rPr lang="en-GB" dirty="0" smtClean="0"/>
              <a:t>2006-2008     National HIV/AIDS Action Plan (I)</a:t>
            </a:r>
          </a:p>
          <a:p>
            <a:r>
              <a:rPr lang="en-GB" sz="1200" b="1" kern="1200" dirty="0" smtClean="0">
                <a:solidFill>
                  <a:schemeClr val="tx1"/>
                </a:solidFill>
                <a:latin typeface="+mn-lt"/>
                <a:ea typeface="+mn-ea"/>
                <a:cs typeface="+mn-cs"/>
              </a:rPr>
              <a:t>2008-2011     National HIV/AIDS Action Plan (II)</a:t>
            </a:r>
            <a:endParaRPr lang="en-GB" dirty="0"/>
          </a:p>
        </p:txBody>
      </p:sp>
      <p:sp>
        <p:nvSpPr>
          <p:cNvPr id="4" name="Slide Number Placeholder 3"/>
          <p:cNvSpPr>
            <a:spLocks noGrp="1"/>
          </p:cNvSpPr>
          <p:nvPr>
            <p:ph type="sldNum" sz="quarter" idx="10"/>
          </p:nvPr>
        </p:nvSpPr>
        <p:spPr/>
        <p:txBody>
          <a:bodyPr/>
          <a:lstStyle/>
          <a:p>
            <a:fld id="{6CC81BC5-B322-4198-B320-000E3AA6AA7A}" type="slidenum">
              <a:rPr lang="en-GB" smtClean="0"/>
              <a:pPr/>
              <a:t>7</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CC81BC5-B322-4198-B320-000E3AA6AA7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636477C-F717-4A36-9471-93267BBF3275}" type="datetimeFigureOut">
              <a:rPr lang="en-GB" smtClean="0"/>
              <a:pPr/>
              <a:t>17/05/2012</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D8CD273-E5F3-40CF-9544-612C7122FAE6}"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36477C-F717-4A36-9471-93267BBF3275}" type="datetimeFigureOut">
              <a:rPr lang="en-GB" smtClean="0"/>
              <a:pPr/>
              <a:t>17/05/2012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8CD273-E5F3-40CF-9544-612C7122FAE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636477C-F717-4A36-9471-93267BBF3275}" type="datetimeFigureOut">
              <a:rPr lang="en-GB" smtClean="0"/>
              <a:pPr/>
              <a:t>17/05/2012</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D8CD273-E5F3-40CF-9544-612C7122FAE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36477C-F717-4A36-9471-93267BBF3275}" type="datetimeFigureOut">
              <a:rPr lang="en-GB" smtClean="0"/>
              <a:pPr/>
              <a:t>17/05/2012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D8CD273-E5F3-40CF-9544-612C7122FAE6}" type="slidenum">
              <a:rPr lang="en-GB" smtClean="0"/>
              <a:pPr/>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36477C-F717-4A36-9471-93267BBF3275}" type="datetimeFigureOut">
              <a:rPr lang="en-GB" smtClean="0"/>
              <a:pPr/>
              <a:t>17/05/2012</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D8CD273-E5F3-40CF-9544-612C7122FAE6}" type="slidenum">
              <a:rPr lang="en-GB" smtClean="0"/>
              <a:pPr/>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636477C-F717-4A36-9471-93267BBF3275}" type="datetimeFigureOut">
              <a:rPr lang="en-GB" smtClean="0"/>
              <a:pPr/>
              <a:t>17/05/2012</a:t>
            </a:fld>
            <a:endParaRPr lang="en-GB"/>
          </a:p>
        </p:txBody>
      </p:sp>
      <p:sp>
        <p:nvSpPr>
          <p:cNvPr id="10" name="Slide Number Placeholder 9"/>
          <p:cNvSpPr>
            <a:spLocks noGrp="1"/>
          </p:cNvSpPr>
          <p:nvPr>
            <p:ph type="sldNum" sz="quarter" idx="16"/>
          </p:nvPr>
        </p:nvSpPr>
        <p:spPr/>
        <p:txBody>
          <a:bodyPr rtlCol="0"/>
          <a:lstStyle/>
          <a:p>
            <a:fld id="{ED8CD273-E5F3-40CF-9544-612C7122FAE6}" type="slidenum">
              <a:rPr lang="en-GB" smtClean="0"/>
              <a:pPr/>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636477C-F717-4A36-9471-93267BBF3275}" type="datetimeFigureOut">
              <a:rPr lang="en-GB" smtClean="0"/>
              <a:pPr/>
              <a:t>17/05/2012</a:t>
            </a:fld>
            <a:endParaRPr lang="en-GB"/>
          </a:p>
        </p:txBody>
      </p:sp>
      <p:sp>
        <p:nvSpPr>
          <p:cNvPr id="12" name="Slide Number Placeholder 11"/>
          <p:cNvSpPr>
            <a:spLocks noGrp="1"/>
          </p:cNvSpPr>
          <p:nvPr>
            <p:ph type="sldNum" sz="quarter" idx="16"/>
          </p:nvPr>
        </p:nvSpPr>
        <p:spPr/>
        <p:txBody>
          <a:bodyPr rtlCol="0"/>
          <a:lstStyle/>
          <a:p>
            <a:fld id="{ED8CD273-E5F3-40CF-9544-612C7122FAE6}" type="slidenum">
              <a:rPr lang="en-GB" smtClean="0"/>
              <a:pPr/>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36477C-F717-4A36-9471-93267BBF3275}" type="datetimeFigureOut">
              <a:rPr lang="en-GB" smtClean="0"/>
              <a:pPr/>
              <a:t>17/05/2012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D8CD273-E5F3-40CF-9544-612C7122FAE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36477C-F717-4A36-9471-93267BBF3275}" type="datetimeFigureOut">
              <a:rPr lang="en-GB" smtClean="0"/>
              <a:pPr/>
              <a:t>17/05/2012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D8CD273-E5F3-40CF-9544-612C7122FAE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36477C-F717-4A36-9471-93267BBF3275}" type="datetimeFigureOut">
              <a:rPr lang="en-GB" smtClean="0"/>
              <a:pPr/>
              <a:t>17/05/2012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D8CD273-E5F3-40CF-9544-612C7122FAE6}" type="slidenum">
              <a:rPr lang="en-GB" smtClean="0"/>
              <a:pPr/>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636477C-F717-4A36-9471-93267BBF3275}" type="datetimeFigureOut">
              <a:rPr lang="en-GB" smtClean="0"/>
              <a:pPr/>
              <a:t>17/05/2012</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D8CD273-E5F3-40CF-9544-612C7122FAE6}" type="slidenum">
              <a:rPr lang="en-GB" smtClean="0"/>
              <a:pPr/>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636477C-F717-4A36-9471-93267BBF3275}" type="datetimeFigureOut">
              <a:rPr lang="en-GB" smtClean="0"/>
              <a:pPr/>
              <a:t>17/05/2012</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D8CD273-E5F3-40CF-9544-612C7122FAE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404664"/>
            <a:ext cx="7772400" cy="1470025"/>
          </a:xfrm>
        </p:spPr>
        <p:txBody>
          <a:bodyPr>
            <a:normAutofit/>
          </a:bodyPr>
          <a:lstStyle/>
          <a:p>
            <a:r>
              <a:rPr lang="en-GB" dirty="0" smtClean="0">
                <a:solidFill>
                  <a:schemeClr val="tx1"/>
                </a:solidFill>
              </a:rPr>
              <a:t>Country Presentation (Drugs and HIV/AIDS)</a:t>
            </a:r>
            <a:r>
              <a:rPr lang="en-GB" cap="none" dirty="0" smtClean="0">
                <a:solidFill>
                  <a:schemeClr val="tx1"/>
                </a:solidFill>
              </a:rPr>
              <a:t>– Nepal</a:t>
            </a:r>
            <a:endParaRPr lang="en-GB" dirty="0"/>
          </a:p>
        </p:txBody>
      </p:sp>
      <p:sp>
        <p:nvSpPr>
          <p:cNvPr id="3" name="Subtitle 2"/>
          <p:cNvSpPr>
            <a:spLocks noGrp="1"/>
          </p:cNvSpPr>
          <p:nvPr>
            <p:ph type="subTitle" idx="1"/>
          </p:nvPr>
        </p:nvSpPr>
        <p:spPr>
          <a:xfrm>
            <a:off x="539552" y="1988840"/>
            <a:ext cx="8352928" cy="4392488"/>
          </a:xfrm>
        </p:spPr>
        <p:txBody>
          <a:bodyPr>
            <a:normAutofit/>
          </a:bodyPr>
          <a:lstStyle/>
          <a:p>
            <a:pPr algn="r"/>
            <a:r>
              <a:rPr lang="en-GB" sz="2800" dirty="0" smtClean="0">
                <a:solidFill>
                  <a:schemeClr val="tx1"/>
                </a:solidFill>
              </a:rPr>
              <a:t>Dr. Krishna Kumar </a:t>
            </a:r>
            <a:r>
              <a:rPr lang="en-GB" sz="2800" dirty="0" err="1" smtClean="0">
                <a:solidFill>
                  <a:schemeClr val="tx1"/>
                </a:solidFill>
              </a:rPr>
              <a:t>Rai</a:t>
            </a:r>
            <a:r>
              <a:rPr lang="en-GB" sz="2800" dirty="0" smtClean="0">
                <a:solidFill>
                  <a:schemeClr val="tx1"/>
                </a:solidFill>
              </a:rPr>
              <a:t>, Director</a:t>
            </a:r>
            <a:br>
              <a:rPr lang="en-GB" sz="2800" dirty="0" smtClean="0">
                <a:solidFill>
                  <a:schemeClr val="tx1"/>
                </a:solidFill>
              </a:rPr>
            </a:br>
            <a:r>
              <a:rPr lang="en-GB" sz="2800" dirty="0" smtClean="0">
                <a:solidFill>
                  <a:schemeClr val="tx1"/>
                </a:solidFill>
              </a:rPr>
              <a:t>National Centre for AIDS and STD Control,</a:t>
            </a:r>
            <a:br>
              <a:rPr lang="en-GB" sz="2800" dirty="0" smtClean="0">
                <a:solidFill>
                  <a:schemeClr val="tx1"/>
                </a:solidFill>
              </a:rPr>
            </a:br>
            <a:r>
              <a:rPr lang="en-GB" sz="2800" dirty="0" smtClean="0">
                <a:solidFill>
                  <a:schemeClr val="tx1"/>
                </a:solidFill>
              </a:rPr>
              <a:t>Ministry of Health and Population </a:t>
            </a:r>
            <a:r>
              <a:rPr lang="en-GB" sz="3200" dirty="0" smtClean="0">
                <a:solidFill>
                  <a:schemeClr val="tx1"/>
                </a:solidFill>
              </a:rPr>
              <a:t/>
            </a:r>
            <a:br>
              <a:rPr lang="en-GB" sz="3200" dirty="0" smtClean="0">
                <a:solidFill>
                  <a:schemeClr val="tx1"/>
                </a:solidFill>
              </a:rPr>
            </a:br>
            <a:endParaRPr lang="en-GB"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THANK YOU</a:t>
            </a:r>
            <a:endParaRPr lang="en-GB" b="1" dirty="0"/>
          </a:p>
        </p:txBody>
      </p:sp>
      <p:pic>
        <p:nvPicPr>
          <p:cNvPr id="1027" name="Picture 3" descr="C:\Users\USER2\Desktop\09%20Machapuchare%20and%20Annapurna.jpg"/>
          <p:cNvPicPr>
            <a:picLocks noGrp="1" noChangeAspect="1" noChangeArrowheads="1"/>
          </p:cNvPicPr>
          <p:nvPr>
            <p:ph sz="quarter" idx="1"/>
          </p:nvPr>
        </p:nvPicPr>
        <p:blipFill>
          <a:blip r:embed="rId2" cstate="print"/>
          <a:srcRect/>
          <a:stretch>
            <a:fillRect/>
          </a:stretch>
        </p:blipFill>
        <p:spPr bwMode="auto">
          <a:xfrm>
            <a:off x="1684337" y="2138362"/>
            <a:ext cx="6010275" cy="34194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
            </a:r>
            <a:br>
              <a:rPr lang="en-GB" b="1" dirty="0" smtClean="0"/>
            </a:br>
            <a:r>
              <a:rPr lang="x-none" b="1" smtClean="0"/>
              <a:t>National structures </a:t>
            </a:r>
            <a:r>
              <a:rPr lang="en-US" b="1" dirty="0" smtClean="0"/>
              <a:t>in response to </a:t>
            </a:r>
            <a:r>
              <a:rPr lang="en-GB" b="1" dirty="0" smtClean="0"/>
              <a:t> </a:t>
            </a:r>
            <a:r>
              <a:rPr lang="x-none" b="1" smtClean="0"/>
              <a:t>HIV/AIDS</a:t>
            </a:r>
            <a:r>
              <a:rPr lang="en-GB" b="1" dirty="0" smtClean="0"/>
              <a:t/>
            </a:r>
            <a:br>
              <a:rPr lang="en-GB" b="1" dirty="0" smtClean="0"/>
            </a:br>
            <a:endParaRPr lang="en-GB" dirty="0"/>
          </a:p>
        </p:txBody>
      </p:sp>
      <p:sp>
        <p:nvSpPr>
          <p:cNvPr id="3" name="Content Placeholder 2"/>
          <p:cNvSpPr>
            <a:spLocks noGrp="1"/>
          </p:cNvSpPr>
          <p:nvPr>
            <p:ph sz="quarter" idx="1"/>
          </p:nvPr>
        </p:nvSpPr>
        <p:spPr/>
        <p:txBody>
          <a:bodyPr>
            <a:normAutofit lnSpcReduction="10000"/>
          </a:bodyPr>
          <a:lstStyle/>
          <a:p>
            <a:r>
              <a:rPr lang="x-none" b="1" smtClean="0"/>
              <a:t>National AIDS Council (NAC) headed by the Prime Minister</a:t>
            </a:r>
            <a:endParaRPr lang="en-GB" b="1" dirty="0" smtClean="0"/>
          </a:p>
          <a:p>
            <a:r>
              <a:rPr lang="x-none" b="1" smtClean="0"/>
              <a:t>National HIV/AIDS and STI Control Board (HSCB)</a:t>
            </a:r>
            <a:endParaRPr lang="en-GB" b="1" dirty="0" smtClean="0"/>
          </a:p>
          <a:p>
            <a:r>
              <a:rPr lang="x-none" b="1" smtClean="0"/>
              <a:t>National Centre for AIDS and STD Control (NCASC) headed by a Director (under </a:t>
            </a:r>
            <a:r>
              <a:rPr lang="en-US" b="1" dirty="0" smtClean="0"/>
              <a:t>Ministry of </a:t>
            </a:r>
            <a:r>
              <a:rPr lang="x-none" b="1" smtClean="0"/>
              <a:t>Health and Population)</a:t>
            </a:r>
            <a:endParaRPr lang="en-US" b="1" dirty="0" smtClean="0"/>
          </a:p>
          <a:p>
            <a:r>
              <a:rPr lang="en-US" b="1" dirty="0" smtClean="0"/>
              <a:t>HIV/AIDS program is P1 program /integrated program</a:t>
            </a:r>
            <a:endParaRPr lang="en-GB" b="1" dirty="0" smtClean="0"/>
          </a:p>
          <a:p>
            <a:r>
              <a:rPr lang="x-none" b="1" smtClean="0"/>
              <a:t>District AIDS Coordination Committees (DACC)</a:t>
            </a:r>
            <a:r>
              <a:rPr lang="en-US" b="1" dirty="0" smtClean="0"/>
              <a:t> in 75 districts, DHO is the secretariat of DACC</a:t>
            </a:r>
            <a:endParaRPr lang="en-GB" b="1"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HIV situation in </a:t>
            </a:r>
            <a:r>
              <a:rPr lang="en-GB" b="1" dirty="0" smtClean="0"/>
              <a:t>Nepal, 2011</a:t>
            </a:r>
            <a:endParaRPr lang="en-GB" b="1" dirty="0"/>
          </a:p>
        </p:txBody>
      </p:sp>
      <p:sp>
        <p:nvSpPr>
          <p:cNvPr id="3" name="Content Placeholder 2"/>
          <p:cNvSpPr>
            <a:spLocks noGrp="1"/>
          </p:cNvSpPr>
          <p:nvPr>
            <p:ph sz="quarter" idx="1"/>
          </p:nvPr>
        </p:nvSpPr>
        <p:spPr/>
        <p:txBody>
          <a:bodyPr>
            <a:normAutofit/>
          </a:bodyPr>
          <a:lstStyle/>
          <a:p>
            <a:r>
              <a:rPr lang="en-GB" b="1" dirty="0" smtClean="0"/>
              <a:t>Total HIV infection reported as of 17 September, 2011-18535 (Male-11964, Female-6571)</a:t>
            </a:r>
          </a:p>
          <a:p>
            <a:r>
              <a:rPr lang="en-GB" b="1" dirty="0" smtClean="0"/>
              <a:t>Heterosexual transmission is predominant-- More than 80% infections are spread through sexual transmission</a:t>
            </a:r>
          </a:p>
          <a:p>
            <a:r>
              <a:rPr lang="en-GB" b="1" dirty="0" smtClean="0"/>
              <a:t>Injecting drug users, female sex workers and their clients, MSM, mobile and migrant </a:t>
            </a:r>
            <a:r>
              <a:rPr lang="en-GB" b="1" dirty="0" err="1" smtClean="0"/>
              <a:t>popn</a:t>
            </a:r>
            <a:r>
              <a:rPr lang="en-GB" b="1" dirty="0" smtClean="0"/>
              <a:t> are the key sub populations are the most at risk population - driving the epidemic</a:t>
            </a:r>
          </a:p>
          <a:p>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Injecting Drug Users</a:t>
            </a:r>
            <a:br>
              <a:rPr lang="en-GB" sz="4000" b="1" dirty="0" smtClean="0"/>
            </a:br>
            <a:r>
              <a:rPr lang="en-GB" sz="3200" b="1" dirty="0" smtClean="0"/>
              <a:t>Profile and behavioural characteristics</a:t>
            </a:r>
            <a:endParaRPr lang="en-GB" sz="3200" b="1" dirty="0"/>
          </a:p>
        </p:txBody>
      </p:sp>
      <p:sp>
        <p:nvSpPr>
          <p:cNvPr id="3" name="Content Placeholder 2"/>
          <p:cNvSpPr>
            <a:spLocks noGrp="1"/>
          </p:cNvSpPr>
          <p:nvPr>
            <p:ph sz="quarter" idx="1"/>
          </p:nvPr>
        </p:nvSpPr>
        <p:spPr>
          <a:xfrm>
            <a:off x="612648" y="1725460"/>
            <a:ext cx="8153400" cy="4495800"/>
          </a:xfrm>
        </p:spPr>
        <p:txBody>
          <a:bodyPr/>
          <a:lstStyle/>
          <a:p>
            <a:r>
              <a:rPr lang="en-GB" b="1" dirty="0" smtClean="0"/>
              <a:t>Estimated number – 33, 742</a:t>
            </a:r>
          </a:p>
          <a:p>
            <a:r>
              <a:rPr lang="en-GB" b="1" dirty="0" smtClean="0"/>
              <a:t>61.6% aged between 20-29 years</a:t>
            </a:r>
          </a:p>
          <a:p>
            <a:r>
              <a:rPr lang="en-GB" b="1" dirty="0" smtClean="0"/>
              <a:t>59.6 % unmarried</a:t>
            </a:r>
          </a:p>
          <a:p>
            <a:r>
              <a:rPr lang="en-GB" b="1" dirty="0" smtClean="0"/>
              <a:t>41.7% have completed 10 or more years of schooling</a:t>
            </a:r>
          </a:p>
          <a:p>
            <a:r>
              <a:rPr lang="en-GB" b="1" dirty="0" smtClean="0"/>
              <a:t>Prevalence of HIV among IDU in Kathmandu Valley is 6.3% and 4.6% in </a:t>
            </a:r>
            <a:r>
              <a:rPr lang="en-GB" b="1" dirty="0" err="1" smtClean="0"/>
              <a:t>Pokhara</a:t>
            </a:r>
            <a:endParaRPr lang="en-GB" b="1"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7847784" cy="4495800"/>
          </a:xfrm>
        </p:spPr>
        <p:txBody>
          <a:bodyPr>
            <a:normAutofit/>
          </a:bodyPr>
          <a:lstStyle/>
          <a:p>
            <a:pPr lvl="0"/>
            <a:r>
              <a:rPr lang="en-GB" b="1" dirty="0" smtClean="0"/>
              <a:t>Narcotic policy (because of HIV transmission related components-harm reduction) has been recognised and mainstreamed in MOHA policy and related strategy (i.e. Drug Control Strategy 2010).</a:t>
            </a:r>
          </a:p>
          <a:p>
            <a:pPr lvl="0"/>
            <a:r>
              <a:rPr lang="en-GB" b="1" dirty="0" smtClean="0"/>
              <a:t>Emphasis is given on reducing stigma and discrimination in all related activities—sensitization, awareness campaign.</a:t>
            </a:r>
          </a:p>
          <a:p>
            <a:endParaRPr lang="en-GB" dirty="0"/>
          </a:p>
        </p:txBody>
      </p:sp>
      <p:sp>
        <p:nvSpPr>
          <p:cNvPr id="4" name="Title 3"/>
          <p:cNvSpPr>
            <a:spLocks noGrp="1"/>
          </p:cNvSpPr>
          <p:nvPr>
            <p:ph type="title"/>
          </p:nvPr>
        </p:nvSpPr>
        <p:spPr/>
        <p:txBody>
          <a:bodyPr/>
          <a:lstStyle/>
          <a:p>
            <a:pPr algn="ctr"/>
            <a:r>
              <a:rPr lang="en-GB" b="1" dirty="0" smtClean="0"/>
              <a:t>Narcotic Policy</a:t>
            </a:r>
            <a:endParaRPr lang="en-GB"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Ongoing Country Efforts </a:t>
            </a:r>
            <a:r>
              <a:rPr lang="en-GB" sz="3200" dirty="0" smtClean="0">
                <a:latin typeface="Calibri" pitchFamily="34" charset="0"/>
              </a:rPr>
              <a:t/>
            </a:r>
            <a:br>
              <a:rPr lang="en-GB" sz="3200" dirty="0" smtClean="0">
                <a:latin typeface="Calibri" pitchFamily="34" charset="0"/>
              </a:rPr>
            </a:br>
            <a:endParaRPr lang="en-GB" dirty="0"/>
          </a:p>
        </p:txBody>
      </p:sp>
      <p:sp>
        <p:nvSpPr>
          <p:cNvPr id="3" name="Content Placeholder 2"/>
          <p:cNvSpPr>
            <a:spLocks noGrp="1"/>
          </p:cNvSpPr>
          <p:nvPr>
            <p:ph sz="quarter" idx="1"/>
          </p:nvPr>
        </p:nvSpPr>
        <p:spPr/>
        <p:txBody>
          <a:bodyPr>
            <a:normAutofit/>
          </a:bodyPr>
          <a:lstStyle/>
          <a:p>
            <a:pPr eaLnBrk="0" hangingPunct="0">
              <a:spcBef>
                <a:spcPts val="600"/>
              </a:spcBef>
              <a:spcAft>
                <a:spcPts val="600"/>
              </a:spcAft>
              <a:buFont typeface="Arial" pitchFamily="34" charset="0"/>
              <a:buChar char="•"/>
              <a:defRPr/>
            </a:pPr>
            <a:r>
              <a:rPr lang="en-GB" b="1" dirty="0" smtClean="0"/>
              <a:t>National Drug Control Policy -operational </a:t>
            </a:r>
          </a:p>
          <a:p>
            <a:pPr eaLnBrk="0" hangingPunct="0">
              <a:spcBef>
                <a:spcPts val="600"/>
              </a:spcBef>
              <a:spcAft>
                <a:spcPts val="600"/>
              </a:spcAft>
              <a:buFont typeface="Arial" pitchFamily="34" charset="0"/>
              <a:buChar char="•"/>
              <a:defRPr/>
            </a:pPr>
            <a:r>
              <a:rPr lang="en-GB" b="1" dirty="0" smtClean="0"/>
              <a:t>New Drug Control Law - upcoming</a:t>
            </a:r>
          </a:p>
          <a:p>
            <a:pPr eaLnBrk="0" hangingPunct="0">
              <a:spcBef>
                <a:spcPts val="600"/>
              </a:spcBef>
              <a:spcAft>
                <a:spcPts val="600"/>
              </a:spcAft>
              <a:buFont typeface="Arial" pitchFamily="34" charset="0"/>
              <a:buChar char="•"/>
              <a:defRPr/>
            </a:pPr>
            <a:r>
              <a:rPr lang="en-GB" b="1" dirty="0" smtClean="0"/>
              <a:t>Drug Control Strategy -endorsed</a:t>
            </a:r>
          </a:p>
          <a:p>
            <a:pPr eaLnBrk="0" hangingPunct="0">
              <a:spcBef>
                <a:spcPts val="600"/>
              </a:spcBef>
              <a:spcAft>
                <a:spcPts val="600"/>
              </a:spcAft>
              <a:buFont typeface="Arial" pitchFamily="34" charset="0"/>
              <a:buChar char="•"/>
              <a:defRPr/>
            </a:pPr>
            <a:r>
              <a:rPr lang="en-GB" b="1" dirty="0" smtClean="0"/>
              <a:t>The Guidelines for rehab centres -operational</a:t>
            </a:r>
          </a:p>
          <a:p>
            <a:pPr eaLnBrk="0" hangingPunct="0">
              <a:spcBef>
                <a:spcPts val="600"/>
              </a:spcBef>
              <a:spcAft>
                <a:spcPts val="600"/>
              </a:spcAft>
              <a:buFont typeface="Arial" pitchFamily="34" charset="0"/>
              <a:buChar char="•"/>
              <a:defRPr/>
            </a:pPr>
            <a:r>
              <a:rPr lang="en-GB" b="1" dirty="0" smtClean="0"/>
              <a:t>OST Guideline is on the final stage-under translation</a:t>
            </a:r>
          </a:p>
          <a:p>
            <a:pPr eaLnBrk="0" hangingPunct="0">
              <a:spcBef>
                <a:spcPts val="600"/>
              </a:spcBef>
              <a:spcAft>
                <a:spcPts val="600"/>
              </a:spcAft>
              <a:buFont typeface="Arial" pitchFamily="34" charset="0"/>
              <a:buChar char="•"/>
              <a:defRPr/>
            </a:pPr>
            <a:endParaRPr lang="en-GB"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Ongoing Country Efforts </a:t>
            </a:r>
            <a:endParaRPr lang="en-GB" b="1" dirty="0"/>
          </a:p>
        </p:txBody>
      </p:sp>
      <p:sp>
        <p:nvSpPr>
          <p:cNvPr id="3" name="Content Placeholder 2"/>
          <p:cNvSpPr>
            <a:spLocks noGrp="1"/>
          </p:cNvSpPr>
          <p:nvPr>
            <p:ph sz="quarter" idx="1"/>
          </p:nvPr>
        </p:nvSpPr>
        <p:spPr>
          <a:xfrm>
            <a:off x="357158" y="1285860"/>
            <a:ext cx="8786842" cy="5286412"/>
          </a:xfrm>
        </p:spPr>
        <p:txBody>
          <a:bodyPr>
            <a:normAutofit fontScale="92500" lnSpcReduction="20000"/>
          </a:bodyPr>
          <a:lstStyle/>
          <a:p>
            <a:endParaRPr lang="en-GB" sz="3000" b="1" dirty="0" smtClean="0"/>
          </a:p>
          <a:p>
            <a:r>
              <a:rPr lang="en-GB" sz="3000" b="1" dirty="0" smtClean="0"/>
              <a:t>Implementing </a:t>
            </a:r>
            <a:r>
              <a:rPr lang="en-GB" sz="3000" b="1" dirty="0" smtClean="0"/>
              <a:t>the National HIV/AIDS Strategy 2011-2015   </a:t>
            </a:r>
          </a:p>
          <a:p>
            <a:r>
              <a:rPr lang="en-GB" sz="3000" b="1" dirty="0" smtClean="0"/>
              <a:t>Health System strengthening for treatment, care and support –under GFATM support/pool fund  capacity development, training –under implementation.</a:t>
            </a:r>
          </a:p>
          <a:p>
            <a:r>
              <a:rPr lang="en-GB" sz="3000" b="1" dirty="0" smtClean="0"/>
              <a:t>Community System Strengthening- under implementation, HIV prevention, community care support programs in partnership with civil society ---funded by Global Fund Round 7, Global Fund Round 10 and through Sector Wide Approach –supported by pooled partners (World Bank, DFID, </a:t>
            </a:r>
            <a:r>
              <a:rPr lang="en-GB" sz="3000" b="1" dirty="0" err="1" smtClean="0"/>
              <a:t>AusAID</a:t>
            </a:r>
            <a:r>
              <a:rPr lang="en-GB" sz="3000" b="1" dirty="0" smtClean="0"/>
              <a:t>)</a:t>
            </a:r>
            <a:r>
              <a:rPr lang="en-GB" dirty="0" smtClean="0"/>
              <a:t/>
            </a:r>
            <a:br>
              <a:rPr lang="en-GB" dirty="0" smtClean="0"/>
            </a:b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smtClean="0"/>
              <a:t>Contribution of the project in the National response</a:t>
            </a:r>
            <a:endParaRPr lang="en-GB" b="1" dirty="0"/>
          </a:p>
        </p:txBody>
      </p:sp>
      <p:sp>
        <p:nvSpPr>
          <p:cNvPr id="3" name="Content Placeholder 2"/>
          <p:cNvSpPr>
            <a:spLocks noGrp="1"/>
          </p:cNvSpPr>
          <p:nvPr>
            <p:ph sz="quarter" idx="1"/>
          </p:nvPr>
        </p:nvSpPr>
        <p:spPr>
          <a:xfrm>
            <a:off x="612648" y="1600200"/>
            <a:ext cx="8153400" cy="4709120"/>
          </a:xfrm>
        </p:spPr>
        <p:txBody>
          <a:bodyPr>
            <a:normAutofit fontScale="47500" lnSpcReduction="20000"/>
          </a:bodyPr>
          <a:lstStyle/>
          <a:p>
            <a:pPr lvl="1">
              <a:spcBef>
                <a:spcPts val="600"/>
              </a:spcBef>
              <a:spcAft>
                <a:spcPts val="600"/>
              </a:spcAft>
              <a:defRPr/>
            </a:pPr>
            <a:r>
              <a:rPr lang="en-US" sz="5100" b="1" dirty="0" smtClean="0"/>
              <a:t>Coordination in s</a:t>
            </a:r>
            <a:r>
              <a:rPr lang="en-US" sz="5100" b="1" dirty="0" smtClean="0"/>
              <a:t>etting </a:t>
            </a:r>
            <a:r>
              <a:rPr lang="en-US" sz="5100" b="1" dirty="0" smtClean="0"/>
              <a:t>up Harm Reduction &amp; Methadone Maintenance program and ensuring a smooth transition to a government led mechanism supported by Global Fund and Pooled Funds</a:t>
            </a:r>
          </a:p>
          <a:p>
            <a:pPr lvl="1">
              <a:spcBef>
                <a:spcPts val="600"/>
              </a:spcBef>
              <a:spcAft>
                <a:spcPts val="600"/>
              </a:spcAft>
              <a:defRPr/>
            </a:pPr>
            <a:r>
              <a:rPr lang="en-US" sz="5100" b="1" dirty="0" smtClean="0"/>
              <a:t>Technical partnership in involving </a:t>
            </a:r>
            <a:r>
              <a:rPr lang="en-US" sz="5100" b="1" dirty="0" smtClean="0"/>
              <a:t>civil society, IDU </a:t>
            </a:r>
            <a:r>
              <a:rPr lang="en-US" sz="5100" b="1" dirty="0" smtClean="0"/>
              <a:t>network in terms of HIV prevention of transmission, </a:t>
            </a:r>
            <a:endParaRPr lang="en-GB" sz="5100" b="1" dirty="0" smtClean="0"/>
          </a:p>
          <a:p>
            <a:pPr lvl="1">
              <a:spcBef>
                <a:spcPts val="600"/>
              </a:spcBef>
              <a:spcAft>
                <a:spcPts val="600"/>
              </a:spcAft>
              <a:defRPr/>
            </a:pPr>
            <a:r>
              <a:rPr lang="en-US" sz="5100" b="1" dirty="0" smtClean="0"/>
              <a:t>Direct service to over 8000 IDUs through, Comprehensive Harm Reduction services and Methadone Treatment</a:t>
            </a:r>
          </a:p>
          <a:p>
            <a:pPr lvl="1">
              <a:spcBef>
                <a:spcPts val="600"/>
              </a:spcBef>
              <a:spcAft>
                <a:spcPts val="600"/>
              </a:spcAft>
              <a:defRPr/>
            </a:pPr>
            <a:r>
              <a:rPr lang="en-US" sz="5100" b="1" dirty="0" smtClean="0"/>
              <a:t>Advocacy for conducive policy environment to drug users in the country</a:t>
            </a:r>
          </a:p>
          <a:p>
            <a:pPr lvl="1">
              <a:spcBef>
                <a:spcPts val="600"/>
              </a:spcBef>
              <a:spcAft>
                <a:spcPts val="600"/>
              </a:spcAft>
              <a:defRPr/>
            </a:pPr>
            <a:r>
              <a:rPr lang="en-US" sz="5100" b="1" dirty="0" smtClean="0"/>
              <a:t>Overall </a:t>
            </a:r>
            <a:r>
              <a:rPr lang="en-US" sz="5100" b="1" dirty="0" smtClean="0"/>
              <a:t>coordinating </a:t>
            </a:r>
            <a:r>
              <a:rPr lang="en-US" sz="5100" b="1" dirty="0" smtClean="0"/>
              <a:t>role between the Ministry of Home Affairs and Ministry of Health and </a:t>
            </a:r>
            <a:r>
              <a:rPr lang="en-US" sz="5100" b="1" dirty="0" smtClean="0"/>
              <a:t>Population</a:t>
            </a:r>
            <a:r>
              <a:rPr lang="en-GB" b="1" dirty="0" smtClean="0"/>
              <a:t> </a:t>
            </a:r>
            <a:endParaRPr lang="en-GB" b="1" dirty="0" smtClean="0"/>
          </a:p>
          <a:p>
            <a:pPr lvl="1">
              <a:spcBef>
                <a:spcPts val="600"/>
              </a:spcBef>
              <a:spcAft>
                <a:spcPts val="600"/>
              </a:spcAft>
              <a:defRPr/>
            </a:pPr>
            <a:endParaRPr lang="en-US" sz="5100" b="1" dirty="0" smtClean="0"/>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Way Forward</a:t>
            </a:r>
            <a:endParaRPr lang="en-GB" b="1" dirty="0"/>
          </a:p>
        </p:txBody>
      </p:sp>
      <p:sp>
        <p:nvSpPr>
          <p:cNvPr id="3" name="Content Placeholder 2"/>
          <p:cNvSpPr>
            <a:spLocks noGrp="1"/>
          </p:cNvSpPr>
          <p:nvPr>
            <p:ph sz="quarter" idx="1"/>
          </p:nvPr>
        </p:nvSpPr>
        <p:spPr>
          <a:xfrm>
            <a:off x="285720" y="1285860"/>
            <a:ext cx="8572560" cy="5143536"/>
          </a:xfrm>
        </p:spPr>
        <p:txBody>
          <a:bodyPr>
            <a:normAutofit fontScale="85000" lnSpcReduction="20000"/>
          </a:bodyPr>
          <a:lstStyle/>
          <a:p>
            <a:endParaRPr lang="en-GB" sz="3200" b="1" dirty="0" smtClean="0">
              <a:solidFill>
                <a:schemeClr val="dk1"/>
              </a:solidFill>
              <a:latin typeface="Arial" pitchFamily="34" charset="0"/>
              <a:cs typeface="Arial" pitchFamily="34" charset="0"/>
            </a:endParaRPr>
          </a:p>
          <a:p>
            <a:r>
              <a:rPr lang="en-GB" sz="3200" b="1" dirty="0" smtClean="0">
                <a:solidFill>
                  <a:schemeClr val="dk1"/>
                </a:solidFill>
                <a:latin typeface="Arial" pitchFamily="34" charset="0"/>
                <a:cs typeface="Arial" pitchFamily="34" charset="0"/>
              </a:rPr>
              <a:t>Collaboration- </a:t>
            </a:r>
            <a:r>
              <a:rPr lang="en-GB" sz="3200" b="1" dirty="0" smtClean="0">
                <a:solidFill>
                  <a:schemeClr val="dk1"/>
                </a:solidFill>
                <a:latin typeface="Arial" pitchFamily="34" charset="0"/>
                <a:cs typeface="Arial" pitchFamily="34" charset="0"/>
              </a:rPr>
              <a:t>strengthen regional cooperation through  knowledge &amp; experience sharing </a:t>
            </a:r>
          </a:p>
          <a:p>
            <a:r>
              <a:rPr lang="en-GB" sz="3200" b="1" dirty="0" smtClean="0">
                <a:solidFill>
                  <a:schemeClr val="dk1"/>
                </a:solidFill>
                <a:latin typeface="Arial" pitchFamily="34" charset="0"/>
                <a:cs typeface="Arial" pitchFamily="34" charset="0"/>
              </a:rPr>
              <a:t>Develop Regional Harm </a:t>
            </a:r>
            <a:r>
              <a:rPr lang="en-GB" sz="3200" b="1" dirty="0" smtClean="0">
                <a:solidFill>
                  <a:schemeClr val="dk1"/>
                </a:solidFill>
                <a:latin typeface="Arial" pitchFamily="34" charset="0"/>
                <a:cs typeface="Arial" pitchFamily="34" charset="0"/>
              </a:rPr>
              <a:t>Reduction Policy,  Strategy and advocacy guidelines</a:t>
            </a:r>
            <a:endParaRPr lang="en-GB" sz="3200" b="1" dirty="0" smtClean="0">
              <a:solidFill>
                <a:schemeClr val="dk1"/>
              </a:solidFill>
              <a:latin typeface="Arial" pitchFamily="34" charset="0"/>
              <a:cs typeface="Arial" pitchFamily="34" charset="0"/>
            </a:endParaRPr>
          </a:p>
          <a:p>
            <a:r>
              <a:rPr lang="en-GB" sz="3200" b="1" dirty="0" smtClean="0">
                <a:solidFill>
                  <a:schemeClr val="dk1"/>
                </a:solidFill>
                <a:latin typeface="Arial" pitchFamily="34" charset="0"/>
                <a:cs typeface="Arial" pitchFamily="34" charset="0"/>
              </a:rPr>
              <a:t>Provide lead TA role in research as well as in program development in terms of new dynamics among adolescents and young drug users (under 18)</a:t>
            </a:r>
          </a:p>
          <a:p>
            <a:r>
              <a:rPr lang="en-GB" sz="3200" b="1" dirty="0" smtClean="0">
                <a:solidFill>
                  <a:schemeClr val="dk1"/>
                </a:solidFill>
                <a:latin typeface="Arial" pitchFamily="34" charset="0"/>
                <a:cs typeface="Arial" pitchFamily="34" charset="0"/>
              </a:rPr>
              <a:t>Explore and invite new donors in the South east Asia region with the changing economic context,----- economically rising  country like China (also high prevalence of HBV)  </a:t>
            </a:r>
          </a:p>
          <a:p>
            <a:endParaRPr lang="en-GB" sz="3200" dirty="0" smtClean="0">
              <a:solidFill>
                <a:schemeClr val="dk1"/>
              </a:solidFill>
              <a:latin typeface="Arial" pitchFamily="34" charset="0"/>
              <a:cs typeface="Arial" pitchFamily="34" charset="0"/>
            </a:endParaRPr>
          </a:p>
          <a:p>
            <a:endParaRPr lang="en-GB" sz="3200" dirty="0" smtClean="0">
              <a:solidFill>
                <a:schemeClr val="dk1"/>
              </a:solidFill>
              <a:latin typeface="Arial" pitchFamily="34" charset="0"/>
              <a:cs typeface="Arial" pitchFamily="34" charset="0"/>
            </a:endParaRPr>
          </a:p>
          <a:p>
            <a:endParaRPr lang="en-GB" sz="3200" dirty="0" smtClean="0">
              <a:solidFill>
                <a:schemeClr val="dk1"/>
              </a:solidFill>
              <a:latin typeface="Arial" pitchFamily="34" charset="0"/>
              <a:cs typeface="Arial" pitchFamily="34" charset="0"/>
            </a:endParaRPr>
          </a:p>
          <a:p>
            <a:endParaRPr lang="en-GB" sz="3200" dirty="0" smtClean="0">
              <a:solidFill>
                <a:schemeClr val="dk1"/>
              </a:solidFill>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235</TotalTime>
  <Words>500</Words>
  <Application>Microsoft Office PowerPoint</Application>
  <PresentationFormat>On-screen Show (4:3)</PresentationFormat>
  <Paragraphs>68</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Country Presentation (Drugs and HIV/AIDS)– Nepal</vt:lpstr>
      <vt:lpstr> National structures in response to  HIV/AIDS </vt:lpstr>
      <vt:lpstr>HIV situation in Nepal, 2011</vt:lpstr>
      <vt:lpstr>Injecting Drug Users Profile and behavioural characteristics</vt:lpstr>
      <vt:lpstr>Narcotic Policy</vt:lpstr>
      <vt:lpstr>Ongoing Country Efforts  </vt:lpstr>
      <vt:lpstr>Ongoing Country Efforts </vt:lpstr>
      <vt:lpstr>Contribution of the project in the National response</vt:lpstr>
      <vt:lpstr>Way Forward</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USER2</dc:creator>
  <cp:lastModifiedBy>acer</cp:lastModifiedBy>
  <cp:revision>81</cp:revision>
  <dcterms:created xsi:type="dcterms:W3CDTF">2012-02-01T09:02:33Z</dcterms:created>
  <dcterms:modified xsi:type="dcterms:W3CDTF">2012-05-17T03:44:08Z</dcterms:modified>
</cp:coreProperties>
</file>