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notesMasterIdLst>
    <p:notesMasterId r:id="rId23"/>
  </p:notesMasterIdLst>
  <p:handoutMasterIdLst>
    <p:handoutMasterId r:id="rId24"/>
  </p:handoutMasterIdLst>
  <p:sldIdLst>
    <p:sldId id="311" r:id="rId2"/>
    <p:sldId id="312" r:id="rId3"/>
    <p:sldId id="256" r:id="rId4"/>
    <p:sldId id="277" r:id="rId5"/>
    <p:sldId id="306" r:id="rId6"/>
    <p:sldId id="307" r:id="rId7"/>
    <p:sldId id="308" r:id="rId8"/>
    <p:sldId id="309" r:id="rId9"/>
    <p:sldId id="310" r:id="rId10"/>
    <p:sldId id="288" r:id="rId11"/>
    <p:sldId id="289" r:id="rId12"/>
    <p:sldId id="304" r:id="rId13"/>
    <p:sldId id="296" r:id="rId14"/>
    <p:sldId id="297" r:id="rId15"/>
    <p:sldId id="292" r:id="rId16"/>
    <p:sldId id="293" r:id="rId17"/>
    <p:sldId id="298" r:id="rId18"/>
    <p:sldId id="305" r:id="rId19"/>
    <p:sldId id="299" r:id="rId20"/>
    <p:sldId id="314" r:id="rId21"/>
    <p:sldId id="31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8" autoAdjust="0"/>
    <p:restoredTop sz="89649" autoAdjust="0"/>
  </p:normalViewPr>
  <p:slideViewPr>
    <p:cSldViewPr>
      <p:cViewPr varScale="1">
        <p:scale>
          <a:sx n="51" d="100"/>
          <a:sy n="51" d="100"/>
        </p:scale>
        <p:origin x="-68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8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BCF72008-4A46-44DA-B481-124EFB344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F97E3CEB-D695-4036-AC8E-23AD03CC8BBC}" type="datetimeFigureOut">
              <a:rPr lang="en-US"/>
              <a:pPr>
                <a:defRPr/>
              </a:pPr>
              <a:t>5/17/2012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0FCE7F51-6F02-420E-AD63-68F3AA4A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D832CB-BDF8-4201-892A-6721FB1635D8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F6A136-A07C-472B-9CF0-212F15E31F7A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A8C3C3-8726-460D-AD51-A708390DABA8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3BEAA5-0D5C-4E90-8CAD-B7A78D799289}" type="slidenum">
              <a:rPr lang="en-US" smtClean="0">
                <a:latin typeface="Times New Roman" pitchFamily="18" charset="0"/>
              </a:rPr>
              <a:pPr/>
              <a:t>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376E8B-E8ED-4507-A6BF-9CE0501BF71B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149345-6D7D-427C-A864-60F4B5834690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A84BE6-A204-471B-B54E-147B32E7B01F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BAFCF8-1CEE-4674-9E47-ED9E5E4EA80F}" type="slidenum">
              <a:rPr lang="en-GB" smtClean="0">
                <a:latin typeface="Times New Roman" pitchFamily="18" charset="0"/>
              </a:rPr>
              <a:pPr/>
              <a:t>15</a:t>
            </a:fld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FE33A-E605-4BEB-96C1-00E6F4F8C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F9AAB-0D28-40F3-81B5-1786D2D71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9A62F-C8AF-4FDD-9EB4-FD3A83CD9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44613" y="160655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24" y="4071942"/>
            <a:ext cx="7123113" cy="1673225"/>
          </a:xfrm>
        </p:spPr>
        <p:txBody>
          <a:bodyPr/>
          <a:lstStyle>
            <a:lvl1pPr marL="0" indent="0" algn="ctr" eaLnBrk="1" latinLnBrk="0" hangingPunct="1">
              <a:buNone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FC43A-088B-4898-BD1D-18813AD24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9AB66-B400-46B6-A645-68302F49C74D}" type="datetimeFigureOut">
              <a:rPr lang="en-GB"/>
              <a:pPr>
                <a:defRPr/>
              </a:pPr>
              <a:t>17/05/2012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D9B80-F886-4366-9EE3-4E6E7693E3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EC6DC-1DEB-4D2C-8E98-7C9B1F3D2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FE7EF-1ED2-4C53-9486-7F2D071F7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A60B5-B852-424D-AEBC-4E4C3EC40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4EFB1-C4FB-4E09-BD16-E0A4A6722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07CC-EA00-4D93-B64D-DA4AA451D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C6C5F-0647-492A-99BD-EC46FD0A2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B97F3C-579A-45E3-8058-3B61C9BAF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9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oslemwallpaper.com/wp-content/uploads/2012/03/d-bismillah-bismillah.jpg"/>
          <p:cNvPicPr>
            <a:picLocks noChangeAspect="1" noChangeArrowheads="1"/>
          </p:cNvPicPr>
          <p:nvPr/>
        </p:nvPicPr>
        <p:blipFill>
          <a:blip r:embed="rId2" cstate="print"/>
          <a:srcRect b="215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title"/>
          </p:nvPr>
        </p:nvSpPr>
        <p:spPr>
          <a:xfrm>
            <a:off x="471488" y="333375"/>
            <a:ext cx="7620000" cy="792163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" charset="0"/>
                <a:cs typeface="Arial" charset="0"/>
              </a:rPr>
              <a:t>High Risk Practices</a:t>
            </a:r>
          </a:p>
        </p:txBody>
      </p:sp>
      <p:sp>
        <p:nvSpPr>
          <p:cNvPr id="11267" name="Content Placeholder 5"/>
          <p:cNvSpPr>
            <a:spLocks noGrp="1"/>
          </p:cNvSpPr>
          <p:nvPr>
            <p:ph idx="1"/>
          </p:nvPr>
        </p:nvSpPr>
        <p:spPr>
          <a:xfrm>
            <a:off x="684213" y="1268413"/>
            <a:ext cx="7924800" cy="4705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/>
          </a:p>
          <a:p>
            <a:pPr eaLnBrk="1" hangingPunct="1"/>
            <a:endParaRPr lang="en-GB" sz="180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700213"/>
          <a:ext cx="6096000" cy="305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914344">
                <a:tc>
                  <a:txBody>
                    <a:bodyPr/>
                    <a:lstStyle/>
                    <a:p>
                      <a:pPr eaLnBrk="1" hangingPunct="1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Sharing of Needles:</a:t>
                      </a:r>
                      <a:endParaRPr lang="en-GB" sz="1800" b="1" dirty="0" smtClean="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endParaRPr>
                    </a:p>
                    <a:p>
                      <a:pPr lvl="1" eaLnBrk="1" hangingPunct="1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Sind, Baluchistan (80 percent or more);</a:t>
                      </a:r>
                    </a:p>
                    <a:p>
                      <a:pPr lvl="1" eaLnBrk="1" hangingPunct="1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 Punjab (70 percent)</a:t>
                      </a:r>
                    </a:p>
                  </a:txBody>
                  <a:tcPr marT="45717" marB="45717"/>
                </a:tc>
              </a:tr>
              <a:tr h="1737254">
                <a:tc>
                  <a:txBody>
                    <a:bodyPr/>
                    <a:lstStyle/>
                    <a:p>
                      <a:pPr eaLnBrk="1" hangingPunct="1"/>
                      <a:r>
                        <a:rPr lang="en-GB" sz="1800" b="1" dirty="0" smtClean="0">
                          <a:latin typeface="Arial" charset="0"/>
                          <a:cs typeface="Arial" charset="0"/>
                        </a:rPr>
                        <a:t>Sexual behaviours</a:t>
                      </a:r>
                    </a:p>
                    <a:p>
                      <a:pPr lvl="1" eaLnBrk="1" hangingPunct="1"/>
                      <a:r>
                        <a:rPr lang="en-GB" sz="1800" dirty="0" smtClean="0">
                          <a:latin typeface="Arial" charset="0"/>
                          <a:cs typeface="Arial" charset="0"/>
                        </a:rPr>
                        <a:t>while around 4 percent mentioned that </a:t>
                      </a:r>
                      <a:r>
                        <a:rPr lang="en-GB" sz="1800" i="1" dirty="0" smtClean="0">
                          <a:latin typeface="Arial" charset="0"/>
                          <a:cs typeface="Arial" charset="0"/>
                        </a:rPr>
                        <a:t>their regular sex partners were also HIV infected</a:t>
                      </a:r>
                      <a:r>
                        <a:rPr lang="en-GB" sz="1800" dirty="0" smtClean="0"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lang="en-US" sz="1800" dirty="0" smtClean="0"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lvl="1" eaLnBrk="1" hangingPunct="1"/>
                      <a:r>
                        <a:rPr lang="en-GB" sz="1800" dirty="0" smtClean="0">
                          <a:latin typeface="Arial" charset="0"/>
                          <a:cs typeface="Arial" charset="0"/>
                        </a:rPr>
                        <a:t>less than half of these drug users had never used a condom</a:t>
                      </a:r>
                    </a:p>
                    <a:p>
                      <a:endParaRPr lang="en-GB" sz="1800" dirty="0"/>
                    </a:p>
                  </a:txBody>
                  <a:tcPr marT="45717" marB="45717"/>
                </a:tc>
              </a:tr>
              <a:tr h="401164">
                <a:tc>
                  <a:txBody>
                    <a:bodyPr/>
                    <a:lstStyle/>
                    <a:p>
                      <a:pPr eaLnBrk="1" hangingPunct="1"/>
                      <a:r>
                        <a:rPr lang="en-US" sz="1800" b="1" dirty="0" smtClean="0">
                          <a:latin typeface="Arial" charset="0"/>
                          <a:cs typeface="Arial" charset="0"/>
                        </a:rPr>
                        <a:t>Up to 20% sold blood</a:t>
                      </a:r>
                    </a:p>
                  </a:txBody>
                  <a:tcPr marT="45717" marB="45717"/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Arial" charset="0"/>
                <a:cs typeface="Arial" charset="0"/>
              </a:rPr>
              <a:t>Prevalence of HIV Among IDUs </a:t>
            </a:r>
            <a:r>
              <a:rPr lang="en-US" sz="2400" smtClean="0">
                <a:latin typeface="Arial" charset="0"/>
                <a:cs typeface="Arial" charset="0"/>
              </a:rPr>
              <a:t/>
            </a:r>
            <a:br>
              <a:rPr lang="en-US" sz="2400" smtClean="0">
                <a:latin typeface="Arial" charset="0"/>
                <a:cs typeface="Arial" charset="0"/>
              </a:rPr>
            </a:br>
            <a:r>
              <a:rPr lang="en-US" sz="1600" smtClean="0">
                <a:latin typeface="Arial" charset="0"/>
                <a:cs typeface="Arial" charset="0"/>
              </a:rPr>
              <a:t>HIV Second Generation Surveillance Round IV- 2011</a:t>
            </a:r>
            <a:endParaRPr lang="en-GB" sz="160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4213" y="1412875"/>
          <a:ext cx="7924800" cy="3292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4800"/>
              </a:tblGrid>
              <a:tr h="6402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Overall Prevalence of HIV among IDUs	27%</a:t>
                      </a:r>
                    </a:p>
                    <a:p>
                      <a:endParaRPr lang="en-GB" sz="1800" dirty="0"/>
                    </a:p>
                  </a:txBody>
                  <a:tcPr marT="45729" marB="45729"/>
                </a:tc>
              </a:tr>
              <a:tr h="1737695">
                <a:tc>
                  <a:txBody>
                    <a:bodyPr/>
                    <a:lstStyle/>
                    <a:p>
                      <a:pPr eaLnBrk="1" hangingPunct="1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aisalabad	52%</a:t>
                      </a:r>
                    </a:p>
                    <a:p>
                      <a:pPr eaLnBrk="1" hangingPunct="1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Karachi		42.2%</a:t>
                      </a:r>
                    </a:p>
                    <a:p>
                      <a:pPr eaLnBrk="1" hangingPunct="1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Gujrat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		46.2%</a:t>
                      </a:r>
                    </a:p>
                    <a:p>
                      <a:pPr eaLnBrk="1" hangingPunct="1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Lahore		30%</a:t>
                      </a:r>
                    </a:p>
                    <a:p>
                      <a:pPr eaLnBrk="1" hangingPunct="1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Peshawar	20%</a:t>
                      </a:r>
                    </a:p>
                    <a:p>
                      <a:pPr eaLnBrk="1" hangingPunct="1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Turbat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		21%</a:t>
                      </a:r>
                    </a:p>
                  </a:txBody>
                  <a:tcPr marT="45729" marB="45729"/>
                </a:tc>
              </a:tr>
              <a:tr h="914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Pakistan declared as Concentrated HIV Epidemic (among IDUs) Country</a:t>
                      </a:r>
                    </a:p>
                    <a:p>
                      <a:endParaRPr lang="en-GB" sz="1800" dirty="0"/>
                    </a:p>
                  </a:txBody>
                  <a:tcPr marT="45729" marB="45729"/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Arial" charset="0"/>
                <a:cs typeface="Arial" charset="0"/>
              </a:rPr>
              <a:t>Coverage of  IDUs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017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640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Current coverage is 15,000 IDUs (12%)</a:t>
                      </a:r>
                    </a:p>
                    <a:p>
                      <a:endParaRPr lang="en-GB" sz="1800" dirty="0"/>
                    </a:p>
                  </a:txBody>
                  <a:tcPr marL="91441" marR="91441" marT="45725" marB="45725"/>
                </a:tc>
              </a:tr>
              <a:tr h="173754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charset="0"/>
                          <a:cs typeface="Arial" charset="0"/>
                        </a:rPr>
                        <a:t>To reach 80% of the coverage of IDUs following steps to be taken:</a:t>
                      </a:r>
                    </a:p>
                    <a:p>
                      <a:endParaRPr lang="en-US" sz="1800" dirty="0" smtClean="0">
                        <a:latin typeface="Arial" charset="0"/>
                        <a:cs typeface="Arial" charset="0"/>
                      </a:endParaRPr>
                    </a:p>
                    <a:p>
                      <a:pPr lvl="1" eaLnBrk="1" hangingPunct="1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Arial" charset="0"/>
                          <a:cs typeface="Arial" charset="0"/>
                        </a:rPr>
                        <a:t>Government resources 45,000 IDUs (36%)</a:t>
                      </a:r>
                    </a:p>
                    <a:p>
                      <a:pPr lvl="1" eaLnBrk="1" hangingPunct="1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Arial" charset="0"/>
                          <a:cs typeface="Arial" charset="0"/>
                        </a:rPr>
                        <a:t>One UN initiative 10,000 IDUs (8%)</a:t>
                      </a:r>
                    </a:p>
                    <a:p>
                      <a:pPr lvl="1" eaLnBrk="1" hangingPunct="1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Arial" charset="0"/>
                          <a:cs typeface="Arial" charset="0"/>
                        </a:rPr>
                        <a:t>International donors &amp; GFATM 28,000 IDUs ( 23%)</a:t>
                      </a:r>
                    </a:p>
                    <a:p>
                      <a:pPr lvl="1" eaLnBrk="1" hangingPunct="1">
                        <a:buFont typeface="Arial" pitchFamily="34" charset="0"/>
                        <a:buChar char="•"/>
                      </a:pPr>
                      <a:endParaRPr lang="en-US" sz="1800" dirty="0" smtClean="0"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25" marB="45725"/>
                </a:tc>
              </a:tr>
              <a:tr h="640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charset="0"/>
                          <a:cs typeface="Arial" charset="0"/>
                        </a:rPr>
                        <a:t>Initiate oral substitution treatment </a:t>
                      </a:r>
                      <a:r>
                        <a:rPr lang="en-US" sz="1800" dirty="0" err="1" smtClean="0">
                          <a:latin typeface="Arial" charset="0"/>
                          <a:cs typeface="Arial" charset="0"/>
                        </a:rPr>
                        <a:t>programme</a:t>
                      </a:r>
                      <a:endParaRPr lang="en-US" sz="1800" dirty="0" smtClean="0">
                        <a:latin typeface="Arial" charset="0"/>
                        <a:cs typeface="Arial" charset="0"/>
                      </a:endParaRPr>
                    </a:p>
                    <a:p>
                      <a:endParaRPr lang="en-GB" sz="1800" dirty="0"/>
                    </a:p>
                  </a:txBody>
                  <a:tcPr marL="91441" marR="91441"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Arial" charset="0"/>
                <a:cs typeface="Arial" charset="0"/>
              </a:rPr>
              <a:t>Achievements under H-13 Project</a:t>
            </a:r>
            <a:endParaRPr lang="en-GB" sz="400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54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640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Rapid assessments and response analysis (RSRA): 2nd Round 2010</a:t>
                      </a:r>
                    </a:p>
                    <a:p>
                      <a:endParaRPr lang="en-GB" sz="1800" b="0" dirty="0"/>
                    </a:p>
                  </a:txBody>
                  <a:tcPr marL="91441" marR="91441" marT="45717" marB="45717"/>
                </a:tc>
              </a:tr>
              <a:tr h="640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Arial" pitchFamily="34" charset="0"/>
                          <a:cs typeface="Arial" pitchFamily="34" charset="0"/>
                        </a:rPr>
                        <a:t>National advocacy strategy developed and disseminated -February 2010</a:t>
                      </a:r>
                      <a:endParaRPr lang="en-GB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GB" sz="1800" b="0" dirty="0"/>
                    </a:p>
                  </a:txBody>
                  <a:tcPr marL="91441" marR="91441" marT="45717" marB="45717"/>
                </a:tc>
              </a:tr>
              <a:tr h="914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latin typeface="Arial" pitchFamily="34" charset="0"/>
                          <a:cs typeface="Arial" pitchFamily="34" charset="0"/>
                        </a:rPr>
                        <a:t>A photo documentary reproduced and disseminated  at National &amp; International level</a:t>
                      </a:r>
                      <a:endParaRPr lang="en-US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GB" sz="1800" b="0" dirty="0"/>
                    </a:p>
                  </a:txBody>
                  <a:tcPr marL="91441" marR="91441" marT="45717" marB="45717"/>
                </a:tc>
              </a:tr>
              <a:tr h="640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latin typeface="Arial" pitchFamily="34" charset="0"/>
                          <a:cs typeface="Arial" pitchFamily="34" charset="0"/>
                        </a:rPr>
                        <a:t>Mid Term Review of the project was carried out. –2010</a:t>
                      </a:r>
                    </a:p>
                    <a:p>
                      <a:endParaRPr lang="en-GB" sz="1800" b="0" dirty="0"/>
                    </a:p>
                  </a:txBody>
                  <a:tcPr marL="91441" marR="91441" marT="45717" marB="45717"/>
                </a:tc>
              </a:tr>
              <a:tr h="640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latin typeface="Arial" pitchFamily="34" charset="0"/>
                          <a:cs typeface="Arial" pitchFamily="34" charset="0"/>
                        </a:rPr>
                        <a:t>Intervention toolkits for ‘Positive Living’  translated and disseminated-2010</a:t>
                      </a:r>
                      <a:endParaRPr lang="en-US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GB" sz="1800" b="0" dirty="0"/>
                    </a:p>
                  </a:txBody>
                  <a:tcPr marL="91441" marR="91441" marT="45717" marB="45717"/>
                </a:tc>
              </a:tr>
              <a:tr h="64003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qualitative study entitled “social &amp; economic impact of drug use on families’ was conducted – 2010</a:t>
                      </a:r>
                    </a:p>
                  </a:txBody>
                  <a:tcPr marL="91441" marR="91441" marT="45717" marB="45717"/>
                </a:tc>
              </a:tr>
              <a:tr h="64003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Training of  implementing partners</a:t>
                      </a:r>
                      <a:endParaRPr lang="en-GB" sz="18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en-GB" sz="1800" b="0" dirty="0"/>
                    </a:p>
                  </a:txBody>
                  <a:tcPr marL="91441" marR="91441" marT="45717" marB="4571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Arial" charset="0"/>
                <a:cs typeface="Arial" charset="0"/>
              </a:rPr>
              <a:t>Achievements under H-13 Project</a:t>
            </a:r>
            <a:endParaRPr lang="en-GB" sz="400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2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70099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Oral Substitution Treatment  (OST) Program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7" marB="45717"/>
                </a:tc>
              </a:tr>
              <a:tr h="640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latin typeface="Arial" pitchFamily="34" charset="0"/>
                          <a:cs typeface="Arial" pitchFamily="34" charset="0"/>
                        </a:rPr>
                        <a:t>Advocacy for policy makers, media, religious scholars, </a:t>
                      </a:r>
                      <a:r>
                        <a:rPr lang="en-GB" sz="1800" b="0" dirty="0" err="1" smtClean="0">
                          <a:latin typeface="Arial" pitchFamily="34" charset="0"/>
                          <a:cs typeface="Arial" pitchFamily="34" charset="0"/>
                        </a:rPr>
                        <a:t>proffessionals</a:t>
                      </a:r>
                      <a:endParaRPr lang="en-GB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7" marB="45717"/>
                </a:tc>
              </a:tr>
              <a:tr h="914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latin typeface="Arial" pitchFamily="34" charset="0"/>
                          <a:cs typeface="Arial" pitchFamily="34" charset="0"/>
                        </a:rPr>
                        <a:t>Study tours were organised for policy makers  and professionals  to the regional countries  e.g. India, Iran, Uzbekistan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7" marB="45717"/>
                </a:tc>
              </a:tr>
              <a:tr h="914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latin typeface="Arial" pitchFamily="34" charset="0"/>
                          <a:cs typeface="Arial" pitchFamily="34" charset="0"/>
                        </a:rPr>
                        <a:t>National consultative workshop was organised for policy makers and professionals.  Experts from Iran participated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7" marB="45717"/>
                </a:tc>
              </a:tr>
              <a:tr h="1188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latin typeface="Arial" pitchFamily="34" charset="0"/>
                          <a:cs typeface="Arial" pitchFamily="34" charset="0"/>
                        </a:rPr>
                        <a:t>Development of technical documents</a:t>
                      </a:r>
                      <a:endParaRPr lang="en-US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800" b="0" dirty="0" smtClean="0">
                          <a:latin typeface="Arial" pitchFamily="34" charset="0"/>
                          <a:cs typeface="Arial" pitchFamily="34" charset="0"/>
                        </a:rPr>
                        <a:t>National protocols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800" b="0" dirty="0" smtClean="0">
                          <a:latin typeface="Arial" pitchFamily="34" charset="0"/>
                          <a:cs typeface="Arial" pitchFamily="34" charset="0"/>
                        </a:rPr>
                        <a:t>Standard Operating Procedures (SOP)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7" marB="45717"/>
                </a:tc>
              </a:tr>
              <a:tr h="37081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latin typeface="Arial" pitchFamily="34" charset="0"/>
                          <a:cs typeface="Arial" pitchFamily="34" charset="0"/>
                        </a:rPr>
                        <a:t>Establishment  of steering &amp; technical committees </a:t>
                      </a:r>
                    </a:p>
                  </a:txBody>
                  <a:tcPr marL="91441" marR="91441" marT="45717" marB="4571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001000" cy="642937"/>
          </a:xfrm>
        </p:spPr>
        <p:txBody>
          <a:bodyPr/>
          <a:lstStyle/>
          <a:p>
            <a:pPr eaLnBrk="1" hangingPunct="1"/>
            <a:r>
              <a:rPr lang="en-GB" sz="4000" smtClean="0">
                <a:latin typeface="Arial" charset="0"/>
                <a:cs typeface="Arial" charset="0"/>
              </a:rPr>
              <a:t>Achievements under H-13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8" y="1249363"/>
            <a:ext cx="7772400" cy="5132387"/>
          </a:xfrm>
        </p:spPr>
        <p:txBody>
          <a:bodyPr rtlCol="0">
            <a:normAutofit/>
          </a:bodyPr>
          <a:lstStyle/>
          <a:p>
            <a:pPr marL="319088" lvl="1" indent="-319088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endParaRPr lang="en-GB" sz="3300" dirty="0" smtClean="0">
              <a:latin typeface="Arial" pitchFamily="34" charset="0"/>
              <a:cs typeface="Arial" pitchFamily="34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19250" y="1412875"/>
          <a:ext cx="6169025" cy="4816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511"/>
                <a:gridCol w="720165"/>
                <a:gridCol w="864198"/>
                <a:gridCol w="720165"/>
                <a:gridCol w="720165"/>
                <a:gridCol w="911821"/>
              </a:tblGrid>
              <a:tr h="370889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Activities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2008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2009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2010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2011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Total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</a:tr>
              <a:tr h="370889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Peer Led Intervention</a:t>
                      </a:r>
                      <a:endParaRPr lang="en-GB" sz="1800" b="1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26" marB="45726"/>
                </a:tc>
              </a:tr>
              <a:tr h="370889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Male </a:t>
                      </a:r>
                      <a:r>
                        <a:rPr lang="en-GB" sz="1800" dirty="0" err="1" smtClean="0"/>
                        <a:t>IDUs</a:t>
                      </a:r>
                      <a:r>
                        <a:rPr lang="en-GB" sz="1800" dirty="0" smtClean="0"/>
                        <a:t> Reached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4,983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11,354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5,828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5,889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27,700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</a:tr>
              <a:tr h="36580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Female </a:t>
                      </a:r>
                      <a:r>
                        <a:rPr lang="en-GB" sz="1800" dirty="0" err="1" smtClean="0"/>
                        <a:t>IDUs</a:t>
                      </a:r>
                      <a:r>
                        <a:rPr lang="en-GB" sz="1800" dirty="0" smtClean="0"/>
                        <a:t> Reached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 10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32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10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57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</a:tr>
              <a:tr h="370889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RSP </a:t>
                      </a:r>
                      <a:r>
                        <a:rPr lang="en-GB" sz="1800" dirty="0" err="1" smtClean="0"/>
                        <a:t>IDUs</a:t>
                      </a:r>
                      <a:r>
                        <a:rPr lang="en-GB" sz="1800" dirty="0" smtClean="0"/>
                        <a:t> Reached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176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806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253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233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1,468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</a:tr>
              <a:tr h="370889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Male </a:t>
                      </a:r>
                      <a:r>
                        <a:rPr lang="en-GB" sz="1800" dirty="0" err="1" smtClean="0"/>
                        <a:t>DUs</a:t>
                      </a:r>
                      <a:r>
                        <a:rPr lang="en-GB" sz="1800" baseline="0" dirty="0" smtClean="0"/>
                        <a:t> Reached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3,756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10,657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4,225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5,654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24,292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</a:tr>
              <a:tr h="370889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Female </a:t>
                      </a:r>
                      <a:r>
                        <a:rPr lang="en-GB" sz="1800" dirty="0" err="1" smtClean="0"/>
                        <a:t>DUs</a:t>
                      </a:r>
                      <a:r>
                        <a:rPr lang="en-GB" sz="1800" dirty="0" smtClean="0"/>
                        <a:t> Reached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36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46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23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49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159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</a:tr>
              <a:tr h="370889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RSP </a:t>
                      </a:r>
                      <a:r>
                        <a:rPr lang="en-GB" sz="1800" dirty="0" err="1" smtClean="0"/>
                        <a:t>DUs</a:t>
                      </a:r>
                      <a:r>
                        <a:rPr lang="en-GB" sz="1800" dirty="0" smtClean="0"/>
                        <a:t> Reached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165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298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571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335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1,369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</a:tr>
              <a:tr h="370889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Detoxification</a:t>
                      </a:r>
                      <a:endParaRPr lang="en-GB" sz="1800" b="1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845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956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1,289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1,300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4,390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</a:tr>
              <a:tr h="370889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Referrals</a:t>
                      </a:r>
                      <a:endParaRPr lang="en-GB" sz="1800" b="1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51" marR="91451" marT="45726" marB="45726"/>
                </a:tc>
              </a:tr>
              <a:tr h="370889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VCT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3,245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1,973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2,137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3,268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10,623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</a:tr>
              <a:tr h="370889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ART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56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23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48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37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164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</a:tr>
              <a:tr h="370889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STI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981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1,953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653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1,041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4,628</a:t>
                      </a:r>
                      <a:endParaRPr lang="en-GB" sz="1800" dirty="0"/>
                    </a:p>
                  </a:txBody>
                  <a:tcPr marL="91451" marR="91451" marT="45726" marB="4572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001000" cy="642937"/>
          </a:xfrm>
        </p:spPr>
        <p:txBody>
          <a:bodyPr/>
          <a:lstStyle/>
          <a:p>
            <a:pPr eaLnBrk="1" hangingPunct="1"/>
            <a:r>
              <a:rPr lang="en-GB" sz="4000" smtClean="0">
                <a:latin typeface="Arial" charset="0"/>
                <a:cs typeface="Arial" charset="0"/>
              </a:rPr>
              <a:t>Achievements under H-13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8" y="1196975"/>
            <a:ext cx="7772400" cy="5132388"/>
          </a:xfrm>
        </p:spPr>
        <p:txBody>
          <a:bodyPr rtlCol="0">
            <a:normAutofit/>
          </a:bodyPr>
          <a:lstStyle/>
          <a:p>
            <a:pPr marL="319088" lvl="1" indent="-319088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endParaRPr lang="en-GB" sz="3300" dirty="0" smtClean="0">
              <a:latin typeface="Arial" pitchFamily="34" charset="0"/>
              <a:cs typeface="Arial" pitchFamily="34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47813" y="1341438"/>
          <a:ext cx="6169025" cy="4846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511"/>
                <a:gridCol w="720165"/>
                <a:gridCol w="864198"/>
                <a:gridCol w="720165"/>
                <a:gridCol w="720165"/>
                <a:gridCol w="911821"/>
              </a:tblGrid>
              <a:tr h="36578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Activities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2008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2009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2010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2011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Total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</a:tr>
              <a:tr h="640122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Abscess Management</a:t>
                      </a:r>
                      <a:endParaRPr lang="en-GB" sz="1800" b="1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1,861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3,270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3,012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2,095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10,238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</a:tr>
              <a:tr h="640122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Safe Injecting practices session</a:t>
                      </a:r>
                      <a:endParaRPr lang="en-GB" sz="1800" b="1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4,305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6,832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4,321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4,536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19,985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</a:tr>
              <a:tr h="914460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Condom Demonstration sessions</a:t>
                      </a:r>
                      <a:endParaRPr lang="en-GB" sz="1800" b="1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1,122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1,029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986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1,248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4,385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</a:tr>
              <a:tr h="365784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Sessions with women</a:t>
                      </a:r>
                      <a:endParaRPr lang="en-GB" sz="1800" b="1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1,964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656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367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2,407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5,034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</a:tr>
              <a:tr h="640122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Over dose Management</a:t>
                      </a:r>
                      <a:endParaRPr lang="en-GB" sz="1800" b="1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78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102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286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62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528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</a:tr>
              <a:tr h="365784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Advocacy</a:t>
                      </a:r>
                      <a:r>
                        <a:rPr lang="en-GB" sz="1800" b="1" baseline="0" dirty="0" smtClean="0"/>
                        <a:t> Meetings</a:t>
                      </a:r>
                      <a:endParaRPr lang="en-GB" sz="1800" b="1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53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48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91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63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255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</a:tr>
              <a:tr h="914460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Community Sensitization   Programmes</a:t>
                      </a:r>
                      <a:endParaRPr lang="en-GB" sz="1800" b="1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41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83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49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62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235</a:t>
                      </a:r>
                      <a:endParaRPr lang="en-GB" sz="1800" dirty="0"/>
                    </a:p>
                  </a:txBody>
                  <a:tcPr marL="91451" marR="91451" marT="45723" marB="4572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/>
          <a:lstStyle/>
          <a:p>
            <a:pPr eaLnBrk="1" hangingPunct="1"/>
            <a:r>
              <a:rPr lang="en-GB" sz="3200" smtClean="0">
                <a:latin typeface="Arial" charset="0"/>
                <a:cs typeface="Arial" charset="0"/>
              </a:rPr>
              <a:t>How has the project been catalytic in the drug use/HIV national response/s </a:t>
            </a:r>
            <a:endParaRPr lang="en-GB" sz="320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406525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605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Advocacy for Oral Substitution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65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Interventions for spouses of IDUs &amp; DUs- Increased capacity of implementing partners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65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The project supported HIV prevention services where no such services are available- Quetta Baluchistan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65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Learning &amp; sharing experience with other regional  interventions- trainings, study tours ,data management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46059">
                <a:tc>
                  <a:txBody>
                    <a:bodyPr/>
                    <a:lstStyle/>
                    <a:p>
                      <a:r>
                        <a:rPr lang="en-GB" dirty="0" smtClean="0"/>
                        <a:t>Development of resource</a:t>
                      </a:r>
                      <a:r>
                        <a:rPr lang="en-GB" baseline="0" dirty="0" smtClean="0"/>
                        <a:t> materials &amp; researches </a:t>
                      </a:r>
                      <a:endParaRPr lang="en-GB" dirty="0"/>
                    </a:p>
                  </a:txBody>
                  <a:tcPr/>
                </a:tc>
              </a:tr>
              <a:tr h="346059">
                <a:tc>
                  <a:txBody>
                    <a:bodyPr/>
                    <a:lstStyle/>
                    <a:p>
                      <a:r>
                        <a:rPr lang="en-GB" dirty="0" smtClean="0"/>
                        <a:t>Capacity</a:t>
                      </a:r>
                      <a:r>
                        <a:rPr lang="en-GB" baseline="0" dirty="0" smtClean="0"/>
                        <a:t> building of implementers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Arial" charset="0"/>
                <a:cs typeface="Arial" charset="0"/>
              </a:rPr>
              <a:t>Lessons Learnt</a:t>
            </a:r>
            <a:endParaRPr lang="en-GB" sz="400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397000"/>
          <a:ext cx="6096000" cy="3840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11886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Success:</a:t>
                      </a:r>
                    </a:p>
                    <a:p>
                      <a:pPr marL="640080" marR="0" lvl="1" indent="-27432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/>
                        <a:buChar char=""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Service delivery packages for injecting drug users are well established</a:t>
                      </a:r>
                    </a:p>
                    <a:p>
                      <a:endParaRPr lang="en-GB" sz="1800" dirty="0"/>
                    </a:p>
                  </a:txBody>
                  <a:tcPr marT="45716" marB="45716"/>
                </a:tc>
              </a:tr>
              <a:tr h="1462919">
                <a:tc>
                  <a:txBody>
                    <a:bodyPr/>
                    <a:lstStyle/>
                    <a:p>
                      <a:pPr marL="320040" indent="-320040" eaLnBrk="1" fontAlgn="auto" hangingPunct="1"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Challenges:</a:t>
                      </a:r>
                    </a:p>
                    <a:p>
                      <a:pPr marL="640080" lvl="1" indent="-274320" eaLnBrk="1" fontAlgn="auto" hangingPunct="1">
                        <a:spcAft>
                          <a:spcPts val="0"/>
                        </a:spcAft>
                        <a:buFont typeface="Wingdings 2"/>
                        <a:buChar char=""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Low coverage</a:t>
                      </a:r>
                    </a:p>
                    <a:p>
                      <a:pPr marL="640080" lvl="1" indent="-274320" eaLnBrk="1" fontAlgn="auto" hangingPunct="1">
                        <a:spcAft>
                          <a:spcPts val="0"/>
                        </a:spcAft>
                        <a:buFont typeface="Wingdings 2"/>
                        <a:buChar char=""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Quality of services</a:t>
                      </a:r>
                    </a:p>
                    <a:p>
                      <a:pPr marL="640080" lvl="1" indent="-274320" eaLnBrk="1" fontAlgn="auto" hangingPunct="1">
                        <a:spcAft>
                          <a:spcPts val="0"/>
                        </a:spcAft>
                        <a:buFont typeface="Wingdings 2"/>
                        <a:buChar char=""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Absence of comprehensive services</a:t>
                      </a:r>
                    </a:p>
                    <a:p>
                      <a:pPr marL="640080" lvl="1" indent="-274320" eaLnBrk="1" fontAlgn="auto" hangingPunct="1">
                        <a:spcAft>
                          <a:spcPts val="0"/>
                        </a:spcAft>
                        <a:buFont typeface="Wingdings 2"/>
                        <a:buChar char=""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Monitoring &amp; Evaluation</a:t>
                      </a:r>
                    </a:p>
                  </a:txBody>
                  <a:tcPr marT="45716" marB="45716"/>
                </a:tc>
              </a:tr>
              <a:tr h="1188622">
                <a:tc>
                  <a:txBody>
                    <a:bodyPr/>
                    <a:lstStyle/>
                    <a:p>
                      <a:pPr marL="320040" indent="-320040" eaLnBrk="1" fontAlgn="auto" hangingPunct="1">
                        <a:spcAft>
                          <a:spcPts val="0"/>
                        </a:spcAft>
                        <a:buFont typeface="Wingdings"/>
                        <a:buNone/>
                        <a:defRPr/>
                      </a:pPr>
                      <a:r>
                        <a:rPr lang="en-US" sz="1800" b="1" dirty="0" smtClean="0">
                          <a:latin typeface="Arial" pitchFamily="34" charset="0"/>
                          <a:cs typeface="Arial" pitchFamily="34" charset="0"/>
                        </a:rPr>
                        <a:t>Gaps:</a:t>
                      </a:r>
                    </a:p>
                    <a:p>
                      <a:pPr marL="640080" lvl="1" indent="-274320" eaLnBrk="1" fontAlgn="auto" hangingPunct="1">
                        <a:spcAft>
                          <a:spcPts val="0"/>
                        </a:spcAft>
                        <a:buFont typeface="Wingdings 2"/>
                        <a:buChar char=""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Shortage of technically qualified professionals</a:t>
                      </a:r>
                    </a:p>
                    <a:p>
                      <a:pPr marL="640080" lvl="1" indent="-274320" eaLnBrk="1" fontAlgn="auto" hangingPunct="1">
                        <a:spcAft>
                          <a:spcPts val="0"/>
                        </a:spcAft>
                        <a:buFont typeface="Wingdings 2"/>
                        <a:buChar char=""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Limited knowledge of policy makers</a:t>
                      </a:r>
                    </a:p>
                    <a:p>
                      <a:pPr marL="640080" lvl="1" indent="-274320" eaLnBrk="1" fontAlgn="auto" hangingPunct="1">
                        <a:spcAft>
                          <a:spcPts val="0"/>
                        </a:spcAft>
                        <a:buFont typeface="Wingdings 2"/>
                        <a:buChar char=""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Limited capacity for scaling-up</a:t>
                      </a:r>
                    </a:p>
                  </a:txBody>
                  <a:tcPr marT="45716" marB="4571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Arial" charset="0"/>
                <a:cs typeface="Arial" charset="0"/>
              </a:rPr>
              <a:t>The Way Forward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1188" y="1397000"/>
          <a:ext cx="7993062" cy="3946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3062"/>
              </a:tblGrid>
              <a:tr h="3707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Continuation of regional programmes</a:t>
                      </a:r>
                    </a:p>
                  </a:txBody>
                  <a:tcPr marL="91442" marR="91442" marT="45713" marB="45713"/>
                </a:tc>
              </a:tr>
              <a:tr h="639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Strengthening regional cooperation through </a:t>
                      </a:r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knowledge and experience sharing </a:t>
                      </a:r>
                      <a:endParaRPr lang="en-GB" sz="1800" b="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2" marR="91442" marT="45713" marB="45713"/>
                </a:tc>
              </a:tr>
              <a:tr h="6399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Targeted  comprehensive interventions for most at risk populations; basic programs with high coverage 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2" marR="91442" marT="45713" marB="45713"/>
                </a:tc>
              </a:tr>
              <a:tr h="3707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Closely link prevention to treatment.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2" marR="91442" marT="45713" marB="45713"/>
                </a:tc>
              </a:tr>
              <a:tr h="3707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Regular monitoring of  epidemic progression through surveillance 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2" marR="91442" marT="45713" marB="45713"/>
                </a:tc>
              </a:tr>
              <a:tr h="9142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charset="0"/>
                          <a:cs typeface="Arial" charset="0"/>
                        </a:rPr>
                        <a:t>Advocacy for HIV prevention and treatment among opinion leaders (politicians, senior public officials, religious or community leaders, educationists etc); </a:t>
                      </a:r>
                      <a:endParaRPr lang="en-GB" sz="1800" dirty="0"/>
                    </a:p>
                  </a:txBody>
                  <a:tcPr marL="91442" marR="91442" marT="45713" marB="45713"/>
                </a:tc>
              </a:tr>
              <a:tr h="6399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Review  legislations  which are barrier in implementing  comprehensive harm reduction services and  for the rights of drug users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42" marR="91442" marT="45713" marB="4571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5102696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>A Presentation </a:t>
            </a:r>
            <a:br>
              <a:rPr lang="en-US" sz="2400" b="1" dirty="0" smtClean="0"/>
            </a:br>
            <a:r>
              <a:rPr lang="en-US" sz="2400" b="1" dirty="0" smtClean="0"/>
              <a:t>by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Dr </a:t>
            </a:r>
            <a:r>
              <a:rPr lang="en-US" sz="2400" b="1" dirty="0" err="1" smtClean="0"/>
              <a:t>Qazi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Mujtaba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Kamal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National </a:t>
            </a:r>
            <a:r>
              <a:rPr lang="en-US" sz="2400" b="1" dirty="0" err="1" smtClean="0"/>
              <a:t>Programme</a:t>
            </a:r>
            <a:r>
              <a:rPr lang="en-US" sz="2400" b="1" dirty="0" smtClean="0"/>
              <a:t> Manager</a:t>
            </a:r>
            <a:br>
              <a:rPr lang="en-US" sz="2400" b="1" dirty="0" smtClean="0"/>
            </a:br>
            <a:r>
              <a:rPr lang="en-US" sz="2400" b="1" dirty="0" smtClean="0"/>
              <a:t>National AIDS Control </a:t>
            </a:r>
            <a:r>
              <a:rPr lang="en-US" sz="2400" b="1" dirty="0" err="1" smtClean="0"/>
              <a:t>Programme</a:t>
            </a:r>
            <a:endParaRPr lang="en-US" sz="2400" b="1" dirty="0" smtClean="0"/>
          </a:p>
        </p:txBody>
      </p:sp>
      <p:pic>
        <p:nvPicPr>
          <p:cNvPr id="4100" name="Picture 5" descr="http://www.studyabroad.pk/newsimages/tFlag_Pakista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76672"/>
            <a:ext cx="288032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ubtitle 5"/>
          <p:cNvSpPr>
            <a:spLocks noGrp="1"/>
          </p:cNvSpPr>
          <p:nvPr>
            <p:ph type="subTitle" idx="4294967295"/>
          </p:nvPr>
        </p:nvSpPr>
        <p:spPr>
          <a:xfrm>
            <a:off x="685800" y="5029200"/>
            <a:ext cx="8458200" cy="144780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en-US" smtClean="0"/>
              <a:t>This Child and many others who come into this world need our support to live long and healthy life.</a:t>
            </a:r>
          </a:p>
          <a:p>
            <a:pPr algn="ctr" eaLnBrk="1" hangingPunct="1">
              <a:defRPr/>
            </a:pPr>
            <a:endParaRPr lang="en-US" smtClean="0"/>
          </a:p>
        </p:txBody>
      </p:sp>
      <p:pic>
        <p:nvPicPr>
          <p:cNvPr id="18435" name="Picture 2" descr="H:\DSC0428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29260" t="12547" r="24596" b="3210"/>
          <a:stretch>
            <a:fillRect/>
          </a:stretch>
        </p:blipFill>
        <p:spPr>
          <a:xfrm>
            <a:off x="2438400" y="152400"/>
            <a:ext cx="4343400" cy="4595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endParaRPr lang="en-US" smtClean="0"/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mtClean="0"/>
              <a:t>“Health is the greatest gift, contentment the greatest wealth, faithfulness the best relationship”.</a:t>
            </a:r>
            <a:r>
              <a:rPr lang="en-US" sz="2000" smtClean="0"/>
              <a:t>(Buddha)</a:t>
            </a:r>
          </a:p>
          <a:p>
            <a:pPr eaLnBrk="1" hangingPunct="1">
              <a:defRPr/>
            </a:pPr>
            <a:endParaRPr lang="en-US" sz="2000" smtClean="0"/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800" smtClean="0"/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45" y="1052736"/>
            <a:ext cx="8358187" cy="554461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Country Report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GB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PAKISTAN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GB" sz="5400" i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GB" sz="5400" i="1" dirty="0" smtClean="0">
                <a:latin typeface="Arial" pitchFamily="34" charset="0"/>
                <a:cs typeface="Arial" pitchFamily="34" charset="0"/>
              </a:rPr>
            </a:br>
            <a:r>
              <a:rPr lang="en-GB" sz="3100" b="1" dirty="0" smtClean="0">
                <a:latin typeface="Arial" pitchFamily="34" charset="0"/>
                <a:cs typeface="Arial" pitchFamily="34" charset="0"/>
              </a:rPr>
              <a:t>Project Steering </a:t>
            </a:r>
            <a:br>
              <a:rPr lang="en-GB" sz="3100" b="1" dirty="0" smtClean="0">
                <a:latin typeface="Arial" pitchFamily="34" charset="0"/>
                <a:cs typeface="Arial" pitchFamily="34" charset="0"/>
              </a:rPr>
            </a:br>
            <a:r>
              <a:rPr lang="en-GB" sz="3100" b="1" dirty="0" smtClean="0">
                <a:latin typeface="Arial" pitchFamily="34" charset="0"/>
                <a:cs typeface="Arial" pitchFamily="34" charset="0"/>
              </a:rPr>
              <a:t>Committee Meeting </a:t>
            </a:r>
            <a:r>
              <a:rPr lang="en-GB" sz="31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3100" i="1" dirty="0" smtClean="0">
                <a:latin typeface="Arial" pitchFamily="34" charset="0"/>
                <a:cs typeface="Arial" pitchFamily="34" charset="0"/>
              </a:rPr>
            </a:br>
            <a:r>
              <a:rPr lang="en-GB" sz="31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3100" i="1" dirty="0" smtClean="0">
                <a:latin typeface="Arial" pitchFamily="34" charset="0"/>
                <a:cs typeface="Arial" pitchFamily="34" charset="0"/>
              </a:rPr>
            </a:br>
            <a:r>
              <a:rPr lang="en-GB" sz="2700" b="1" dirty="0" smtClean="0">
                <a:latin typeface="Arial" pitchFamily="34" charset="0"/>
                <a:cs typeface="Arial" pitchFamily="34" charset="0"/>
              </a:rPr>
              <a:t>Prevention of Transmission of HIV among Drug users in SAARC Countries-(Project H-13)</a:t>
            </a:r>
            <a:r>
              <a:rPr lang="en-GB" sz="27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000" dirty="0" smtClean="0">
                <a:latin typeface="Arial" pitchFamily="34" charset="0"/>
                <a:cs typeface="Arial" pitchFamily="34" charset="0"/>
              </a:rPr>
            </a:b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17 May 2012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000" b="1" dirty="0" smtClean="0">
                <a:latin typeface="Arial" pitchFamily="34" charset="0"/>
                <a:cs typeface="Arial" pitchFamily="34" charset="0"/>
              </a:rPr>
            </a:b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Colombo,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Srilanka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pic>
        <p:nvPicPr>
          <p:cNvPr id="4099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9511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8025" y="60325"/>
            <a:ext cx="9525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112713"/>
            <a:ext cx="661988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260350"/>
            <a:ext cx="32496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main_map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556792"/>
            <a:ext cx="2425080" cy="223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>
          <a:xfrm>
            <a:off x="468313" y="476250"/>
            <a:ext cx="7620000" cy="7207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 charset="0"/>
                <a:cs typeface="Arial" charset="0"/>
              </a:rPr>
              <a:t>Drug Cultivation &amp; Production </a:t>
            </a:r>
          </a:p>
        </p:txBody>
      </p:sp>
      <p:pic>
        <p:nvPicPr>
          <p:cNvPr id="5" name="Picture 5" descr="POPPY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2276475"/>
            <a:ext cx="3313112" cy="2146300"/>
          </a:xfr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</p:nvPr>
        </p:nvGraphicFramePr>
        <p:xfrm>
          <a:off x="4210050" y="2276475"/>
          <a:ext cx="4933950" cy="229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3950"/>
              </a:tblGrid>
              <a:tr h="6401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Declared poppy free country-2001</a:t>
                      </a:r>
                    </a:p>
                    <a:p>
                      <a:endParaRPr lang="en-GB" sz="1800" dirty="0"/>
                    </a:p>
                  </a:txBody>
                  <a:tcPr marT="45728" marB="45728"/>
                </a:tc>
              </a:tr>
              <a:tr h="1655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charset="0"/>
                          <a:cs typeface="Arial" charset="0"/>
                        </a:rPr>
                        <a:t>In 2010, following drug seizures were carried out  </a:t>
                      </a:r>
                    </a:p>
                    <a:p>
                      <a:pPr lvl="1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Arial" charset="0"/>
                          <a:cs typeface="Arial" charset="0"/>
                        </a:rPr>
                        <a:t>Heroin- 2,974 kg</a:t>
                      </a:r>
                    </a:p>
                    <a:p>
                      <a:pPr lvl="1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Arial" charset="0"/>
                          <a:cs typeface="Arial" charset="0"/>
                        </a:rPr>
                        <a:t>Cannabis-  161,323 kg</a:t>
                      </a:r>
                    </a:p>
                    <a:p>
                      <a:pPr lvl="1" eaLnBrk="1" hangingPunct="1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Arial" charset="0"/>
                          <a:cs typeface="Arial" charset="0"/>
                        </a:rPr>
                        <a:t> Opium- 15, 004 Kg</a:t>
                      </a:r>
                    </a:p>
                    <a:p>
                      <a:endParaRPr lang="en-GB" sz="1800" dirty="0"/>
                    </a:p>
                  </a:txBody>
                  <a:tcPr marT="45728" marB="45728"/>
                </a:tc>
              </a:tr>
            </a:tbl>
          </a:graphicData>
        </a:graphic>
      </p:graphicFrame>
      <p:pic>
        <p:nvPicPr>
          <p:cNvPr id="6" name="Picture 6" descr="064_GIL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652963"/>
            <a:ext cx="331311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title"/>
          </p:nvPr>
        </p:nvSpPr>
        <p:spPr>
          <a:xfrm>
            <a:off x="471488" y="333375"/>
            <a:ext cx="7620000" cy="719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 charset="0"/>
                <a:cs typeface="Arial" charset="0"/>
              </a:rPr>
              <a:t>Drug Abuse Problem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492500" y="1700213"/>
          <a:ext cx="5183188" cy="3863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3188"/>
              </a:tblGrid>
              <a:tr h="859564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Pakistan is the primary transit country for opiates produced in Afghanistan</a:t>
                      </a:r>
                    </a:p>
                    <a:p>
                      <a:endParaRPr lang="en-GB" sz="1800" dirty="0"/>
                    </a:p>
                  </a:txBody>
                  <a:tcPr marT="45722" marB="45722"/>
                </a:tc>
              </a:tr>
              <a:tr h="640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Opiate abuse is a serious problem</a:t>
                      </a:r>
                    </a:p>
                    <a:p>
                      <a:endParaRPr lang="en-GB" sz="1800" dirty="0"/>
                    </a:p>
                  </a:txBody>
                  <a:tcPr marT="45722" marB="45722"/>
                </a:tc>
              </a:tr>
              <a:tr h="640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Estimated 625,000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opioid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users</a:t>
                      </a:r>
                    </a:p>
                    <a:p>
                      <a:endParaRPr lang="en-GB" sz="1800" dirty="0"/>
                    </a:p>
                  </a:txBody>
                  <a:tcPr marT="45722" marB="45722"/>
                </a:tc>
              </a:tr>
              <a:tr h="37085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Estimated  125,000 injecting drug users</a:t>
                      </a:r>
                      <a:endParaRPr lang="en-GB" sz="1800" dirty="0"/>
                    </a:p>
                  </a:txBody>
                  <a:tcPr marT="45722" marB="45722"/>
                </a:tc>
              </a:tr>
              <a:tr h="1353356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Common drugs of abuse:</a:t>
                      </a:r>
                    </a:p>
                    <a:p>
                      <a:pPr lvl="2" algn="just" eaLnBrk="1" hangingPunct="1">
                        <a:lnSpc>
                          <a:spcPct val="90000"/>
                        </a:lnSpc>
                        <a:buClr>
                          <a:schemeClr val="accent2"/>
                        </a:buClr>
                        <a:buFontTx/>
                        <a:buNone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- Cannabis </a:t>
                      </a:r>
                    </a:p>
                    <a:p>
                      <a:pPr lvl="2" algn="just" eaLnBrk="1" hangingPunct="1">
                        <a:lnSpc>
                          <a:spcPct val="90000"/>
                        </a:lnSpc>
                        <a:buClr>
                          <a:schemeClr val="accent2"/>
                        </a:buClr>
                        <a:buFontTx/>
                        <a:buNone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- Psychotropic</a:t>
                      </a:r>
                    </a:p>
                    <a:p>
                      <a:pPr lvl="2" algn="just" eaLnBrk="1" hangingPunct="1">
                        <a:lnSpc>
                          <a:spcPct val="90000"/>
                        </a:lnSpc>
                        <a:buClr>
                          <a:schemeClr val="accent2"/>
                        </a:buClr>
                        <a:buFontTx/>
                        <a:buChar char="-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Heroin</a:t>
                      </a:r>
                    </a:p>
                    <a:p>
                      <a:endParaRPr lang="en-GB" sz="1800" dirty="0"/>
                    </a:p>
                  </a:txBody>
                  <a:tcPr marT="45722" marB="45722"/>
                </a:tc>
              </a:tr>
            </a:tbl>
          </a:graphicData>
        </a:graphic>
      </p:graphicFrame>
      <p:pic>
        <p:nvPicPr>
          <p:cNvPr id="8" name="Picture 4" descr="Lahore 0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F37FC"/>
              </a:clrFrom>
              <a:clrTo>
                <a:srgbClr val="2F37FC">
                  <a:alpha val="0"/>
                </a:srgbClr>
              </a:clrTo>
            </a:clrChange>
            <a:lum bright="6000" contrast="12000"/>
          </a:blip>
          <a:srcRect l="14000" r="3999"/>
          <a:stretch>
            <a:fillRect/>
          </a:stretch>
        </p:blipFill>
        <p:spPr bwMode="auto">
          <a:xfrm>
            <a:off x="323850" y="1700213"/>
            <a:ext cx="2878138" cy="2071687"/>
          </a:xfrm>
          <a:prstGeom prst="rect">
            <a:avLst/>
          </a:prstGeom>
          <a:noFill/>
          <a:ln w="31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9" name="Picture 5" descr="A:\o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221163"/>
            <a:ext cx="2879725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471488" y="404813"/>
            <a:ext cx="7620000" cy="647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 charset="0"/>
                <a:cs typeface="Arial" charset="0"/>
              </a:rPr>
              <a:t>Drug of Choice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4213" y="1484313"/>
          <a:ext cx="8064500" cy="4211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500"/>
              </a:tblGrid>
              <a:tr h="640128">
                <a:tc>
                  <a:txBody>
                    <a:bodyPr/>
                    <a:lstStyle/>
                    <a:p>
                      <a:r>
                        <a:rPr lang="en-GB" sz="1800" b="0" dirty="0" err="1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Charas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 (cannabis) is the most commonly used substance;</a:t>
                      </a:r>
                    </a:p>
                    <a:p>
                      <a:endParaRPr lang="en-GB" sz="1800" b="0" dirty="0"/>
                    </a:p>
                  </a:txBody>
                  <a:tcPr marT="45723" marB="45723"/>
                </a:tc>
              </a:tr>
              <a:tr h="640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Sedatives and Tranquilisers;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640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Heroin; </a:t>
                      </a:r>
                    </a:p>
                    <a:p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640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Opium; 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640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Injecting drug use; </a:t>
                      </a:r>
                    </a:p>
                    <a:p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640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Solvent Abuse Among Street Children;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  <a:tr h="370868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Psychotropic</a:t>
                      </a:r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/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title"/>
          </p:nvPr>
        </p:nvSpPr>
        <p:spPr>
          <a:xfrm>
            <a:off x="323850" y="188913"/>
            <a:ext cx="7620000" cy="1071562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" charset="0"/>
                <a:cs typeface="Arial" charset="0"/>
              </a:rPr>
              <a:t>Demographics</a:t>
            </a:r>
          </a:p>
        </p:txBody>
      </p:sp>
      <p:sp>
        <p:nvSpPr>
          <p:cNvPr id="8195" name="Content Placeholder 5"/>
          <p:cNvSpPr>
            <a:spLocks noGrp="1"/>
          </p:cNvSpPr>
          <p:nvPr>
            <p:ph idx="1"/>
          </p:nvPr>
        </p:nvSpPr>
        <p:spPr>
          <a:xfrm>
            <a:off x="684213" y="1484313"/>
            <a:ext cx="7924800" cy="4921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8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8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/>
            <a:endParaRPr lang="en-GB" sz="180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00113" y="1397000"/>
          <a:ext cx="7632700" cy="4187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700"/>
              </a:tblGrid>
              <a:tr h="640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Age group: 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mean age is 35.5 years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endParaRPr lang="en-GB" sz="1800" dirty="0"/>
                    </a:p>
                  </a:txBody>
                  <a:tcPr marL="91438" marR="91438" marT="45719" marB="45719"/>
                </a:tc>
              </a:tr>
              <a:tr h="804648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endParaRPr lang="en-US" sz="1800" dirty="0" smtClean="0">
                        <a:latin typeface="Arial" charset="0"/>
                        <a:cs typeface="Arial" charset="0"/>
                      </a:endParaRPr>
                    </a:p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1800" dirty="0" smtClean="0">
                          <a:latin typeface="Arial" charset="0"/>
                          <a:cs typeface="Arial" charset="0"/>
                        </a:rPr>
                        <a:t>Marital Status:</a:t>
                      </a:r>
                      <a:r>
                        <a:rPr lang="en-GB" sz="1800" dirty="0" smtClean="0">
                          <a:latin typeface="Arial" charset="0"/>
                          <a:cs typeface="Arial" charset="0"/>
                        </a:rPr>
                        <a:t>more than half of drug users, were married</a:t>
                      </a:r>
                      <a:r>
                        <a:rPr lang="en-US" sz="1800" dirty="0" smtClean="0"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endParaRPr lang="en-GB" sz="1800" dirty="0"/>
                    </a:p>
                  </a:txBody>
                  <a:tcPr marL="91438" marR="91438" marT="45719" marB="45719"/>
                </a:tc>
              </a:tr>
              <a:tr h="1188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charset="0"/>
                          <a:cs typeface="Arial" charset="0"/>
                        </a:rPr>
                        <a:t>Living Status; up to 80% of drug users in KPK &amp; Punjab are living with families or friends. In </a:t>
                      </a:r>
                      <a:r>
                        <a:rPr lang="en-US" sz="1800" dirty="0" err="1" smtClean="0">
                          <a:latin typeface="Arial" charset="0"/>
                          <a:cs typeface="Arial" charset="0"/>
                        </a:rPr>
                        <a:t>Sindh</a:t>
                      </a:r>
                      <a:r>
                        <a:rPr lang="en-US" sz="1800" dirty="0" smtClean="0">
                          <a:latin typeface="Arial" charset="0"/>
                          <a:cs typeface="Arial" charset="0"/>
                        </a:rPr>
                        <a:t> &amp; Baluchistan up to 30% are living on the streets</a:t>
                      </a:r>
                    </a:p>
                    <a:p>
                      <a:endParaRPr lang="en-GB" sz="1800" dirty="0"/>
                    </a:p>
                  </a:txBody>
                  <a:tcPr marL="91438" marR="91438" marT="45719" marB="45719"/>
                </a:tc>
              </a:tr>
              <a:tr h="914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charset="0"/>
                          <a:cs typeface="Arial" charset="0"/>
                        </a:rPr>
                        <a:t>Educational: </a:t>
                      </a:r>
                      <a:r>
                        <a:rPr lang="en-GB" sz="1800" dirty="0" smtClean="0">
                          <a:latin typeface="Arial" charset="0"/>
                          <a:cs typeface="Arial" charset="0"/>
                        </a:rPr>
                        <a:t>38 percent had no education, 25 percent had primary and one third had up to high school education</a:t>
                      </a:r>
                      <a:r>
                        <a:rPr lang="en-US" sz="1800" dirty="0" smtClean="0"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endParaRPr lang="en-GB" sz="1800" dirty="0"/>
                    </a:p>
                  </a:txBody>
                  <a:tcPr marL="91438" marR="91438" marT="45719" marB="45719"/>
                </a:tc>
              </a:tr>
              <a:tr h="640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charset="0"/>
                          <a:cs typeface="Arial" charset="0"/>
                        </a:rPr>
                        <a:t>Source of Income: 39 percent are doing casual work</a:t>
                      </a:r>
                    </a:p>
                    <a:p>
                      <a:endParaRPr lang="en-GB" sz="1800" dirty="0"/>
                    </a:p>
                  </a:txBody>
                  <a:tcPr marL="91438" marR="91438" marT="45719" marB="45719"/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latin typeface="Arial" charset="0"/>
                <a:cs typeface="Arial" charset="0"/>
              </a:rPr>
              <a:t>Initiation of Drug Use</a:t>
            </a:r>
          </a:p>
        </p:txBody>
      </p:sp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684213" y="1341438"/>
            <a:ext cx="7924800" cy="3382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1800" smtClean="0">
                <a:latin typeface="Arial" charset="0"/>
                <a:cs typeface="Arial" charset="0"/>
              </a:rPr>
              <a:t>. </a:t>
            </a:r>
            <a:endParaRPr lang="en-US" sz="18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/>
          </a:p>
          <a:p>
            <a:pPr eaLnBrk="1" hangingPunct="1"/>
            <a:endParaRPr lang="en-GB" sz="180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874838"/>
          <a:ext cx="6503988" cy="1554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3988"/>
              </a:tblGrid>
              <a:tr h="639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Average age of initiation of drug use is 18 years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endParaRPr lang="en-GB" sz="1800" dirty="0"/>
                    </a:p>
                  </a:txBody>
                  <a:tcPr marL="91434" marR="91434" marT="45711" marB="45711"/>
                </a:tc>
              </a:tr>
              <a:tr h="914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Majority of drug users interviewed had used </a:t>
                      </a:r>
                      <a:r>
                        <a:rPr lang="en-GB" sz="1800" dirty="0" err="1" smtClean="0">
                          <a:latin typeface="Arial" pitchFamily="34" charset="0"/>
                          <a:cs typeface="Arial" pitchFamily="34" charset="0"/>
                        </a:rPr>
                        <a:t>Charas</a:t>
                      </a:r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 (Cannabis) as the first substance in their lifetime. 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GB" sz="1800" dirty="0"/>
                    </a:p>
                  </a:txBody>
                  <a:tcPr marL="91434" marR="91434" marT="45711" marB="45711"/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428625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Arial" charset="0"/>
                <a:cs typeface="Arial" charset="0"/>
              </a:rPr>
              <a:t>Drugs use for Injections</a:t>
            </a:r>
            <a:endParaRPr lang="en-US" sz="4000" b="1" smtClean="0">
              <a:latin typeface="Arial" charset="0"/>
              <a:cs typeface="Arial" charset="0"/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4787900" y="1643063"/>
            <a:ext cx="4070350" cy="3081337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. 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kern="0" dirty="0" smtClean="0">
              <a:latin typeface="Arial" charset="0"/>
              <a:cs typeface="Times New Roman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6" name="Picture 4" descr="X:\NADEEM\injecti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785938"/>
            <a:ext cx="3733800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859338" y="2060575"/>
          <a:ext cx="3816350" cy="2468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350"/>
              </a:tblGrid>
              <a:tr h="6399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Heroin (49 percent)</a:t>
                      </a:r>
                    </a:p>
                    <a:p>
                      <a:endParaRPr lang="en-GB" sz="1800" dirty="0"/>
                    </a:p>
                  </a:txBody>
                  <a:tcPr marL="91438" marR="91438" marT="45714" marB="45714"/>
                </a:tc>
              </a:tr>
              <a:tr h="6399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Benzodiazepines(36 percent).</a:t>
                      </a:r>
                    </a:p>
                    <a:p>
                      <a:endParaRPr lang="en-GB" sz="1800" dirty="0"/>
                    </a:p>
                  </a:txBody>
                  <a:tcPr marL="91438" marR="91438" marT="45714" marB="45714"/>
                </a:tc>
              </a:tr>
              <a:tr h="11885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Injecting a combination of one or more of these substances with other drugs such as antihistamines.  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GB" sz="1800" dirty="0"/>
                    </a:p>
                  </a:txBody>
                  <a:tcPr marL="91438" marR="91438" marT="45714" marB="4571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1428</TotalTime>
  <Words>939</Words>
  <Application>Microsoft Office PowerPoint</Application>
  <PresentationFormat>On-screen Show (4:3)</PresentationFormat>
  <Paragraphs>245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A Presentation  by   Dr Qazi Mujtaba Kamal National Programme Manager National AIDS Control Programme</vt:lpstr>
      <vt:lpstr>       Country Report  PAKISTAN   Project Steering  Committee Meeting   Prevention of Transmission of HIV among Drug users in SAARC Countries-(Project H-13)    17 May 2012, Colombo, Srilanka    </vt:lpstr>
      <vt:lpstr>Drug Cultivation &amp; Production </vt:lpstr>
      <vt:lpstr>Drug Abuse Problem</vt:lpstr>
      <vt:lpstr>Drug of Choice</vt:lpstr>
      <vt:lpstr>Demographics</vt:lpstr>
      <vt:lpstr>Initiation of Drug Use</vt:lpstr>
      <vt:lpstr>Drugs use for Injections</vt:lpstr>
      <vt:lpstr>High Risk Practices</vt:lpstr>
      <vt:lpstr>Prevalence of HIV Among IDUs  HIV Second Generation Surveillance Round IV- 2011</vt:lpstr>
      <vt:lpstr>Coverage of  IDUs</vt:lpstr>
      <vt:lpstr>Achievements under H-13 Project</vt:lpstr>
      <vt:lpstr>Achievements under H-13 Project</vt:lpstr>
      <vt:lpstr>Achievements under H-13 Project</vt:lpstr>
      <vt:lpstr>Achievements under H-13 Project</vt:lpstr>
      <vt:lpstr>How has the project been catalytic in the drug use/HIV national response/s </vt:lpstr>
      <vt:lpstr>Lessons Learnt</vt:lpstr>
      <vt:lpstr>The Way Forward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Rizwana Asad</dc:creator>
  <cp:lastModifiedBy>DEB</cp:lastModifiedBy>
  <cp:revision>89</cp:revision>
  <dcterms:created xsi:type="dcterms:W3CDTF">1601-01-01T00:00:00Z</dcterms:created>
  <dcterms:modified xsi:type="dcterms:W3CDTF">2012-05-17T03:26:02Z</dcterms:modified>
</cp:coreProperties>
</file>