
<file path=[Content_Types].xml><?xml version="1.0" encoding="utf-8"?>
<Types xmlns="http://schemas.openxmlformats.org/package/2006/content-types">
  <Default Extension="png" ContentType="image/png"/>
  <Default Extension="jpeg" ContentType="image/jpeg"/>
  <Default Extension="htm" ContentType="application/xhtml+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sldIdLst>
    <p:sldId id="395" r:id="rId2"/>
    <p:sldId id="264" r:id="rId3"/>
    <p:sldId id="292" r:id="rId4"/>
    <p:sldId id="293" r:id="rId5"/>
    <p:sldId id="396" r:id="rId6"/>
    <p:sldId id="287" r:id="rId7"/>
    <p:sldId id="281" r:id="rId8"/>
    <p:sldId id="288" r:id="rId9"/>
    <p:sldId id="280" r:id="rId10"/>
    <p:sldId id="274" r:id="rId11"/>
    <p:sldId id="276" r:id="rId12"/>
    <p:sldId id="356" r:id="rId13"/>
    <p:sldId id="357" r:id="rId14"/>
    <p:sldId id="275" r:id="rId15"/>
    <p:sldId id="397" r:id="rId16"/>
    <p:sldId id="408" r:id="rId17"/>
    <p:sldId id="418" r:id="rId18"/>
    <p:sldId id="289" r:id="rId19"/>
    <p:sldId id="399" r:id="rId20"/>
    <p:sldId id="336" r:id="rId21"/>
    <p:sldId id="414" r:id="rId22"/>
    <p:sldId id="400" r:id="rId23"/>
    <p:sldId id="415" r:id="rId24"/>
    <p:sldId id="427" r:id="rId25"/>
    <p:sldId id="337" r:id="rId26"/>
    <p:sldId id="266" r:id="rId27"/>
    <p:sldId id="419" r:id="rId28"/>
    <p:sldId id="339" r:id="rId29"/>
    <p:sldId id="342" r:id="rId30"/>
    <p:sldId id="347" r:id="rId31"/>
    <p:sldId id="348" r:id="rId32"/>
    <p:sldId id="340" r:id="rId33"/>
    <p:sldId id="343" r:id="rId34"/>
    <p:sldId id="345" r:id="rId35"/>
    <p:sldId id="344" r:id="rId36"/>
    <p:sldId id="346" r:id="rId37"/>
    <p:sldId id="349" r:id="rId38"/>
    <p:sldId id="380" r:id="rId39"/>
    <p:sldId id="381" r:id="rId40"/>
    <p:sldId id="374" r:id="rId41"/>
    <p:sldId id="372" r:id="rId42"/>
    <p:sldId id="371" r:id="rId43"/>
    <p:sldId id="359" r:id="rId44"/>
    <p:sldId id="379" r:id="rId45"/>
    <p:sldId id="382" r:id="rId46"/>
    <p:sldId id="384" r:id="rId47"/>
    <p:sldId id="383" r:id="rId48"/>
    <p:sldId id="385" r:id="rId49"/>
    <p:sldId id="387" r:id="rId50"/>
    <p:sldId id="388" r:id="rId51"/>
    <p:sldId id="390" r:id="rId52"/>
    <p:sldId id="389" r:id="rId53"/>
    <p:sldId id="409" r:id="rId54"/>
    <p:sldId id="413" r:id="rId55"/>
    <p:sldId id="412" r:id="rId56"/>
    <p:sldId id="410" r:id="rId57"/>
    <p:sldId id="411" r:id="rId58"/>
    <p:sldId id="267" r:id="rId59"/>
    <p:sldId id="401" r:id="rId60"/>
    <p:sldId id="297" r:id="rId61"/>
    <p:sldId id="294" r:id="rId62"/>
    <p:sldId id="295" r:id="rId63"/>
    <p:sldId id="296" r:id="rId64"/>
    <p:sldId id="298" r:id="rId65"/>
    <p:sldId id="315" r:id="rId66"/>
    <p:sldId id="311" r:id="rId67"/>
    <p:sldId id="314" r:id="rId68"/>
    <p:sldId id="416" r:id="rId69"/>
    <p:sldId id="313" r:id="rId70"/>
    <p:sldId id="312" r:id="rId71"/>
    <p:sldId id="420" r:id="rId72"/>
    <p:sldId id="316" r:id="rId73"/>
    <p:sldId id="317" r:id="rId74"/>
    <p:sldId id="299" r:id="rId75"/>
    <p:sldId id="318" r:id="rId76"/>
    <p:sldId id="421" r:id="rId77"/>
    <p:sldId id="319" r:id="rId78"/>
    <p:sldId id="300" r:id="rId79"/>
    <p:sldId id="402" r:id="rId80"/>
    <p:sldId id="406" r:id="rId81"/>
    <p:sldId id="321" r:id="rId82"/>
    <p:sldId id="320" r:id="rId83"/>
    <p:sldId id="428" r:id="rId84"/>
    <p:sldId id="322" r:id="rId85"/>
    <p:sldId id="301" r:id="rId86"/>
    <p:sldId id="422" r:id="rId87"/>
    <p:sldId id="323" r:id="rId88"/>
    <p:sldId id="302" r:id="rId89"/>
    <p:sldId id="325" r:id="rId90"/>
    <p:sldId id="304" r:id="rId91"/>
    <p:sldId id="327" r:id="rId92"/>
    <p:sldId id="305" r:id="rId93"/>
    <p:sldId id="363" r:id="rId94"/>
    <p:sldId id="306" r:id="rId95"/>
    <p:sldId id="404" r:id="rId96"/>
    <p:sldId id="423" r:id="rId97"/>
    <p:sldId id="364" r:id="rId98"/>
    <p:sldId id="307" r:id="rId99"/>
    <p:sldId id="394" r:id="rId100"/>
    <p:sldId id="403" r:id="rId101"/>
    <p:sldId id="407" r:id="rId102"/>
    <p:sldId id="424" r:id="rId103"/>
    <p:sldId id="365" r:id="rId104"/>
    <p:sldId id="308" r:id="rId105"/>
    <p:sldId id="425" r:id="rId106"/>
    <p:sldId id="366" r:id="rId107"/>
    <p:sldId id="360" r:id="rId108"/>
    <p:sldId id="429" r:id="rId109"/>
    <p:sldId id="362" r:id="rId110"/>
    <p:sldId id="310" r:id="rId111"/>
    <p:sldId id="426" r:id="rId112"/>
    <p:sldId id="368" r:id="rId113"/>
    <p:sldId id="268" r:id="rId114"/>
    <p:sldId id="271" r:id="rId115"/>
    <p:sldId id="272" r:id="rId116"/>
    <p:sldId id="273" r:id="rId117"/>
    <p:sldId id="277" r:id="rId118"/>
    <p:sldId id="291" r:id="rId119"/>
    <p:sldId id="290"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3" autoAdjust="0"/>
    <p:restoredTop sz="92937" autoAdjust="0"/>
  </p:normalViewPr>
  <p:slideViewPr>
    <p:cSldViewPr snapToGrid="0">
      <p:cViewPr varScale="1">
        <p:scale>
          <a:sx n="54" d="100"/>
          <a:sy n="54" d="100"/>
        </p:scale>
        <p:origin x="1330" y="53"/>
      </p:cViewPr>
      <p:guideLst/>
    </p:cSldViewPr>
  </p:slideViewPr>
  <p:outlineViewPr>
    <p:cViewPr>
      <p:scale>
        <a:sx n="33" d="100"/>
        <a:sy n="33" d="100"/>
      </p:scale>
      <p:origin x="0" y="-9605"/>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0C104-A706-4DC7-8842-C2D8E3061200}" type="datetimeFigureOut">
              <a:rPr lang="en-US" smtClean="0"/>
              <a:t>3/14/2018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F4EC6-92F3-4D61-AB22-B2C94AB1B6AB}" type="slidenum">
              <a:rPr lang="en-US" smtClean="0"/>
              <a:t>‹#›</a:t>
            </a:fld>
            <a:endParaRPr lang="en-US" dirty="0"/>
          </a:p>
        </p:txBody>
      </p:sp>
    </p:spTree>
    <p:extLst>
      <p:ext uri="{BB962C8B-B14F-4D97-AF65-F5344CB8AC3E}">
        <p14:creationId xmlns:p14="http://schemas.microsoft.com/office/powerpoint/2010/main" val="13635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BA451-5C1D-410D-B724-1663813BDD3A}" type="slidenum">
              <a:rPr lang="en-US" smtClean="0"/>
              <a:t>5</a:t>
            </a:fld>
            <a:endParaRPr lang="en-US"/>
          </a:p>
        </p:txBody>
      </p:sp>
    </p:spTree>
    <p:extLst>
      <p:ext uri="{BB962C8B-B14F-4D97-AF65-F5344CB8AC3E}">
        <p14:creationId xmlns:p14="http://schemas.microsoft.com/office/powerpoint/2010/main" val="9823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BA451-5C1D-410D-B724-1663813BDD3A}" type="slidenum">
              <a:rPr lang="en-US" smtClean="0"/>
              <a:t>16</a:t>
            </a:fld>
            <a:endParaRPr lang="en-US"/>
          </a:p>
        </p:txBody>
      </p:sp>
    </p:spTree>
    <p:extLst>
      <p:ext uri="{BB962C8B-B14F-4D97-AF65-F5344CB8AC3E}">
        <p14:creationId xmlns:p14="http://schemas.microsoft.com/office/powerpoint/2010/main" val="302777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BA451-5C1D-410D-B724-1663813BDD3A}" type="slidenum">
              <a:rPr lang="en-US" smtClean="0"/>
              <a:t>17</a:t>
            </a:fld>
            <a:endParaRPr lang="en-US"/>
          </a:p>
        </p:txBody>
      </p:sp>
    </p:spTree>
    <p:extLst>
      <p:ext uri="{BB962C8B-B14F-4D97-AF65-F5344CB8AC3E}">
        <p14:creationId xmlns:p14="http://schemas.microsoft.com/office/powerpoint/2010/main" val="326831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F4EC6-92F3-4D61-AB22-B2C94AB1B6AB}" type="slidenum">
              <a:rPr lang="en-US" smtClean="0"/>
              <a:t>112</a:t>
            </a:fld>
            <a:endParaRPr lang="en-US" dirty="0"/>
          </a:p>
        </p:txBody>
      </p:sp>
    </p:spTree>
    <p:extLst>
      <p:ext uri="{BB962C8B-B14F-4D97-AF65-F5344CB8AC3E}">
        <p14:creationId xmlns:p14="http://schemas.microsoft.com/office/powerpoint/2010/main" val="1396704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PICSIm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262" y="399336"/>
            <a:ext cx="7911373" cy="3538823"/>
          </a:xfrm>
          <a:prstGeom prst="rect">
            <a:avLst/>
          </a:prstGeom>
        </p:spPr>
      </p:pic>
    </p:spTree>
    <p:extLst>
      <p:ext uri="{BB962C8B-B14F-4D97-AF65-F5344CB8AC3E}">
        <p14:creationId xmlns:p14="http://schemas.microsoft.com/office/powerpoint/2010/main" val="427077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5" name="Footer Placeholder 4"/>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83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5" name="Footer Placeholder 4"/>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493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6167305"/>
            <a:ext cx="9144000" cy="52688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8" descr="PICS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059" y="6235525"/>
            <a:ext cx="6633601" cy="406407"/>
          </a:xfrm>
          <a:prstGeom prst="rect">
            <a:avLst/>
          </a:prstGeom>
        </p:spPr>
      </p:pic>
    </p:spTree>
    <p:extLst>
      <p:ext uri="{BB962C8B-B14F-4D97-AF65-F5344CB8AC3E}">
        <p14:creationId xmlns:p14="http://schemas.microsoft.com/office/powerpoint/2010/main" val="414933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6167305"/>
            <a:ext cx="9144000" cy="52688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8" descr="PICS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059" y="6235525"/>
            <a:ext cx="6633601" cy="406407"/>
          </a:xfrm>
          <a:prstGeom prst="rect">
            <a:avLst/>
          </a:prstGeom>
        </p:spPr>
      </p:pic>
    </p:spTree>
    <p:extLst>
      <p:ext uri="{BB962C8B-B14F-4D97-AF65-F5344CB8AC3E}">
        <p14:creationId xmlns:p14="http://schemas.microsoft.com/office/powerpoint/2010/main" val="388790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6167305"/>
            <a:ext cx="9144000" cy="52688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8" descr="PICS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059" y="6235525"/>
            <a:ext cx="6633601" cy="406407"/>
          </a:xfrm>
          <a:prstGeom prst="rect">
            <a:avLst/>
          </a:prstGeom>
        </p:spPr>
      </p:pic>
    </p:spTree>
    <p:extLst>
      <p:ext uri="{BB962C8B-B14F-4D97-AF65-F5344CB8AC3E}">
        <p14:creationId xmlns:p14="http://schemas.microsoft.com/office/powerpoint/2010/main" val="283316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Rectangle 6"/>
          <p:cNvSpPr/>
          <p:nvPr userDrawn="1"/>
        </p:nvSpPr>
        <p:spPr>
          <a:xfrm>
            <a:off x="0" y="6167305"/>
            <a:ext cx="9144000" cy="52688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8" descr="PICS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059" y="6235525"/>
            <a:ext cx="6633601" cy="406407"/>
          </a:xfrm>
          <a:prstGeom prst="rect">
            <a:avLst/>
          </a:prstGeom>
        </p:spPr>
      </p:pic>
    </p:spTree>
    <p:extLst>
      <p:ext uri="{BB962C8B-B14F-4D97-AF65-F5344CB8AC3E}">
        <p14:creationId xmlns:p14="http://schemas.microsoft.com/office/powerpoint/2010/main" val="1320186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Rectangle 6"/>
          <p:cNvSpPr/>
          <p:nvPr userDrawn="1"/>
        </p:nvSpPr>
        <p:spPr>
          <a:xfrm>
            <a:off x="0" y="6167305"/>
            <a:ext cx="9144000" cy="52688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8" descr="PICS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059" y="6235525"/>
            <a:ext cx="6633601" cy="406407"/>
          </a:xfrm>
          <a:prstGeom prst="rect">
            <a:avLst/>
          </a:prstGeom>
        </p:spPr>
      </p:pic>
    </p:spTree>
    <p:extLst>
      <p:ext uri="{BB962C8B-B14F-4D97-AF65-F5344CB8AC3E}">
        <p14:creationId xmlns:p14="http://schemas.microsoft.com/office/powerpoint/2010/main" val="77095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167305"/>
            <a:ext cx="9144000" cy="52688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8" descr="PICS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059" y="6235525"/>
            <a:ext cx="6633601" cy="406407"/>
          </a:xfrm>
          <a:prstGeom prst="rect">
            <a:avLst/>
          </a:prstGeom>
        </p:spPr>
      </p:pic>
    </p:spTree>
    <p:extLst>
      <p:ext uri="{BB962C8B-B14F-4D97-AF65-F5344CB8AC3E}">
        <p14:creationId xmlns:p14="http://schemas.microsoft.com/office/powerpoint/2010/main" val="15527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4"/>
            <a:ext cx="7772400" cy="2505075"/>
          </a:xfrm>
        </p:spPr>
        <p:txBody>
          <a:bodyPr anchor="b"/>
          <a:lstStyle>
            <a:lvl1pPr algn="ctr" defTabSz="685800" rtl="0" eaLnBrk="1" latinLnBrk="0" hangingPunct="1">
              <a:lnSpc>
                <a:spcPct val="100000"/>
              </a:lnSpc>
              <a:spcBef>
                <a:spcPct val="0"/>
              </a:spcBef>
              <a:buNone/>
              <a:defRPr lang="en-US" sz="36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7"/>
            <a:ext cx="7772400" cy="1131887"/>
          </a:xfrm>
        </p:spPr>
        <p:txBody>
          <a:bodyPr anchor="t"/>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5" name="Footer Placeholder 4"/>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97109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4"/>
            <a:ext cx="40386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6" name="Footer Placeholder 5"/>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1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7" name="Date Placeholder 6"/>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8" name="Footer Placeholder 7"/>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2"/>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505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4" name="Footer Placeholder 3"/>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584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3" name="Footer Placeholder 2"/>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6334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1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9" y="273054"/>
            <a:ext cx="499586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9" y="2438404"/>
            <a:ext cx="3008313" cy="3687763"/>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6" name="Footer Placeholder 5"/>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1138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6363347" y="6356354"/>
            <a:ext cx="2085975" cy="365125"/>
          </a:xfrm>
          <a:prstGeom prst="rect">
            <a:avLst/>
          </a:prstGeom>
        </p:spPr>
        <p:txBody>
          <a:bodyPr/>
          <a:lstStyle/>
          <a:p>
            <a:fld id="{098FED20-7EA7-421C-8D60-6EE47DA20E64}" type="datetimeFigureOut">
              <a:rPr lang="en-US" smtClean="0">
                <a:solidFill>
                  <a:prstClr val="black"/>
                </a:solidFill>
              </a:rPr>
              <a:pPr/>
              <a:t>3/14/2018</a:t>
            </a:fld>
            <a:endParaRPr lang="en-US" dirty="0">
              <a:solidFill>
                <a:prstClr val="black"/>
              </a:solidFill>
            </a:endParaRPr>
          </a:p>
        </p:txBody>
      </p:sp>
      <p:sp>
        <p:nvSpPr>
          <p:cNvPr id="6" name="Footer Placeholder 5"/>
          <p:cNvSpPr>
            <a:spLocks noGrp="1"/>
          </p:cNvSpPr>
          <p:nvPr>
            <p:ph type="ftr" sz="quarter" idx="11"/>
          </p:nvPr>
        </p:nvSpPr>
        <p:spPr>
          <a:xfrm>
            <a:off x="659165" y="6356354"/>
            <a:ext cx="284797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543279" y="6356354"/>
            <a:ext cx="561975" cy="365125"/>
          </a:xfrm>
          <a:prstGeom prst="rect">
            <a:avLst/>
          </a:prstGeom>
        </p:spPr>
        <p:txBody>
          <a:bodyPr/>
          <a:lstStyle/>
          <a:p>
            <a:fld id="{536B62B9-0584-4368-AE95-64A318666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82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8000">
              <a:schemeClr val="bg1">
                <a:tint val="80000"/>
                <a:satMod val="250000"/>
              </a:schemeClr>
            </a:gs>
            <a:gs pos="63000">
              <a:schemeClr val="bg1">
                <a:tint val="90000"/>
                <a:shade val="90000"/>
                <a:satMod val="200000"/>
              </a:schemeClr>
            </a:gs>
            <a:gs pos="92000">
              <a:schemeClr val="accent6">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24178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685800" rtl="0" eaLnBrk="1" latinLnBrk="0" hangingPunct="1">
        <a:lnSpc>
          <a:spcPts val="4350"/>
        </a:lnSpc>
        <a:spcBef>
          <a:spcPct val="0"/>
        </a:spcBef>
        <a:buNone/>
        <a:defRPr sz="4050" kern="1200">
          <a:solidFill>
            <a:srgbClr val="000000"/>
          </a:solidFill>
          <a:effectLst>
            <a:outerShdw blurRad="63500" dist="38100" dir="5400000" algn="t" rotWithShape="0">
              <a:prstClr val="black">
                <a:alpha val="25000"/>
              </a:prstClr>
            </a:outerShdw>
          </a:effectLst>
          <a:latin typeface="Arial"/>
          <a:ea typeface="+mj-ea"/>
          <a:cs typeface="Arial"/>
        </a:defRPr>
      </a:lvl1pPr>
    </p:titleStyle>
    <p:bodyStyle>
      <a:lvl1pPr marL="257175" indent="-257175" algn="l" defTabSz="685800" rtl="0" eaLnBrk="1" latinLnBrk="0" hangingPunct="1">
        <a:spcBef>
          <a:spcPct val="20000"/>
        </a:spcBef>
        <a:buFont typeface="Arial" pitchFamily="34" charset="0"/>
        <a:buChar char="•"/>
        <a:defRPr sz="1800" kern="1200">
          <a:solidFill>
            <a:srgbClr val="000000"/>
          </a:solidFill>
          <a:latin typeface="Arial"/>
          <a:ea typeface="+mn-ea"/>
          <a:cs typeface="Arial"/>
        </a:defRPr>
      </a:lvl1pPr>
      <a:lvl2pPr marL="557213" indent="-214313" algn="l" defTabSz="685800" rtl="0" eaLnBrk="1" latinLnBrk="0" hangingPunct="1">
        <a:spcBef>
          <a:spcPct val="20000"/>
        </a:spcBef>
        <a:buFont typeface="Courier New" pitchFamily="49" charset="0"/>
        <a:buChar char="o"/>
        <a:defRPr sz="1200" kern="1200">
          <a:solidFill>
            <a:srgbClr val="000000"/>
          </a:solidFill>
          <a:latin typeface="Arial"/>
          <a:ea typeface="+mn-ea"/>
          <a:cs typeface="Arial"/>
        </a:defRPr>
      </a:lvl2pPr>
      <a:lvl3pPr marL="857250" indent="-171450" algn="l" defTabSz="685800" rtl="0" eaLnBrk="1" latinLnBrk="0" hangingPunct="1">
        <a:spcBef>
          <a:spcPct val="20000"/>
        </a:spcBef>
        <a:buFont typeface="Arial" pitchFamily="34" charset="0"/>
        <a:buChar char="•"/>
        <a:defRPr sz="1200" kern="1200">
          <a:solidFill>
            <a:srgbClr val="000000"/>
          </a:solidFill>
          <a:latin typeface="Arial"/>
          <a:ea typeface="+mn-ea"/>
          <a:cs typeface="Arial"/>
        </a:defRPr>
      </a:lvl3pPr>
      <a:lvl4pPr marL="1200150" indent="-171450" algn="l" defTabSz="685800" rtl="0" eaLnBrk="1" latinLnBrk="0" hangingPunct="1">
        <a:spcBef>
          <a:spcPct val="20000"/>
        </a:spcBef>
        <a:buFont typeface="Courier New" pitchFamily="49" charset="0"/>
        <a:buChar char="o"/>
        <a:defRPr sz="1200" kern="1200">
          <a:solidFill>
            <a:srgbClr val="000000"/>
          </a:solidFill>
          <a:latin typeface="Arial"/>
          <a:ea typeface="+mn-ea"/>
          <a:cs typeface="Arial"/>
        </a:defRPr>
      </a:lvl4pPr>
      <a:lvl5pPr marL="1543050" indent="-171450" algn="l" defTabSz="685800" rtl="0" eaLnBrk="1" latinLnBrk="0" hangingPunct="1">
        <a:spcBef>
          <a:spcPct val="20000"/>
        </a:spcBef>
        <a:buFont typeface="Arial" pitchFamily="34" charset="0"/>
        <a:buChar char="•"/>
        <a:defRPr sz="1200" kern="1200">
          <a:solidFill>
            <a:srgbClr val="000000"/>
          </a:solidFill>
          <a:latin typeface="Arial"/>
          <a:ea typeface="+mn-ea"/>
          <a:cs typeface="Arial"/>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htm"/><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530" y="1701662"/>
            <a:ext cx="2177092" cy="2998908"/>
          </a:xfrm>
          <a:prstGeom prst="rect">
            <a:avLst/>
          </a:prstGeom>
        </p:spPr>
      </p:pic>
      <p:sp>
        <p:nvSpPr>
          <p:cNvPr id="7" name="TextBox 6"/>
          <p:cNvSpPr txBox="1"/>
          <p:nvPr/>
        </p:nvSpPr>
        <p:spPr>
          <a:xfrm>
            <a:off x="1190847" y="5075723"/>
            <a:ext cx="7038753" cy="830997"/>
          </a:xfrm>
          <a:prstGeom prst="rect">
            <a:avLst/>
          </a:prstGeom>
          <a:noFill/>
        </p:spPr>
        <p:txBody>
          <a:bodyPr wrap="square" rtlCol="0">
            <a:spAutoFit/>
          </a:bodyPr>
          <a:lstStyle/>
          <a:p>
            <a:pPr algn="just"/>
            <a:r>
              <a:rPr lang="en-US" sz="1600" b="1" dirty="0" smtClean="0">
                <a:latin typeface="Arial" panose="020B0604020202020204" pitchFamily="34" charset="0"/>
                <a:cs typeface="Arial" panose="020B0604020202020204" pitchFamily="34" charset="0"/>
              </a:rPr>
              <a:t>Vision</a:t>
            </a:r>
            <a:r>
              <a:rPr lang="en-US" sz="1600" dirty="0" smtClean="0">
                <a:latin typeface="Arial" panose="020B0604020202020204" pitchFamily="34" charset="0"/>
                <a:cs typeface="Arial" panose="020B0604020202020204" pitchFamily="34" charset="0"/>
              </a:rPr>
              <a:t> – </a:t>
            </a:r>
            <a:r>
              <a:rPr lang="en-US" sz="1600" b="1" i="1" dirty="0" smtClean="0">
                <a:solidFill>
                  <a:schemeClr val="tx2"/>
                </a:solidFill>
                <a:latin typeface="Arial" panose="020B0604020202020204" pitchFamily="34" charset="0"/>
                <a:cs typeface="Arial" panose="020B0604020202020204" pitchFamily="34" charset="0"/>
              </a:rPr>
              <a:t>“To promote the spirit of zero tolerance against corruption and encourage regional cooperation in the prevention and combating of corruption.” </a:t>
            </a:r>
            <a:endParaRPr lang="en-US" sz="1600" b="1" i="1" dirty="0">
              <a:solidFill>
                <a:schemeClr val="tx2"/>
              </a:solidFill>
              <a:latin typeface="Arial" panose="020B0604020202020204" pitchFamily="34" charset="0"/>
              <a:cs typeface="Arial" panose="020B0604020202020204" pitchFamily="34" charset="0"/>
            </a:endParaRPr>
          </a:p>
        </p:txBody>
      </p:sp>
      <p:sp>
        <p:nvSpPr>
          <p:cNvPr id="8" name="Rectangle 7"/>
          <p:cNvSpPr/>
          <p:nvPr/>
        </p:nvSpPr>
        <p:spPr>
          <a:xfrm>
            <a:off x="990118" y="495512"/>
            <a:ext cx="7091917" cy="830997"/>
          </a:xfrm>
          <a:prstGeom prst="rect">
            <a:avLst/>
          </a:prstGeom>
        </p:spPr>
        <p:txBody>
          <a:bodyPr wrap="square">
            <a:spAutoFit/>
          </a:bodyPr>
          <a:lstStyle/>
          <a:p>
            <a:pPr algn="ctr"/>
            <a:r>
              <a:rPr lang="en-US" sz="2400" b="1" dirty="0">
                <a:latin typeface="Arial" panose="020B0604020202020204" pitchFamily="34" charset="0"/>
                <a:ea typeface="Calibri" panose="020F0502020204030204" pitchFamily="34" charset="0"/>
                <a:cs typeface="Arial" panose="020B0604020202020204" pitchFamily="34" charset="0"/>
              </a:rPr>
              <a:t>Regional Workshop/Conference </a:t>
            </a:r>
            <a:endParaRPr lang="en-US" sz="2400" dirty="0">
              <a:latin typeface="Arial" panose="020B0604020202020204" pitchFamily="34" charset="0"/>
              <a:ea typeface="Calibri" panose="020F0502020204030204" pitchFamily="34" charset="0"/>
              <a:cs typeface="Arial" panose="020B0604020202020204" pitchFamily="34" charset="0"/>
            </a:endParaRPr>
          </a:p>
          <a:p>
            <a:pPr algn="ctr"/>
            <a:r>
              <a:rPr lang="en-US" sz="2400" b="1" dirty="0">
                <a:latin typeface="Arial" panose="020B0604020202020204" pitchFamily="34" charset="0"/>
                <a:ea typeface="Calibri" panose="020F0502020204030204" pitchFamily="34" charset="0"/>
                <a:cs typeface="Arial" panose="020B0604020202020204" pitchFamily="34" charset="0"/>
              </a:rPr>
              <a:t>t</a:t>
            </a:r>
            <a:r>
              <a:rPr lang="en-US" sz="2400" b="1" dirty="0" smtClean="0">
                <a:latin typeface="Arial" panose="020B0604020202020204" pitchFamily="34" charset="0"/>
                <a:ea typeface="Calibri" panose="020F0502020204030204" pitchFamily="34" charset="0"/>
                <a:cs typeface="Arial" panose="020B0604020202020204" pitchFamily="34" charset="0"/>
              </a:rPr>
              <a:t>o Fast-tracking </a:t>
            </a:r>
            <a:r>
              <a:rPr lang="en-US" sz="2400" b="1" dirty="0">
                <a:latin typeface="Arial" panose="020B0604020202020204" pitchFamily="34" charset="0"/>
                <a:ea typeface="Calibri" panose="020F0502020204030204" pitchFamily="34" charset="0"/>
                <a:cs typeface="Arial" panose="020B0604020202020204" pitchFamily="34" charset="0"/>
              </a:rPr>
              <a:t>the Implementation of UNCAC </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35764" y="2992272"/>
            <a:ext cx="1987539" cy="17082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661" y="3378648"/>
            <a:ext cx="2650718" cy="1185709"/>
          </a:xfrm>
          <a:prstGeom prst="rect">
            <a:avLst/>
          </a:prstGeom>
        </p:spPr>
      </p:pic>
    </p:spTree>
    <p:extLst>
      <p:ext uri="{BB962C8B-B14F-4D97-AF65-F5344CB8AC3E}">
        <p14:creationId xmlns:p14="http://schemas.microsoft.com/office/powerpoint/2010/main" val="18743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70204"/>
            <a:ext cx="6414818" cy="520775"/>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Background</a:t>
            </a:r>
          </a:p>
        </p:txBody>
      </p:sp>
      <p:sp>
        <p:nvSpPr>
          <p:cNvPr id="3" name="Content Placeholder 2"/>
          <p:cNvSpPr>
            <a:spLocks noGrp="1"/>
          </p:cNvSpPr>
          <p:nvPr>
            <p:ph idx="4294967295"/>
          </p:nvPr>
        </p:nvSpPr>
        <p:spPr>
          <a:xfrm>
            <a:off x="585786" y="1326016"/>
            <a:ext cx="8043863" cy="1788660"/>
          </a:xfrm>
        </p:spPr>
        <p:txBody>
          <a:bodyPr>
            <a:noAutofit/>
          </a:bodyPr>
          <a:lstStyle/>
          <a:p>
            <a:pPr algn="just">
              <a:buFont typeface="Wingdings" panose="05000000000000000000" pitchFamily="2" charset="2"/>
              <a:buChar char="§"/>
            </a:pPr>
            <a:r>
              <a:rPr lang="en-CA" sz="2800" b="1" dirty="0"/>
              <a:t>Proposed Action #1:  Legislation</a:t>
            </a:r>
            <a:r>
              <a:rPr lang="en-CA" sz="2800" b="1" dirty="0" smtClean="0"/>
              <a:t>.</a:t>
            </a:r>
          </a:p>
          <a:p>
            <a:pPr marL="0" indent="0" algn="just">
              <a:buNone/>
            </a:pPr>
            <a:r>
              <a:rPr lang="en-CA" sz="2800" i="1" dirty="0"/>
              <a:t>Review and revise legislation, as appropriate, where no comprehensive legislation or gaps exist.</a:t>
            </a:r>
          </a:p>
          <a:p>
            <a:pPr lvl="0" algn="just">
              <a:buFont typeface="Wingdings" panose="05000000000000000000" pitchFamily="2" charset="2"/>
              <a:buChar char="§"/>
            </a:pPr>
            <a:endParaRPr lang="en-US" sz="1400" dirty="0"/>
          </a:p>
          <a:p>
            <a:pPr marL="0" lvl="0" indent="0" algn="just">
              <a:buNone/>
            </a:pPr>
            <a:endParaRPr lang="en-US" sz="2800" dirty="0"/>
          </a:p>
        </p:txBody>
      </p:sp>
      <p:cxnSp>
        <p:nvCxnSpPr>
          <p:cNvPr id="5" name="Straight Connector 4"/>
          <p:cNvCxnSpPr/>
          <p:nvPr/>
        </p:nvCxnSpPr>
        <p:spPr>
          <a:xfrm>
            <a:off x="1804738" y="99097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85786" y="3378272"/>
            <a:ext cx="7815264" cy="2831544"/>
          </a:xfrm>
          <a:prstGeom prst="rect">
            <a:avLst/>
          </a:prstGeom>
        </p:spPr>
        <p:txBody>
          <a:bodyPr wrap="square">
            <a:spAutoFit/>
          </a:bodyPr>
          <a:lstStyle/>
          <a:p>
            <a:pPr>
              <a:buFont typeface="Wingdings" panose="05000000000000000000" pitchFamily="2" charset="2"/>
              <a:buChar char="§"/>
            </a:pPr>
            <a:r>
              <a:rPr lang="en-CA" sz="2800" b="1" dirty="0" smtClean="0">
                <a:latin typeface="Arial" panose="020B0604020202020204" pitchFamily="34" charset="0"/>
                <a:cs typeface="Arial" panose="020B0604020202020204" pitchFamily="34" charset="0"/>
              </a:rPr>
              <a:t> Proposed </a:t>
            </a:r>
            <a:r>
              <a:rPr lang="en-CA" sz="2800" b="1" dirty="0">
                <a:latin typeface="Arial" panose="020B0604020202020204" pitchFamily="34" charset="0"/>
                <a:cs typeface="Arial" panose="020B0604020202020204" pitchFamily="34" charset="0"/>
              </a:rPr>
              <a:t>Action #2: </a:t>
            </a:r>
            <a:r>
              <a:rPr lang="en-CA" sz="2800" b="1" dirty="0" smtClean="0">
                <a:latin typeface="Arial" panose="020B0604020202020204" pitchFamily="34" charset="0"/>
                <a:cs typeface="Arial" panose="020B0604020202020204" pitchFamily="34" charset="0"/>
              </a:rPr>
              <a:t> Policies </a:t>
            </a:r>
            <a:r>
              <a:rPr lang="en-CA" sz="2800" b="1" dirty="0">
                <a:latin typeface="Arial" panose="020B0604020202020204" pitchFamily="34" charset="0"/>
                <a:cs typeface="Arial" panose="020B0604020202020204" pitchFamily="34" charset="0"/>
              </a:rPr>
              <a:t>and Procedures</a:t>
            </a:r>
            <a:r>
              <a:rPr lang="en-CA" sz="2800" b="1" dirty="0" smtClean="0">
                <a:latin typeface="Arial" panose="020B0604020202020204" pitchFamily="34" charset="0"/>
                <a:cs typeface="Arial" panose="020B0604020202020204" pitchFamily="34" charset="0"/>
              </a:rPr>
              <a:t>.</a:t>
            </a:r>
          </a:p>
          <a:p>
            <a:pPr algn="just"/>
            <a:endParaRPr lang="en-CA" sz="1000" b="1" dirty="0">
              <a:latin typeface="Arial" panose="020B0604020202020204" pitchFamily="34" charset="0"/>
              <a:cs typeface="Arial" panose="020B0604020202020204" pitchFamily="34" charset="0"/>
            </a:endParaRPr>
          </a:p>
          <a:p>
            <a:pPr algn="just"/>
            <a:r>
              <a:rPr lang="en-CA" sz="2800" i="1" dirty="0">
                <a:latin typeface="Arial" panose="020B0604020202020204" pitchFamily="34" charset="0"/>
                <a:cs typeface="Arial" panose="020B0604020202020204" pitchFamily="34" charset="0"/>
              </a:rPr>
              <a:t>Review relevant national or institutional policies and procedures which facilitate reporting of corruption and other conduct as specified in the relevant legislation.</a:t>
            </a:r>
            <a:r>
              <a:rPr lang="en-CA"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168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14961" y="992485"/>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Communication &amp; Training (Internal</a:t>
            </a:r>
            <a:r>
              <a:rPr lang="en-US" sz="2700" b="1" kern="0" dirty="0">
                <a:solidFill>
                  <a:prstClr val="black"/>
                </a:solidFill>
                <a:effectLst/>
                <a:latin typeface="Arial" panose="020B060402020202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47587" y="145784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37426" y="1731643"/>
            <a:ext cx="7769888" cy="3348096"/>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Uganda</a:t>
            </a:r>
          </a:p>
          <a:p>
            <a:pPr algn="ctr">
              <a:lnSpc>
                <a:spcPct val="90000"/>
              </a:lnSpc>
              <a:spcBef>
                <a:spcPts val="750"/>
              </a:spcBef>
            </a:pPr>
            <a:endParaRPr lang="en-US" sz="900" dirty="0">
              <a:solidFill>
                <a:prstClr val="black"/>
              </a:solidFill>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The Whistleblower Act call for the </a:t>
            </a:r>
            <a:r>
              <a:rPr lang="en-US" sz="2400" dirty="0" smtClean="0">
                <a:latin typeface="Arial" panose="020B0604020202020204" pitchFamily="34" charset="0"/>
                <a:cs typeface="Arial" panose="020B0604020202020204" pitchFamily="34" charset="0"/>
              </a:rPr>
              <a:t>Directorate </a:t>
            </a:r>
            <a:r>
              <a:rPr lang="en-US" sz="2400" dirty="0">
                <a:latin typeface="Arial" panose="020B0604020202020204" pitchFamily="34" charset="0"/>
                <a:cs typeface="Arial" panose="020B0604020202020204" pitchFamily="34" charset="0"/>
              </a:rPr>
              <a:t>of Ethics and </a:t>
            </a:r>
            <a:r>
              <a:rPr lang="en-US" sz="2400" dirty="0" smtClean="0">
                <a:latin typeface="Arial" panose="020B0604020202020204" pitchFamily="34" charset="0"/>
                <a:cs typeface="Arial" panose="020B0604020202020204" pitchFamily="34" charset="0"/>
              </a:rPr>
              <a:t>Integrity to write the Regulations.  The</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Whistleblowers Protection </a:t>
            </a:r>
            <a:r>
              <a:rPr lang="en-GB" sz="2400" b="1" dirty="0" smtClean="0">
                <a:solidFill>
                  <a:schemeClr val="tx2">
                    <a:lumMod val="75000"/>
                  </a:schemeClr>
                </a:solidFill>
                <a:latin typeface="Arial" panose="020B0604020202020204" pitchFamily="34" charset="0"/>
                <a:cs typeface="Arial" panose="020B0604020202020204" pitchFamily="34" charset="0"/>
              </a:rPr>
              <a:t>Regulations</a:t>
            </a:r>
            <a:r>
              <a:rPr lang="en-GB" sz="2400" dirty="0" smtClean="0">
                <a:solidFill>
                  <a:schemeClr val="tx2">
                    <a:lumMod val="75000"/>
                  </a:schemeClr>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were written in 2015</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However, it has not been widely published and therefore almost no</a:t>
            </a:r>
            <a:r>
              <a:rPr lang="en-GB" sz="2400" b="1" dirty="0" smtClean="0">
                <a:latin typeface="Arial" panose="020B0604020202020204" pitchFamily="34" charset="0"/>
                <a:cs typeface="Arial" panose="020B0604020202020204" pitchFamily="34" charset="0"/>
              </a:rPr>
              <a:t> one </a:t>
            </a:r>
            <a:r>
              <a:rPr lang="en-GB" sz="2400" dirty="0" smtClean="0">
                <a:latin typeface="Arial" panose="020B0604020202020204" pitchFamily="34" charset="0"/>
                <a:cs typeface="Arial" panose="020B0604020202020204" pitchFamily="34" charset="0"/>
              </a:rPr>
              <a:t>knew of its existence.  In fact, only one source who was interviewed had knowledge of the Regulation and provided a copy.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972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1226" y="435739"/>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Communication &amp; Training (Internal</a:t>
            </a:r>
            <a:r>
              <a:rPr lang="en-US" sz="2700" b="1" kern="0" dirty="0">
                <a:solidFill>
                  <a:prstClr val="black"/>
                </a:solidFill>
                <a:effectLst/>
                <a:latin typeface="Arial" panose="020B060402020202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93852" y="1159848"/>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00050" y="1159848"/>
            <a:ext cx="8254810" cy="5613845"/>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just"/>
            <a:endParaRPr lang="en-US" sz="8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fail to use the </a:t>
            </a:r>
            <a:r>
              <a:rPr lang="en-US" sz="2400" dirty="0" smtClean="0">
                <a:latin typeface="Arial" panose="020B0604020202020204" pitchFamily="34" charset="0"/>
                <a:cs typeface="Arial" panose="020B0604020202020204" pitchFamily="34" charset="0"/>
              </a:rPr>
              <a:t>Whistleblower </a:t>
            </a:r>
            <a:r>
              <a:rPr lang="en-US" sz="2400" dirty="0">
                <a:latin typeface="Arial" panose="020B0604020202020204" pitchFamily="34" charset="0"/>
                <a:cs typeface="Arial" panose="020B0604020202020204" pitchFamily="34" charset="0"/>
              </a:rPr>
              <a:t>Act as </a:t>
            </a:r>
            <a:r>
              <a:rPr lang="en-US" sz="2400" dirty="0" smtClean="0">
                <a:latin typeface="Arial" panose="020B0604020202020204" pitchFamily="34" charset="0"/>
                <a:cs typeface="Arial" panose="020B0604020202020204" pitchFamily="34" charset="0"/>
              </a:rPr>
              <a:t>the Regulations </a:t>
            </a:r>
            <a:r>
              <a:rPr lang="en-US" sz="2400" dirty="0">
                <a:latin typeface="Arial" panose="020B0604020202020204" pitchFamily="34" charset="0"/>
                <a:cs typeface="Arial" panose="020B0604020202020204" pitchFamily="34" charset="0"/>
              </a:rPr>
              <a:t>are not in place. </a:t>
            </a:r>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a matter of practice they normally do not disclose </a:t>
            </a:r>
            <a:r>
              <a:rPr lang="en-US" sz="2400" dirty="0" smtClean="0">
                <a:latin typeface="Arial" panose="020B0604020202020204" pitchFamily="34" charset="0"/>
                <a:cs typeface="Arial" panose="020B0604020202020204" pitchFamily="34" charset="0"/>
              </a:rPr>
              <a:t>the reporting person’s name </a:t>
            </a:r>
            <a:r>
              <a:rPr lang="en-US" sz="2400" dirty="0">
                <a:latin typeface="Arial" panose="020B0604020202020204" pitchFamily="34" charset="0"/>
                <a:cs typeface="Arial" panose="020B0604020202020204" pitchFamily="34" charset="0"/>
              </a:rPr>
              <a:t>or address</a:t>
            </a:r>
            <a:r>
              <a:rPr lang="en-US" sz="24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a:latin typeface="Arial" panose="020B0604020202020204" pitchFamily="34" charset="0"/>
                <a:cs typeface="Arial" panose="020B0604020202020204" pitchFamily="34" charset="0"/>
              </a:rPr>
              <a:t>No one knows about </a:t>
            </a:r>
            <a:r>
              <a:rPr lang="en-US" sz="2400" dirty="0" smtClean="0">
                <a:latin typeface="Arial" panose="020B0604020202020204" pitchFamily="34" charset="0"/>
                <a:cs typeface="Arial" panose="020B0604020202020204" pitchFamily="34" charset="0"/>
              </a:rPr>
              <a:t>the Act.  </a:t>
            </a:r>
            <a:r>
              <a:rPr lang="en-US" sz="2400" b="1" dirty="0">
                <a:solidFill>
                  <a:schemeClr val="tx2">
                    <a:lumMod val="75000"/>
                  </a:schemeClr>
                </a:solidFill>
                <a:latin typeface="Arial" panose="020B0604020202020204" pitchFamily="34" charset="0"/>
                <a:cs typeface="Arial" panose="020B0604020202020204" pitchFamily="34" charset="0"/>
              </a:rPr>
              <a:t>It’s difficult to get the Act</a:t>
            </a:r>
            <a:r>
              <a:rPr lang="en-US" sz="2400" dirty="0">
                <a:latin typeface="Arial" panose="020B0604020202020204" pitchFamily="34" charset="0"/>
                <a:cs typeface="Arial" panose="020B0604020202020204" pitchFamily="34" charset="0"/>
              </a:rPr>
              <a:t>, not even on the </a:t>
            </a:r>
            <a:r>
              <a:rPr lang="en-US" sz="2400" dirty="0" smtClean="0">
                <a:latin typeface="Arial" panose="020B0604020202020204" pitchFamily="34" charset="0"/>
                <a:cs typeface="Arial" panose="020B0604020202020204" pitchFamily="34" charset="0"/>
              </a:rPr>
              <a:t>internet.  </a:t>
            </a:r>
            <a:r>
              <a:rPr lang="en-US" sz="2400" dirty="0">
                <a:latin typeface="Arial" panose="020B0604020202020204" pitchFamily="34" charset="0"/>
                <a:cs typeface="Arial" panose="020B0604020202020204" pitchFamily="34" charset="0"/>
              </a:rPr>
              <a:t>Most people hear about it and know it </a:t>
            </a:r>
            <a:r>
              <a:rPr lang="en-US" sz="2400" dirty="0" smtClean="0">
                <a:latin typeface="Arial" panose="020B0604020202020204" pitchFamily="34" charset="0"/>
                <a:cs typeface="Arial" panose="020B0604020202020204" pitchFamily="34" charset="0"/>
              </a:rPr>
              <a:t>exists, </a:t>
            </a:r>
            <a:r>
              <a:rPr lang="en-US" sz="2400" dirty="0">
                <a:latin typeface="Arial" panose="020B0604020202020204" pitchFamily="34" charset="0"/>
                <a:cs typeface="Arial" panose="020B0604020202020204" pitchFamily="34" charset="0"/>
              </a:rPr>
              <a:t>but </a:t>
            </a:r>
            <a:r>
              <a:rPr lang="en-US" sz="2400" dirty="0" smtClean="0">
                <a:latin typeface="Arial" panose="020B0604020202020204" pitchFamily="34" charset="0"/>
                <a:cs typeface="Arial" panose="020B0604020202020204" pitchFamily="34" charset="0"/>
              </a:rPr>
              <a:t>haven't seen </a:t>
            </a:r>
            <a:r>
              <a:rPr lang="en-US" sz="2400" dirty="0">
                <a:latin typeface="Arial" panose="020B0604020202020204" pitchFamily="34" charset="0"/>
                <a:cs typeface="Arial" panose="020B0604020202020204" pitchFamily="34" charset="0"/>
              </a:rPr>
              <a:t>it. </a:t>
            </a:r>
            <a:r>
              <a:rPr lang="en-US" sz="2400" b="1" dirty="0">
                <a:solidFill>
                  <a:schemeClr val="tx2">
                    <a:lumMod val="75000"/>
                  </a:schemeClr>
                </a:solidFill>
                <a:latin typeface="Arial" panose="020B0604020202020204" pitchFamily="34" charset="0"/>
                <a:cs typeface="Arial" panose="020B0604020202020204" pitchFamily="34" charset="0"/>
              </a:rPr>
              <a:t>Only the bill is </a:t>
            </a:r>
            <a:r>
              <a:rPr lang="en-US" sz="2400" b="1" dirty="0" smtClean="0">
                <a:solidFill>
                  <a:schemeClr val="tx2">
                    <a:lumMod val="75000"/>
                  </a:schemeClr>
                </a:solidFill>
                <a:latin typeface="Arial" panose="020B0604020202020204" pitchFamily="34" charset="0"/>
                <a:cs typeface="Arial" panose="020B0604020202020204" pitchFamily="34" charset="0"/>
              </a:rPr>
              <a:t>available</a:t>
            </a:r>
            <a:r>
              <a:rPr lang="en-US" sz="2400" dirty="0" smtClean="0">
                <a:latin typeface="Arial" panose="020B0604020202020204" pitchFamily="34" charset="0"/>
                <a:cs typeface="Arial" panose="020B0604020202020204" pitchFamily="34" charset="0"/>
              </a:rPr>
              <a:t> not the enacted legislation.</a:t>
            </a: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a:latin typeface="Arial" panose="020B0604020202020204" pitchFamily="34" charset="0"/>
                <a:cs typeface="Arial" panose="020B0604020202020204" pitchFamily="34" charset="0"/>
              </a:rPr>
              <a:t>Witness </a:t>
            </a:r>
            <a:r>
              <a:rPr lang="en-US" sz="2400" dirty="0" smtClean="0">
                <a:latin typeface="Arial" panose="020B0604020202020204" pitchFamily="34" charset="0"/>
                <a:cs typeface="Arial" panose="020B0604020202020204" pitchFamily="34" charset="0"/>
              </a:rPr>
              <a:t>Protection (WP)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Whistleblower (WB) </a:t>
            </a:r>
            <a:r>
              <a:rPr lang="en-US" sz="2400" dirty="0">
                <a:latin typeface="Arial" panose="020B0604020202020204" pitchFamily="34" charset="0"/>
                <a:cs typeface="Arial" panose="020B0604020202020204" pitchFamily="34" charset="0"/>
              </a:rPr>
              <a:t>are separate within the Act itself.  Section 9 – WB; Section 11 </a:t>
            </a:r>
            <a:r>
              <a:rPr lang="en-US" sz="2400" dirty="0" smtClean="0">
                <a:latin typeface="Arial" panose="020B0604020202020204" pitchFamily="34" charset="0"/>
                <a:cs typeface="Arial" panose="020B0604020202020204" pitchFamily="34" charset="0"/>
              </a:rPr>
              <a:t>WP.  </a:t>
            </a:r>
            <a:r>
              <a:rPr lang="en-US" sz="2400" b="1" dirty="0">
                <a:solidFill>
                  <a:schemeClr val="tx2">
                    <a:lumMod val="75000"/>
                  </a:schemeClr>
                </a:solidFill>
                <a:latin typeface="Arial" panose="020B0604020202020204" pitchFamily="34" charset="0"/>
                <a:cs typeface="Arial" panose="020B0604020202020204" pitchFamily="34" charset="0"/>
              </a:rPr>
              <a:t>Needs to be better defined in </a:t>
            </a:r>
            <a:r>
              <a:rPr lang="en-US" sz="2400" b="1" dirty="0" smtClean="0">
                <a:solidFill>
                  <a:schemeClr val="tx2">
                    <a:lumMod val="75000"/>
                  </a:schemeClr>
                </a:solidFill>
                <a:latin typeface="Arial" panose="020B0604020202020204" pitchFamily="34" charset="0"/>
                <a:cs typeface="Arial" panose="020B0604020202020204" pitchFamily="34" charset="0"/>
              </a:rPr>
              <a:t>the Regulation as to what is the </a:t>
            </a:r>
            <a:r>
              <a:rPr lang="en-US" sz="2400" b="1" dirty="0">
                <a:solidFill>
                  <a:schemeClr val="tx2">
                    <a:lumMod val="75000"/>
                  </a:schemeClr>
                </a:solidFill>
                <a:latin typeface="Arial" panose="020B0604020202020204" pitchFamily="34" charset="0"/>
                <a:cs typeface="Arial" panose="020B0604020202020204" pitchFamily="34" charset="0"/>
              </a:rPr>
              <a:t>difference</a:t>
            </a:r>
            <a:r>
              <a:rPr lang="en-US" sz="24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8426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686" y="870857"/>
            <a:ext cx="6237514" cy="2062103"/>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 </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INTERNAL</a:t>
            </a:r>
            <a:endParaRPr lang="en-US" sz="3200" dirty="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EDUCATION &amp; TRAINING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685" y="3064233"/>
            <a:ext cx="4183516" cy="2795683"/>
          </a:xfrm>
          <a:prstGeom prst="rect">
            <a:avLst/>
          </a:prstGeom>
        </p:spPr>
      </p:pic>
    </p:spTree>
    <p:extLst>
      <p:ext uri="{BB962C8B-B14F-4D97-AF65-F5344CB8AC3E}">
        <p14:creationId xmlns:p14="http://schemas.microsoft.com/office/powerpoint/2010/main" val="31372400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13054"/>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Considerations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1698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94577" y="1926588"/>
            <a:ext cx="7769888" cy="3416320"/>
          </a:xfrm>
          <a:prstGeom prst="rect">
            <a:avLst/>
          </a:prstGeom>
        </p:spPr>
        <p:txBody>
          <a:bodyPr wrap="square">
            <a:spAutoFit/>
          </a:bodyPr>
          <a:lstStyle/>
          <a:p>
            <a:pPr algn="just"/>
            <a:r>
              <a:rPr lang="en-US" sz="2400" i="1" dirty="0">
                <a:latin typeface="Arial" panose="020B0604020202020204" pitchFamily="34" charset="0"/>
                <a:cs typeface="Arial" panose="020B0604020202020204" pitchFamily="34" charset="0"/>
              </a:rPr>
              <a:t>Each member office listed in the WB Act </a:t>
            </a:r>
            <a:r>
              <a:rPr lang="en-US" sz="2400" i="1" dirty="0" smtClean="0">
                <a:latin typeface="Arial" panose="020B0604020202020204" pitchFamily="34" charset="0"/>
                <a:cs typeface="Arial" panose="020B0604020202020204" pitchFamily="34" charset="0"/>
              </a:rPr>
              <a:t>should receive </a:t>
            </a:r>
            <a:r>
              <a:rPr lang="en-US" sz="2400" i="1" dirty="0">
                <a:latin typeface="Arial" panose="020B0604020202020204" pitchFamily="34" charset="0"/>
                <a:cs typeface="Arial" panose="020B0604020202020204" pitchFamily="34" charset="0"/>
              </a:rPr>
              <a:t>consistent formalized training on the WB law and Regulation, its intent, definitions, process requirements, timelines for each stage of the process, penalties for victimization and reward.  </a:t>
            </a:r>
            <a:endParaRPr lang="en-US" sz="2400" i="1" dirty="0" smtClean="0">
              <a:latin typeface="Arial" panose="020B0604020202020204" pitchFamily="34" charset="0"/>
              <a:cs typeface="Arial" panose="020B0604020202020204" pitchFamily="34" charset="0"/>
            </a:endParaRPr>
          </a:p>
          <a:p>
            <a:pPr algn="just"/>
            <a:endParaRPr lang="en-US" sz="2400" i="1" dirty="0">
              <a:latin typeface="Arial" panose="020B0604020202020204" pitchFamily="34" charset="0"/>
              <a:cs typeface="Arial" panose="020B0604020202020204" pitchFamily="34" charset="0"/>
            </a:endParaRPr>
          </a:p>
          <a:p>
            <a:pPr algn="just"/>
            <a:r>
              <a:rPr lang="en-US" sz="2400" i="1" dirty="0" smtClean="0">
                <a:latin typeface="Arial" panose="020B0604020202020204" pitchFamily="34" charset="0"/>
                <a:cs typeface="Arial" panose="020B0604020202020204" pitchFamily="34" charset="0"/>
              </a:rPr>
              <a:t>All </a:t>
            </a:r>
            <a:r>
              <a:rPr lang="en-US" sz="2400" i="1" dirty="0">
                <a:latin typeface="Arial" panose="020B0604020202020204" pitchFamily="34" charset="0"/>
                <a:cs typeface="Arial" panose="020B0604020202020204" pitchFamily="34" charset="0"/>
              </a:rPr>
              <a:t>employees including Senior and mid-level management throughout the government should </a:t>
            </a:r>
            <a:r>
              <a:rPr lang="en-US" sz="2400" i="1" dirty="0" smtClean="0">
                <a:latin typeface="Arial" panose="020B0604020202020204" pitchFamily="34" charset="0"/>
                <a:cs typeface="Arial" panose="020B0604020202020204" pitchFamily="34" charset="0"/>
              </a:rPr>
              <a:t>also receive </a:t>
            </a:r>
            <a:r>
              <a:rPr lang="en-US" sz="2400" i="1" dirty="0">
                <a:latin typeface="Arial" panose="020B0604020202020204" pitchFamily="34" charset="0"/>
                <a:cs typeface="Arial" panose="020B0604020202020204" pitchFamily="34" charset="0"/>
              </a:rPr>
              <a:t>this training.</a:t>
            </a:r>
          </a:p>
        </p:txBody>
      </p:sp>
    </p:spTree>
    <p:extLst>
      <p:ext uri="{BB962C8B-B14F-4D97-AF65-F5344CB8AC3E}">
        <p14:creationId xmlns:p14="http://schemas.microsoft.com/office/powerpoint/2010/main" val="11686627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682861"/>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Outreach &amp; Education (External)</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60219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62099" y="2058679"/>
            <a:ext cx="7769888" cy="3890296"/>
          </a:xfrm>
          <a:prstGeom prst="rect">
            <a:avLst/>
          </a:prstGeom>
        </p:spPr>
        <p:txBody>
          <a:bodyPr wrap="square">
            <a:spAutoFit/>
          </a:bodyPr>
          <a:lstStyle/>
          <a:p>
            <a:pPr algn="just">
              <a:lnSpc>
                <a:spcPct val="90000"/>
              </a:lnSpc>
              <a:spcBef>
                <a:spcPts val="750"/>
              </a:spcBef>
            </a:pPr>
            <a:r>
              <a:rPr lang="en-US" sz="2400" dirty="0">
                <a:latin typeface="Arial" panose="020B0604020202020204" pitchFamily="34" charset="0"/>
                <a:cs typeface="Arial" panose="020B0604020202020204" pitchFamily="34" charset="0"/>
              </a:rPr>
              <a:t>The law is </a:t>
            </a:r>
            <a:r>
              <a:rPr lang="en-US" sz="2400" dirty="0" smtClean="0">
                <a:latin typeface="Arial" panose="020B0604020202020204" pitchFamily="34" charset="0"/>
                <a:cs typeface="Arial" panose="020B0604020202020204" pitchFamily="34" charset="0"/>
              </a:rPr>
              <a:t>good, however, the general consensus both internally and externally was </a:t>
            </a:r>
            <a:r>
              <a:rPr lang="en-US" sz="2400" b="1" dirty="0">
                <a:solidFill>
                  <a:schemeClr val="tx2">
                    <a:lumMod val="75000"/>
                  </a:schemeClr>
                </a:solidFill>
                <a:latin typeface="Arial" panose="020B0604020202020204" pitchFamily="34" charset="0"/>
                <a:cs typeface="Arial" panose="020B0604020202020204" pitchFamily="34" charset="0"/>
              </a:rPr>
              <a:t>people do not know </a:t>
            </a:r>
            <a:r>
              <a:rPr lang="en-US" sz="2400" dirty="0">
                <a:latin typeface="Arial" panose="020B0604020202020204" pitchFamily="34" charset="0"/>
                <a:cs typeface="Arial" panose="020B0604020202020204" pitchFamily="34" charset="0"/>
              </a:rPr>
              <a:t>about </a:t>
            </a:r>
            <a:r>
              <a:rPr lang="en-US" sz="2400" dirty="0" smtClean="0">
                <a:latin typeface="Arial" panose="020B0604020202020204" pitchFamily="34" charset="0"/>
                <a:cs typeface="Arial" panose="020B0604020202020204" pitchFamily="34" charset="0"/>
              </a:rPr>
              <a:t>the WB Act.  Further, </a:t>
            </a:r>
            <a:r>
              <a:rPr lang="en-US" sz="2400" dirty="0">
                <a:latin typeface="Arial" panose="020B0604020202020204" pitchFamily="34" charset="0"/>
                <a:cs typeface="Arial" panose="020B0604020202020204" pitchFamily="34" charset="0"/>
              </a:rPr>
              <a:t>they are having a hard time as people don’t </a:t>
            </a:r>
            <a:r>
              <a:rPr lang="en-US" sz="2400" dirty="0" smtClean="0">
                <a:latin typeface="Arial" panose="020B0604020202020204" pitchFamily="34" charset="0"/>
                <a:cs typeface="Arial" panose="020B0604020202020204" pitchFamily="34" charset="0"/>
              </a:rPr>
              <a:t>read and/or they do not know </a:t>
            </a:r>
            <a:r>
              <a:rPr lang="en-US" sz="2400" dirty="0">
                <a:latin typeface="Arial" panose="020B0604020202020204" pitchFamily="34" charset="0"/>
                <a:cs typeface="Arial" panose="020B0604020202020204" pitchFamily="34" charset="0"/>
              </a:rPr>
              <a:t>how and where to report</a:t>
            </a:r>
            <a:r>
              <a:rPr lang="en-US" sz="2400" dirty="0" smtClean="0">
                <a:latin typeface="Arial" panose="020B0604020202020204" pitchFamily="34" charset="0"/>
                <a:cs typeface="Arial" panose="020B0604020202020204" pitchFamily="34" charset="0"/>
              </a:rPr>
              <a:t>.  </a:t>
            </a:r>
          </a:p>
          <a:p>
            <a:pPr algn="just">
              <a:lnSpc>
                <a:spcPct val="90000"/>
              </a:lnSpc>
              <a:spcBef>
                <a:spcPts val="750"/>
              </a:spcBef>
            </a:pPr>
            <a:endParaRPr lang="en-US" sz="1200" dirty="0" smtClean="0">
              <a:latin typeface="Arial" panose="020B0604020202020204" pitchFamily="34" charset="0"/>
              <a:cs typeface="Arial" panose="020B0604020202020204" pitchFamily="34" charset="0"/>
            </a:endParaRPr>
          </a:p>
          <a:p>
            <a:pPr algn="just">
              <a:lnSpc>
                <a:spcPct val="90000"/>
              </a:lnSpc>
              <a:spcBef>
                <a:spcPts val="750"/>
              </a:spcBef>
            </a:pPr>
            <a:r>
              <a:rPr lang="en-US" sz="2400" dirty="0" smtClean="0">
                <a:latin typeface="Arial" panose="020B0604020202020204" pitchFamily="34" charset="0"/>
                <a:cs typeface="Arial" panose="020B0604020202020204" pitchFamily="34" charset="0"/>
              </a:rPr>
              <a:t>There are several </a:t>
            </a:r>
            <a:r>
              <a:rPr lang="en-US" sz="2400" b="1" dirty="0" smtClean="0">
                <a:solidFill>
                  <a:schemeClr val="tx2">
                    <a:lumMod val="75000"/>
                  </a:schemeClr>
                </a:solidFill>
                <a:latin typeface="Arial" panose="020B0604020202020204" pitchFamily="34" charset="0"/>
                <a:cs typeface="Arial" panose="020B0604020202020204" pitchFamily="34" charset="0"/>
              </a:rPr>
              <a:t>Civil Society Organizations </a:t>
            </a:r>
            <a:r>
              <a:rPr lang="en-US" sz="2400" dirty="0" smtClean="0">
                <a:latin typeface="Arial" panose="020B0604020202020204" pitchFamily="34" charset="0"/>
                <a:cs typeface="Arial" panose="020B0604020202020204" pitchFamily="34" charset="0"/>
              </a:rPr>
              <a:t>that stand ready to assist.  They have access to resources to assist in a </a:t>
            </a:r>
            <a:r>
              <a:rPr lang="en-US" sz="2400" dirty="0" smtClean="0">
                <a:latin typeface="Arial" panose="020B0604020202020204" pitchFamily="34" charset="0"/>
                <a:cs typeface="Arial" panose="020B0604020202020204" pitchFamily="34" charset="0"/>
              </a:rPr>
              <a:t>public </a:t>
            </a:r>
            <a:r>
              <a:rPr lang="en-US" sz="2400" dirty="0" smtClean="0">
                <a:latin typeface="Arial" panose="020B0604020202020204" pitchFamily="34" charset="0"/>
                <a:cs typeface="Arial" panose="020B0604020202020204" pitchFamily="34" charset="0"/>
              </a:rPr>
              <a:t>awareness strategy.  Everything from posters</a:t>
            </a:r>
            <a:r>
              <a:rPr lang="en-US" sz="2400" dirty="0">
                <a:latin typeface="Arial" panose="020B0604020202020204" pitchFamily="34" charset="0"/>
                <a:cs typeface="Arial" panose="020B0604020202020204" pitchFamily="34" charset="0"/>
              </a:rPr>
              <a:t>, workshops, talk </a:t>
            </a:r>
            <a:r>
              <a:rPr lang="en-US" sz="2400" dirty="0" smtClean="0">
                <a:latin typeface="Arial" panose="020B0604020202020204" pitchFamily="34" charset="0"/>
                <a:cs typeface="Arial" panose="020B0604020202020204" pitchFamily="34" charset="0"/>
              </a:rPr>
              <a:t>shows, newspaper ads. </a:t>
            </a:r>
            <a:endParaRPr lang="en-US" sz="2400" dirty="0">
              <a:latin typeface="Arial" panose="020B0604020202020204" pitchFamily="34" charset="0"/>
              <a:cs typeface="Arial" panose="020B0604020202020204" pitchFamily="34" charset="0"/>
            </a:endParaRPr>
          </a:p>
          <a:p>
            <a:pPr algn="just">
              <a:lnSpc>
                <a:spcPct val="90000"/>
              </a:lnSpc>
              <a:spcBef>
                <a:spcPts val="750"/>
              </a:spcBef>
            </a:pPr>
            <a:endParaRPr lang="en-US" sz="24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7913503" y="382779"/>
            <a:ext cx="922176" cy="300082"/>
          </a:xfrm>
          <a:prstGeom prst="rect">
            <a:avLst/>
          </a:prstGeom>
        </p:spPr>
        <p:txBody>
          <a:bodyPr wrap="none">
            <a:spAutoFit/>
          </a:bodyPr>
          <a:lstStyle/>
          <a:p>
            <a:pPr lvl="0" algn="ctr"/>
            <a:r>
              <a:rPr lang="en-US" sz="1350" dirty="0">
                <a:solidFill>
                  <a:prstClr val="black"/>
                </a:solidFill>
                <a:latin typeface="Arial" panose="020B0604020202020204" pitchFamily="34" charset="0"/>
                <a:cs typeface="Arial" panose="020B0604020202020204" pitchFamily="34" charset="0"/>
              </a:rPr>
              <a:t>Issue </a:t>
            </a:r>
            <a:r>
              <a:rPr lang="en-US" sz="1350" dirty="0" smtClean="0">
                <a:solidFill>
                  <a:prstClr val="black"/>
                </a:solidFill>
                <a:latin typeface="Arial" panose="020B0604020202020204" pitchFamily="34" charset="0"/>
                <a:cs typeface="Arial" panose="020B0604020202020204" pitchFamily="34" charset="0"/>
              </a:rPr>
              <a:t>Ten</a:t>
            </a:r>
            <a:endParaRPr lang="en-US"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6772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3341" y="417449"/>
            <a:ext cx="6515329" cy="5939808"/>
          </a:xfrm>
          <a:prstGeom prst="rect">
            <a:avLst/>
          </a:prstGeom>
        </p:spPr>
      </p:pic>
      <p:sp>
        <p:nvSpPr>
          <p:cNvPr id="2" name="TextBox 1"/>
          <p:cNvSpPr txBox="1"/>
          <p:nvPr/>
        </p:nvSpPr>
        <p:spPr>
          <a:xfrm>
            <a:off x="0" y="417449"/>
            <a:ext cx="6237514" cy="2062103"/>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 </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EXTERNAL</a:t>
            </a:r>
            <a:endParaRPr lang="en-US" sz="3200" dirty="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OUTREACH</a:t>
            </a:r>
          </a:p>
        </p:txBody>
      </p:sp>
    </p:spTree>
    <p:extLst>
      <p:ext uri="{BB962C8B-B14F-4D97-AF65-F5344CB8AC3E}">
        <p14:creationId xmlns:p14="http://schemas.microsoft.com/office/powerpoint/2010/main" val="26135965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232695"/>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Considerations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02716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2902" y="1350181"/>
            <a:ext cx="7769888" cy="4339650"/>
          </a:xfrm>
          <a:prstGeom prst="rect">
            <a:avLst/>
          </a:prstGeom>
        </p:spPr>
        <p:txBody>
          <a:bodyPr wrap="square">
            <a:spAutoFit/>
          </a:bodyPr>
          <a:lstStyle/>
          <a:p>
            <a:pPr marL="342900" indent="-342900" algn="just">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Consider utilizing </a:t>
            </a:r>
            <a:r>
              <a:rPr lang="en-US" sz="2400" i="1" dirty="0">
                <a:latin typeface="Arial" panose="020B0604020202020204" pitchFamily="34" charset="0"/>
                <a:cs typeface="Arial" panose="020B0604020202020204" pitchFamily="34" charset="0"/>
              </a:rPr>
              <a:t>Coalitions and other civil society </a:t>
            </a:r>
            <a:r>
              <a:rPr lang="en-US" sz="2400" i="1" dirty="0" err="1">
                <a:latin typeface="Arial" panose="020B0604020202020204" pitchFamily="34" charset="0"/>
                <a:cs typeface="Arial" panose="020B0604020202020204" pitchFamily="34" charset="0"/>
              </a:rPr>
              <a:t>organisations</a:t>
            </a:r>
            <a:r>
              <a:rPr lang="en-US" sz="2400" i="1" dirty="0">
                <a:latin typeface="Arial" panose="020B0604020202020204" pitchFamily="34" charset="0"/>
                <a:cs typeface="Arial" panose="020B0604020202020204" pitchFamily="34" charset="0"/>
              </a:rPr>
              <a:t> to assist in their </a:t>
            </a:r>
            <a:r>
              <a:rPr lang="en-US" sz="2400" i="1" dirty="0" smtClean="0">
                <a:latin typeface="Arial" panose="020B0604020202020204" pitchFamily="34" charset="0"/>
                <a:cs typeface="Arial" panose="020B0604020202020204" pitchFamily="34" charset="0"/>
              </a:rPr>
              <a:t>communities for public awareness of the WB Act.  </a:t>
            </a:r>
            <a:r>
              <a:rPr lang="en-US" sz="2400" i="1" dirty="0">
                <a:latin typeface="Arial" panose="020B0604020202020204" pitchFamily="34" charset="0"/>
                <a:cs typeface="Arial" panose="020B0604020202020204" pitchFamily="34" charset="0"/>
              </a:rPr>
              <a:t>It is noted, this </a:t>
            </a:r>
            <a:r>
              <a:rPr lang="en-US" sz="2400" b="1" i="1" dirty="0">
                <a:solidFill>
                  <a:schemeClr val="tx2">
                    <a:lumMod val="75000"/>
                  </a:schemeClr>
                </a:solidFill>
                <a:latin typeface="Arial" panose="020B0604020202020204" pitchFamily="34" charset="0"/>
                <a:cs typeface="Arial" panose="020B0604020202020204" pitchFamily="34" charset="0"/>
              </a:rPr>
              <a:t>should not </a:t>
            </a:r>
            <a:r>
              <a:rPr lang="en-US" sz="2400" i="1" dirty="0">
                <a:latin typeface="Arial" panose="020B0604020202020204" pitchFamily="34" charset="0"/>
                <a:cs typeface="Arial" panose="020B0604020202020204" pitchFamily="34" charset="0"/>
              </a:rPr>
              <a:t>be started until the structure and protection of a WB is accomplished by the government.  </a:t>
            </a:r>
          </a:p>
          <a:p>
            <a:pPr marL="342900" lvl="0" indent="-342900" algn="just">
              <a:buFont typeface="Wingdings" panose="05000000000000000000" pitchFamily="2" charset="2"/>
              <a:buChar char="Ø"/>
            </a:pPr>
            <a:endParaRPr lang="en-US" i="1"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For benchmarking, consider creating a five question </a:t>
            </a:r>
            <a:r>
              <a:rPr lang="en-US" sz="2400" b="1" i="1" dirty="0" smtClean="0">
                <a:solidFill>
                  <a:schemeClr val="tx2">
                    <a:lumMod val="75000"/>
                  </a:schemeClr>
                </a:solidFill>
                <a:latin typeface="Arial" panose="020B0604020202020204" pitchFamily="34" charset="0"/>
                <a:cs typeface="Arial" panose="020B0604020202020204" pitchFamily="34" charset="0"/>
              </a:rPr>
              <a:t>survey</a:t>
            </a:r>
            <a:r>
              <a:rPr lang="en-US" sz="2400" i="1" dirty="0" smtClean="0">
                <a:solidFill>
                  <a:schemeClr val="tx2">
                    <a:lumMod val="75000"/>
                  </a:schemeClr>
                </a:solidFill>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before and after training to measure people’s knowledge before and after training.</a:t>
            </a:r>
          </a:p>
          <a:p>
            <a:pPr marL="342900" lvl="0" indent="-342900" algn="just">
              <a:buFont typeface="Wingdings" panose="05000000000000000000" pitchFamily="2" charset="2"/>
              <a:buChar char="Ø"/>
            </a:pPr>
            <a:endParaRPr lang="en-US" i="1"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Consider providing </a:t>
            </a:r>
            <a:r>
              <a:rPr lang="en-US" sz="2400" i="1" dirty="0">
                <a:latin typeface="Arial" panose="020B0604020202020204" pitchFamily="34" charset="0"/>
                <a:cs typeface="Arial" panose="020B0604020202020204" pitchFamily="34" charset="0"/>
              </a:rPr>
              <a:t>a </a:t>
            </a:r>
            <a:r>
              <a:rPr lang="en-US" sz="2400" b="1" i="1" dirty="0">
                <a:solidFill>
                  <a:schemeClr val="tx2">
                    <a:lumMod val="75000"/>
                  </a:schemeClr>
                </a:solidFill>
                <a:latin typeface="Arial" panose="020B0604020202020204" pitchFamily="34" charset="0"/>
                <a:cs typeface="Arial" panose="020B0604020202020204" pitchFamily="34" charset="0"/>
              </a:rPr>
              <a:t>toll free </a:t>
            </a:r>
            <a:r>
              <a:rPr lang="en-US" sz="2400" b="1" i="1" dirty="0" smtClean="0">
                <a:solidFill>
                  <a:schemeClr val="tx2">
                    <a:lumMod val="75000"/>
                  </a:schemeClr>
                </a:solidFill>
                <a:latin typeface="Arial" panose="020B0604020202020204" pitchFamily="34" charset="0"/>
                <a:cs typeface="Arial" panose="020B0604020202020204" pitchFamily="34" charset="0"/>
              </a:rPr>
              <a:t>number</a:t>
            </a:r>
            <a:r>
              <a:rPr lang="en-US" sz="2400" i="1" dirty="0" smtClean="0">
                <a:latin typeface="Arial" panose="020B0604020202020204" pitchFamily="34" charset="0"/>
                <a:cs typeface="Arial" panose="020B0604020202020204" pitchFamily="34" charset="0"/>
              </a:rPr>
              <a:t> to those </a:t>
            </a:r>
            <a:r>
              <a:rPr lang="en-US" sz="2400" i="1" dirty="0" err="1" smtClean="0">
                <a:latin typeface="Arial" panose="020B0604020202020204" pitchFamily="34" charset="0"/>
                <a:cs typeface="Arial" panose="020B0604020202020204" pitchFamily="34" charset="0"/>
              </a:rPr>
              <a:t>organisations</a:t>
            </a:r>
            <a:r>
              <a:rPr lang="en-US" sz="2400" i="1" dirty="0" smtClean="0">
                <a:latin typeface="Arial" panose="020B0604020202020204" pitchFamily="34" charset="0"/>
                <a:cs typeface="Arial" panose="020B0604020202020204" pitchFamily="34" charset="0"/>
              </a:rPr>
              <a:t> handling WB complaints.  </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8116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621" y="3350879"/>
            <a:ext cx="3513431" cy="2334236"/>
          </a:xfrm>
          <a:prstGeom prst="rect">
            <a:avLst/>
          </a:prstGeom>
        </p:spPr>
      </p:pic>
      <p:sp>
        <p:nvSpPr>
          <p:cNvPr id="2" name="Title 1"/>
          <p:cNvSpPr>
            <a:spLocks noGrp="1"/>
          </p:cNvSpPr>
          <p:nvPr>
            <p:ph type="title" idx="4294967295"/>
          </p:nvPr>
        </p:nvSpPr>
        <p:spPr>
          <a:xfrm>
            <a:off x="1305894" y="154581"/>
            <a:ext cx="6414818" cy="756767"/>
          </a:xfrm>
          <a:ln>
            <a:noFill/>
          </a:ln>
        </p:spPr>
        <p:txBody>
          <a:bodyPr>
            <a:noAutofit/>
          </a:bodyPr>
          <a:lstStyle/>
          <a:p>
            <a:pPr>
              <a:lnSpc>
                <a:spcPct val="100000"/>
              </a:lnSpc>
            </a:pPr>
            <a:r>
              <a:rPr lang="en-US" sz="3600" b="1" kern="0" dirty="0" smtClean="0">
                <a:solidFill>
                  <a:prstClr val="black"/>
                </a:solidFill>
                <a:effectLst/>
                <a:latin typeface="Arial" panose="020B0604020202020204" pitchFamily="34" charset="0"/>
                <a:cs typeface="Arial" panose="020B0604020202020204" pitchFamily="34" charset="0"/>
              </a:rPr>
              <a:t>Rewards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38520" y="1058168"/>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98515" y="1235028"/>
            <a:ext cx="8029575" cy="1938992"/>
          </a:xfrm>
          <a:prstGeom prst="rect">
            <a:avLst/>
          </a:prstGeom>
        </p:spPr>
        <p:txBody>
          <a:bodyPr wrap="square">
            <a:spAutoFit/>
          </a:bodyPr>
          <a:lstStyle/>
          <a:p>
            <a:pPr algn="just"/>
            <a:r>
              <a:rPr lang="en-US" sz="2400" dirty="0" smtClean="0">
                <a:latin typeface="Arial" panose="020B0604020202020204" pitchFamily="34" charset="0"/>
                <a:cs typeface="Arial" panose="020B0604020202020204" pitchFamily="34" charset="0"/>
              </a:rPr>
              <a:t>There is </a:t>
            </a:r>
            <a:r>
              <a:rPr lang="en-US" sz="2400" dirty="0">
                <a:latin typeface="Arial" panose="020B0604020202020204" pitchFamily="34" charset="0"/>
                <a:cs typeface="Arial" panose="020B0604020202020204" pitchFamily="34" charset="0"/>
              </a:rPr>
              <a:t>little to no clear understanding of </a:t>
            </a:r>
            <a:r>
              <a:rPr lang="en-US" sz="2400" b="1" dirty="0">
                <a:solidFill>
                  <a:schemeClr val="tx2">
                    <a:lumMod val="75000"/>
                  </a:schemeClr>
                </a:solidFill>
                <a:latin typeface="Arial" panose="020B0604020202020204" pitchFamily="34" charset="0"/>
                <a:cs typeface="Arial" panose="020B0604020202020204" pitchFamily="34" charset="0"/>
              </a:rPr>
              <a:t>how</a:t>
            </a:r>
            <a:r>
              <a:rPr lang="en-US" sz="2400" dirty="0">
                <a:solidFill>
                  <a:schemeClr val="tx2">
                    <a:lumMod val="75000"/>
                  </a:schemeClr>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WB would receive their </a:t>
            </a:r>
            <a:r>
              <a:rPr lang="en-US" sz="2400" dirty="0" smtClean="0">
                <a:latin typeface="Arial" panose="020B0604020202020204" pitchFamily="34" charset="0"/>
                <a:cs typeface="Arial" panose="020B0604020202020204" pitchFamily="34" charset="0"/>
              </a:rPr>
              <a:t>reward </a:t>
            </a:r>
            <a:r>
              <a:rPr lang="en-US" sz="2400" dirty="0">
                <a:latin typeface="Arial" panose="020B0604020202020204" pitchFamily="34" charset="0"/>
                <a:cs typeface="Arial" panose="020B0604020202020204" pitchFamily="34" charset="0"/>
              </a:rPr>
              <a:t>or </a:t>
            </a:r>
            <a:r>
              <a:rPr lang="en-US" sz="2400" b="1" dirty="0">
                <a:solidFill>
                  <a:schemeClr val="tx2">
                    <a:lumMod val="75000"/>
                  </a:schemeClr>
                </a:solidFill>
                <a:latin typeface="Arial" panose="020B0604020202020204" pitchFamily="34" charset="0"/>
                <a:cs typeface="Arial" panose="020B0604020202020204" pitchFamily="34" charset="0"/>
              </a:rPr>
              <a:t>who’s</a:t>
            </a:r>
            <a:r>
              <a:rPr lang="en-US" sz="2400" dirty="0">
                <a:solidFill>
                  <a:schemeClr val="tx2">
                    <a:lumMod val="75000"/>
                  </a:schemeClr>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responsibility it was to ensure payment was made; particularly without releasing one the WB identity</a:t>
            </a:r>
            <a:r>
              <a:rPr lang="en-US" sz="2400" dirty="0" smtClean="0">
                <a:latin typeface="Arial" panose="020B0604020202020204" pitchFamily="34" charset="0"/>
                <a:cs typeface="Arial" panose="020B0604020202020204" pitchFamily="34" charset="0"/>
              </a:rPr>
              <a:t>.</a:t>
            </a:r>
          </a:p>
          <a:p>
            <a:pPr algn="just"/>
            <a:endParaRPr lang="en-US" sz="2400" dirty="0" smtClean="0">
              <a:latin typeface="Arial" panose="020B0604020202020204" pitchFamily="34" charset="0"/>
              <a:cs typeface="Arial" panose="020B0604020202020204" pitchFamily="34" charset="0"/>
            </a:endParaRPr>
          </a:p>
        </p:txBody>
      </p:sp>
      <p:sp>
        <p:nvSpPr>
          <p:cNvPr id="3" name="Rectangle 2"/>
          <p:cNvSpPr/>
          <p:nvPr/>
        </p:nvSpPr>
        <p:spPr>
          <a:xfrm>
            <a:off x="7868991" y="232883"/>
            <a:ext cx="1175323" cy="300082"/>
          </a:xfrm>
          <a:prstGeom prst="rect">
            <a:avLst/>
          </a:prstGeom>
        </p:spPr>
        <p:txBody>
          <a:bodyPr wrap="none">
            <a:spAutoFit/>
          </a:bodyPr>
          <a:lstStyle/>
          <a:p>
            <a:pPr algn="ctr"/>
            <a:r>
              <a:rPr lang="en-US" sz="1350" dirty="0">
                <a:latin typeface="Arial" panose="020B0604020202020204" pitchFamily="34" charset="0"/>
                <a:cs typeface="Arial" panose="020B0604020202020204" pitchFamily="34" charset="0"/>
              </a:rPr>
              <a:t>Issue </a:t>
            </a:r>
            <a:r>
              <a:rPr lang="en-US" sz="1350" dirty="0" smtClean="0">
                <a:latin typeface="Arial" panose="020B0604020202020204" pitchFamily="34" charset="0"/>
                <a:cs typeface="Arial" panose="020B0604020202020204" pitchFamily="34" charset="0"/>
              </a:rPr>
              <a:t>Eleven</a:t>
            </a:r>
            <a:endParaRPr lang="en-US" sz="1350" dirty="0">
              <a:latin typeface="Arial" panose="020B0604020202020204" pitchFamily="34" charset="0"/>
              <a:cs typeface="Arial" panose="020B0604020202020204" pitchFamily="34" charset="0"/>
            </a:endParaRPr>
          </a:p>
        </p:txBody>
      </p:sp>
      <p:sp>
        <p:nvSpPr>
          <p:cNvPr id="7" name="Rectangle 6"/>
          <p:cNvSpPr/>
          <p:nvPr/>
        </p:nvSpPr>
        <p:spPr>
          <a:xfrm>
            <a:off x="152401" y="3177406"/>
            <a:ext cx="4572000" cy="3046988"/>
          </a:xfrm>
          <a:prstGeom prst="rect">
            <a:avLst/>
          </a:prstGeom>
        </p:spPr>
        <p:txBody>
          <a:bodyPr>
            <a:spAutoFit/>
          </a:bodyPr>
          <a:lstStyle/>
          <a:p>
            <a:pPr algn="just"/>
            <a:r>
              <a:rPr lang="en-US" sz="2400" dirty="0">
                <a:latin typeface="Arial" panose="020B0604020202020204" pitchFamily="34" charset="0"/>
                <a:cs typeface="Arial" panose="020B0604020202020204" pitchFamily="34" charset="0"/>
              </a:rPr>
              <a:t>There is a challenge once a WB case is proven that they get their payment.  Statements indicated there is </a:t>
            </a:r>
            <a:r>
              <a:rPr lang="en-US" sz="2400" b="1" dirty="0">
                <a:solidFill>
                  <a:schemeClr val="tx2">
                    <a:lumMod val="75000"/>
                  </a:schemeClr>
                </a:solidFill>
                <a:latin typeface="Arial" panose="020B0604020202020204" pitchFamily="34" charset="0"/>
                <a:cs typeface="Arial" panose="020B0604020202020204" pitchFamily="34" charset="0"/>
              </a:rPr>
              <a:t>no budget line-item for paying WBs</a:t>
            </a:r>
            <a:r>
              <a:rPr lang="en-US" sz="2400" dirty="0">
                <a:latin typeface="Arial" panose="020B0604020202020204" pitchFamily="34" charset="0"/>
                <a:cs typeface="Arial" panose="020B0604020202020204" pitchFamily="34" charset="0"/>
              </a:rPr>
              <a:t>.  Further, there is confusion as to </a:t>
            </a:r>
            <a:r>
              <a:rPr lang="en-US" sz="2400" b="1" dirty="0">
                <a:solidFill>
                  <a:schemeClr val="tx2">
                    <a:lumMod val="75000"/>
                  </a:schemeClr>
                </a:solidFill>
                <a:latin typeface="Arial" panose="020B0604020202020204" pitchFamily="34" charset="0"/>
                <a:cs typeface="Arial" panose="020B0604020202020204" pitchFamily="34" charset="0"/>
              </a:rPr>
              <a:t>who is responsible </a:t>
            </a:r>
            <a:r>
              <a:rPr lang="en-US" sz="2400" dirty="0">
                <a:latin typeface="Arial" panose="020B0604020202020204" pitchFamily="34" charset="0"/>
                <a:cs typeface="Arial" panose="020B0604020202020204" pitchFamily="34" charset="0"/>
              </a:rPr>
              <a:t>to request and ensure the WB gets paid.  </a:t>
            </a:r>
          </a:p>
        </p:txBody>
      </p:sp>
    </p:spTree>
    <p:extLst>
      <p:ext uri="{BB962C8B-B14F-4D97-AF65-F5344CB8AC3E}">
        <p14:creationId xmlns:p14="http://schemas.microsoft.com/office/powerpoint/2010/main" val="39621117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539" y="624277"/>
            <a:ext cx="6237514" cy="156966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 </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REWARDS &amp; CHALLENGES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b="2993"/>
          <a:stretch/>
        </p:blipFill>
        <p:spPr>
          <a:xfrm>
            <a:off x="1872343" y="3155496"/>
            <a:ext cx="5210175" cy="3005818"/>
          </a:xfrm>
          <a:prstGeom prst="rect">
            <a:avLst/>
          </a:prstGeom>
        </p:spPr>
      </p:pic>
    </p:spTree>
    <p:extLst>
      <p:ext uri="{BB962C8B-B14F-4D97-AF65-F5344CB8AC3E}">
        <p14:creationId xmlns:p14="http://schemas.microsoft.com/office/powerpoint/2010/main" val="5350744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2234" y="735020"/>
            <a:ext cx="6414818" cy="469664"/>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Consideration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84860" y="134691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16293" y="1640978"/>
            <a:ext cx="6997148" cy="4013663"/>
          </a:xfrm>
          <a:prstGeom prst="rect">
            <a:avLst/>
          </a:prstGeom>
        </p:spPr>
        <p:txBody>
          <a:bodyPr wrap="square">
            <a:spAutoFit/>
          </a:bodyPr>
          <a:lstStyle/>
          <a:p>
            <a:pPr algn="ctr">
              <a:lnSpc>
                <a:spcPct val="90000"/>
              </a:lnSpc>
              <a:spcBef>
                <a:spcPts val="750"/>
              </a:spcBef>
            </a:pPr>
            <a:endParaRPr lang="en-US" sz="750" dirty="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endParaRPr lang="en-US" sz="600" i="1" dirty="0">
              <a:latin typeface="Arial" panose="020B0604020202020204" pitchFamily="34" charset="0"/>
              <a:cs typeface="Arial" panose="020B0604020202020204" pitchFamily="34" charset="0"/>
            </a:endParaRPr>
          </a:p>
          <a:p>
            <a:pPr marL="342900" indent="-342900" algn="just">
              <a:lnSpc>
                <a:spcPct val="90000"/>
              </a:lnSpc>
              <a:spcBef>
                <a:spcPts val="750"/>
              </a:spcBef>
              <a:buFont typeface="Wingdings" panose="05000000000000000000" pitchFamily="2" charset="2"/>
              <a:buChar char="Ø"/>
            </a:pPr>
            <a:r>
              <a:rPr lang="en-US" sz="2400" i="1" dirty="0">
                <a:latin typeface="Arial" panose="020B0604020202020204" pitchFamily="34" charset="0"/>
                <a:cs typeface="Arial" panose="020B0604020202020204" pitchFamily="34" charset="0"/>
              </a:rPr>
              <a:t>In </a:t>
            </a:r>
            <a:r>
              <a:rPr lang="en-US" sz="2400" i="1" dirty="0" smtClean="0">
                <a:latin typeface="Arial" panose="020B0604020202020204" pitchFamily="34" charset="0"/>
                <a:cs typeface="Arial" panose="020B0604020202020204" pitchFamily="34" charset="0"/>
              </a:rPr>
              <a:t>order </a:t>
            </a:r>
            <a:r>
              <a:rPr lang="en-US" sz="2400" i="1" dirty="0">
                <a:latin typeface="Arial" panose="020B0604020202020204" pitchFamily="34" charset="0"/>
                <a:cs typeface="Arial" panose="020B0604020202020204" pitchFamily="34" charset="0"/>
              </a:rPr>
              <a:t>to fulfil the requirements under the WB Act which provide for a reward, a WB Fund </a:t>
            </a:r>
            <a:r>
              <a:rPr lang="en-US" sz="2400" i="1" dirty="0" smtClean="0">
                <a:latin typeface="Arial" panose="020B0604020202020204" pitchFamily="34" charset="0"/>
                <a:cs typeface="Arial" panose="020B0604020202020204" pitchFamily="34" charset="0"/>
              </a:rPr>
              <a:t>should be </a:t>
            </a:r>
            <a:r>
              <a:rPr lang="en-US" sz="2400" i="1" dirty="0">
                <a:latin typeface="Arial" panose="020B0604020202020204" pitchFamily="34" charset="0"/>
                <a:cs typeface="Arial" panose="020B0604020202020204" pitchFamily="34" charset="0"/>
              </a:rPr>
              <a:t>separately established, process for paying rewards </a:t>
            </a:r>
            <a:r>
              <a:rPr lang="en-US" sz="2400" i="1" dirty="0" smtClean="0">
                <a:latin typeface="Arial" panose="020B0604020202020204" pitchFamily="34" charset="0"/>
                <a:cs typeface="Arial" panose="020B0604020202020204" pitchFamily="34" charset="0"/>
              </a:rPr>
              <a:t>should be </a:t>
            </a:r>
            <a:r>
              <a:rPr lang="en-US" sz="2400" i="1" dirty="0">
                <a:latin typeface="Arial" panose="020B0604020202020204" pitchFamily="34" charset="0"/>
                <a:cs typeface="Arial" panose="020B0604020202020204" pitchFamily="34" charset="0"/>
              </a:rPr>
              <a:t>created, and the fund should be audited for compliance and accountability. </a:t>
            </a:r>
            <a:endParaRPr lang="en-US" sz="2400" i="1" dirty="0" smtClean="0">
              <a:latin typeface="Arial" panose="020B0604020202020204" pitchFamily="34" charset="0"/>
              <a:cs typeface="Arial" panose="020B0604020202020204" pitchFamily="34" charset="0"/>
            </a:endParaRPr>
          </a:p>
          <a:p>
            <a:pPr marL="342900" indent="-342900" algn="just">
              <a:lnSpc>
                <a:spcPct val="90000"/>
              </a:lnSpc>
              <a:spcBef>
                <a:spcPts val="750"/>
              </a:spcBef>
              <a:buFont typeface="Wingdings" panose="05000000000000000000" pitchFamily="2" charset="2"/>
              <a:buChar char="Ø"/>
            </a:pPr>
            <a:endParaRPr lang="en-US" sz="2400" i="1" dirty="0">
              <a:solidFill>
                <a:prstClr val="black"/>
              </a:solidFill>
              <a:latin typeface="Arial" panose="020B0604020202020204" pitchFamily="34" charset="0"/>
              <a:cs typeface="Arial" panose="020B0604020202020204" pitchFamily="34" charset="0"/>
            </a:endParaRPr>
          </a:p>
          <a:p>
            <a:pPr marL="342900" indent="-342900" algn="just">
              <a:lnSpc>
                <a:spcPct val="90000"/>
              </a:lnSpc>
              <a:spcBef>
                <a:spcPts val="750"/>
              </a:spcBef>
              <a:buFont typeface="Wingdings" panose="05000000000000000000" pitchFamily="2" charset="2"/>
              <a:buChar char="Ø"/>
            </a:pPr>
            <a:r>
              <a:rPr lang="en-US" sz="2400" i="1" dirty="0" smtClean="0">
                <a:solidFill>
                  <a:prstClr val="black"/>
                </a:solidFill>
                <a:latin typeface="Arial" panose="020B0604020202020204" pitchFamily="34" charset="0"/>
                <a:cs typeface="Arial" panose="020B0604020202020204" pitchFamily="34" charset="0"/>
              </a:rPr>
              <a:t>Awareness training of </a:t>
            </a:r>
            <a:r>
              <a:rPr lang="en-US" sz="2400" i="1" dirty="0" smtClean="0">
                <a:solidFill>
                  <a:prstClr val="black"/>
                </a:solidFill>
                <a:latin typeface="Arial" panose="020B0604020202020204" pitchFamily="34" charset="0"/>
                <a:cs typeface="Arial" panose="020B0604020202020204" pitchFamily="34" charset="0"/>
              </a:rPr>
              <a:t>the </a:t>
            </a:r>
            <a:r>
              <a:rPr lang="en-US" sz="2400" i="1" dirty="0" smtClean="0">
                <a:solidFill>
                  <a:prstClr val="black"/>
                </a:solidFill>
                <a:latin typeface="Arial" panose="020B0604020202020204" pitchFamily="34" charset="0"/>
                <a:cs typeface="Arial" panose="020B0604020202020204" pitchFamily="34" charset="0"/>
              </a:rPr>
              <a:t>types of rewards should also be considered both internally and externally.</a:t>
            </a:r>
            <a:endParaRPr lang="en-US" sz="2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275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8163" y="327330"/>
            <a:ext cx="6414818" cy="520775"/>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Background</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71500" y="1368880"/>
            <a:ext cx="8015288" cy="4468415"/>
          </a:xfrm>
        </p:spPr>
        <p:txBody>
          <a:bodyPr>
            <a:noAutofit/>
          </a:bodyPr>
          <a:lstStyle/>
          <a:p>
            <a:pPr algn="just">
              <a:buFont typeface="Wingdings" panose="05000000000000000000" pitchFamily="2" charset="2"/>
              <a:buChar char="§"/>
            </a:pPr>
            <a:r>
              <a:rPr lang="en-CA" sz="2800" b="1" dirty="0"/>
              <a:t>Proposed Action #3:  Awareness Raising.</a:t>
            </a:r>
          </a:p>
          <a:p>
            <a:pPr marL="0" indent="0" algn="just">
              <a:buNone/>
            </a:pPr>
            <a:r>
              <a:rPr lang="en-CA" sz="2800" i="1" dirty="0"/>
              <a:t>Undertake sensitization/awareness raising programmes and explore possibilities to cooperate with civil society organizations and other relevant organizations on reporting channels and protection to encourage citizens to report matters of concern such as corruption to agencies who can investigate such cases. Such initiatives should also include unions, lawyers, media etc. </a:t>
            </a:r>
            <a:endParaRPr lang="en-CA" sz="2800" b="1" dirty="0" smtClean="0"/>
          </a:p>
        </p:txBody>
      </p:sp>
      <p:cxnSp>
        <p:nvCxnSpPr>
          <p:cNvPr id="5" name="Straight Connector 4"/>
          <p:cNvCxnSpPr/>
          <p:nvPr/>
        </p:nvCxnSpPr>
        <p:spPr>
          <a:xfrm>
            <a:off x="1800789" y="848105"/>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199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391252"/>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Court System</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25929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47057" y="2199267"/>
            <a:ext cx="7195458" cy="2956707"/>
          </a:xfrm>
          <a:prstGeom prst="rect">
            <a:avLst/>
          </a:prstGeom>
        </p:spPr>
        <p:txBody>
          <a:bodyPr wrap="square">
            <a:spAutoFit/>
          </a:bodyPr>
          <a:lstStyle/>
          <a:p>
            <a:pPr algn="just">
              <a:lnSpc>
                <a:spcPct val="90000"/>
              </a:lnSpc>
              <a:spcBef>
                <a:spcPts val="750"/>
              </a:spcBef>
            </a:pPr>
            <a:r>
              <a:rPr lang="en-US" sz="2400" dirty="0" smtClean="0">
                <a:solidFill>
                  <a:prstClr val="black"/>
                </a:solidFill>
                <a:latin typeface="Arial" panose="020B0604020202020204" pitchFamily="34" charset="0"/>
                <a:cs typeface="Arial" panose="020B0604020202020204" pitchFamily="34" charset="0"/>
              </a:rPr>
              <a:t>Although not directly in the scope of the review, repeated issues with the delay in the court system came to the forefront.  </a:t>
            </a:r>
          </a:p>
          <a:p>
            <a:pPr algn="just">
              <a:lnSpc>
                <a:spcPct val="90000"/>
              </a:lnSpc>
              <a:spcBef>
                <a:spcPts val="750"/>
              </a:spcBef>
            </a:pPr>
            <a:endParaRPr lang="en-US" sz="2400" dirty="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r>
              <a:rPr lang="en-US" sz="2400" dirty="0" smtClean="0">
                <a:solidFill>
                  <a:prstClr val="black"/>
                </a:solidFill>
                <a:latin typeface="Arial" panose="020B0604020202020204" pitchFamily="34" charset="0"/>
                <a:cs typeface="Arial" panose="020B0604020202020204" pitchFamily="34" charset="0"/>
              </a:rPr>
              <a:t>The WB program, or for that matter any investigation, cannot linger for years in the court system. It fails the people and will become a deterrent factor in reporting.</a:t>
            </a:r>
            <a:endParaRPr lang="en-US" sz="24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7584591" y="215384"/>
            <a:ext cx="1181862" cy="300082"/>
          </a:xfrm>
          <a:prstGeom prst="rect">
            <a:avLst/>
          </a:prstGeom>
        </p:spPr>
        <p:txBody>
          <a:bodyPr wrap="none">
            <a:spAutoFit/>
          </a:bodyPr>
          <a:lstStyle/>
          <a:p>
            <a:pPr lvl="0" algn="ctr"/>
            <a:r>
              <a:rPr lang="en-US" sz="1350" dirty="0">
                <a:solidFill>
                  <a:prstClr val="black"/>
                </a:solidFill>
                <a:latin typeface="Arial" panose="020B0604020202020204" pitchFamily="34" charset="0"/>
                <a:cs typeface="Arial" panose="020B0604020202020204" pitchFamily="34" charset="0"/>
              </a:rPr>
              <a:t>Issue </a:t>
            </a:r>
            <a:r>
              <a:rPr lang="en-US" sz="1350" dirty="0" smtClean="0">
                <a:solidFill>
                  <a:prstClr val="black"/>
                </a:solidFill>
                <a:latin typeface="Arial" panose="020B0604020202020204" pitchFamily="34" charset="0"/>
                <a:cs typeface="Arial" panose="020B0604020202020204" pitchFamily="34" charset="0"/>
              </a:rPr>
              <a:t>Twelve</a:t>
            </a:r>
            <a:endParaRPr lang="en-US"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9008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686" y="870857"/>
            <a:ext cx="6237514" cy="255454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 </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MOVEMENT OF CASES THROUGH THE JUDICIAL SYSTEM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8" y="3425402"/>
            <a:ext cx="4147457" cy="2721769"/>
          </a:xfrm>
          <a:prstGeom prst="rect">
            <a:avLst/>
          </a:prstGeom>
        </p:spPr>
      </p:pic>
    </p:spTree>
    <p:extLst>
      <p:ext uri="{BB962C8B-B14F-4D97-AF65-F5344CB8AC3E}">
        <p14:creationId xmlns:p14="http://schemas.microsoft.com/office/powerpoint/2010/main" val="8529021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13054"/>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Considerations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1698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00490" y="1698523"/>
            <a:ext cx="7358062" cy="2613023"/>
          </a:xfrm>
          <a:prstGeom prst="rect">
            <a:avLst/>
          </a:prstGeom>
        </p:spPr>
        <p:txBody>
          <a:bodyPr wrap="square">
            <a:spAutoFit/>
          </a:bodyPr>
          <a:lstStyle/>
          <a:p>
            <a:pPr algn="just">
              <a:lnSpc>
                <a:spcPct val="90000"/>
              </a:lnSpc>
              <a:spcBef>
                <a:spcPts val="750"/>
              </a:spcBef>
            </a:pPr>
            <a:r>
              <a:rPr lang="en-US" sz="2600" dirty="0" smtClean="0">
                <a:solidFill>
                  <a:prstClr val="black"/>
                </a:solidFill>
                <a:latin typeface="Arial" panose="020B0604020202020204" pitchFamily="34" charset="0"/>
                <a:cs typeface="Arial" panose="020B0604020202020204" pitchFamily="34" charset="0"/>
              </a:rPr>
              <a:t>Systems exists in other countries such as the United States, where plea agreements are offered to reduce the caseload in the courts and expedite resolution.  The benefits are many to include quicker disposition, faster recoveries of money lost and increase victories in wrong-doing.</a:t>
            </a:r>
            <a:r>
              <a:rPr lang="en-US" sz="2600" i="1" dirty="0" smtClean="0">
                <a:solidFill>
                  <a:prstClr val="black"/>
                </a:solidFill>
                <a:latin typeface="Arial" panose="020B0604020202020204" pitchFamily="34" charset="0"/>
                <a:cs typeface="Arial" panose="020B0604020202020204" pitchFamily="34" charset="0"/>
              </a:rPr>
              <a:t>  </a:t>
            </a:r>
            <a:endParaRPr lang="en-US" sz="2600" i="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979714" y="4702629"/>
            <a:ext cx="7278838" cy="1292662"/>
          </a:xfrm>
          <a:prstGeom prst="rect">
            <a:avLst/>
          </a:prstGeom>
          <a:noFill/>
        </p:spPr>
        <p:txBody>
          <a:bodyPr wrap="square" rtlCol="0">
            <a:spAutoFit/>
          </a:bodyPr>
          <a:lstStyle/>
          <a:p>
            <a:pPr algn="just"/>
            <a:r>
              <a:rPr lang="en-US" sz="2600" i="1" dirty="0">
                <a:latin typeface="Arial" panose="020B0604020202020204" pitchFamily="34" charset="0"/>
                <a:cs typeface="Arial" panose="020B0604020202020204" pitchFamily="34" charset="0"/>
              </a:rPr>
              <a:t>Suggest future discussions include the judicial system’s role in enhancing the effectiveness and efficiency in implementing the WB Program.</a:t>
            </a:r>
            <a:endParaRPr lang="en-US" sz="2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6477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6399" y="331765"/>
            <a:ext cx="6414818" cy="756767"/>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Session 4</a:t>
            </a:r>
          </a:p>
        </p:txBody>
      </p:sp>
      <p:sp>
        <p:nvSpPr>
          <p:cNvPr id="3" name="Content Placeholder 2"/>
          <p:cNvSpPr>
            <a:spLocks noGrp="1"/>
          </p:cNvSpPr>
          <p:nvPr>
            <p:ph idx="4294967295"/>
          </p:nvPr>
        </p:nvSpPr>
        <p:spPr>
          <a:xfrm>
            <a:off x="806999" y="1914681"/>
            <a:ext cx="7573618" cy="1870265"/>
          </a:xfrm>
        </p:spPr>
        <p:txBody>
          <a:bodyPr>
            <a:noAutofit/>
          </a:bodyPr>
          <a:lstStyle/>
          <a:p>
            <a:pPr marL="0" indent="0" algn="just">
              <a:buClr>
                <a:srgbClr val="90241C"/>
              </a:buClr>
              <a:buNone/>
            </a:pPr>
            <a:r>
              <a:rPr lang="en-US" sz="2800" dirty="0"/>
              <a:t>External reporting and the role of civil society in receiving and handling whistleblower reports and/or providing advice</a:t>
            </a:r>
            <a:r>
              <a:rPr lang="en-US" sz="2800" dirty="0" smtClean="0"/>
              <a:t>.</a:t>
            </a:r>
          </a:p>
          <a:p>
            <a:pPr marL="0" indent="0" algn="just">
              <a:buClr>
                <a:srgbClr val="90241C"/>
              </a:buClr>
              <a:buNone/>
            </a:pPr>
            <a:endParaRPr lang="en-US" sz="2800" dirty="0"/>
          </a:p>
          <a:p>
            <a:pPr marL="0" indent="0" algn="just">
              <a:buClr>
                <a:srgbClr val="90241C"/>
              </a:buClr>
              <a:buNone/>
            </a:pPr>
            <a:r>
              <a:rPr lang="en-US" sz="2800" dirty="0" smtClean="0"/>
              <a:t>Presentations </a:t>
            </a:r>
            <a:r>
              <a:rPr lang="en-US" sz="2800" dirty="0"/>
              <a:t>and input from civil society representatives active in the field of whistleblower protection.</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1819025" y="13450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1923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6840" y="564708"/>
            <a:ext cx="6414818" cy="756767"/>
          </a:xfrm>
          <a:ln>
            <a:noFill/>
          </a:ln>
        </p:spPr>
        <p:txBody>
          <a:bodyPr>
            <a:noAutofit/>
          </a:bodyPr>
          <a:lstStyle/>
          <a:p>
            <a:pPr>
              <a:lnSpc>
                <a:spcPct val="100000"/>
              </a:lnSpc>
            </a:pPr>
            <a:r>
              <a:rPr lang="en-US" sz="3600" b="1" dirty="0">
                <a:effectLst/>
              </a:rPr>
              <a:t>Session 5</a:t>
            </a:r>
            <a:endParaRPr lang="en-US" sz="3600" b="1" dirty="0">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802187" y="14593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90770" y="2389889"/>
            <a:ext cx="7772399" cy="1692771"/>
          </a:xfrm>
          <a:prstGeom prst="rect">
            <a:avLst/>
          </a:prstGeom>
        </p:spPr>
        <p:txBody>
          <a:bodyPr wrap="square">
            <a:spAutoFit/>
          </a:bodyPr>
          <a:lstStyle/>
          <a:p>
            <a:pPr algn="just"/>
            <a:r>
              <a:rPr lang="en-US" sz="2600" dirty="0">
                <a:latin typeface="Arial" panose="020B0604020202020204" pitchFamily="34" charset="0"/>
                <a:cs typeface="Arial" panose="020B0604020202020204" pitchFamily="34" charset="0"/>
              </a:rPr>
              <a:t>Consideration for new and/or revised </a:t>
            </a:r>
            <a:r>
              <a:rPr lang="en-US" sz="2600" dirty="0" smtClean="0">
                <a:latin typeface="Arial" panose="020B0604020202020204" pitchFamily="34" charset="0"/>
                <a:cs typeface="Arial" panose="020B0604020202020204" pitchFamily="34" charset="0"/>
              </a:rPr>
              <a:t>Whistleblower legislation. </a:t>
            </a:r>
            <a:endParaRPr lang="en-US" sz="2600" dirty="0">
              <a:latin typeface="Arial" panose="020B0604020202020204" pitchFamily="34" charset="0"/>
              <a:cs typeface="Arial" panose="020B0604020202020204" pitchFamily="34" charset="0"/>
            </a:endParaRPr>
          </a:p>
          <a:p>
            <a:pPr algn="just"/>
            <a:endParaRPr lang="en-US" sz="2600" dirty="0">
              <a:latin typeface="Arial" panose="020B0604020202020204" pitchFamily="34" charset="0"/>
              <a:cs typeface="Arial" panose="020B0604020202020204" pitchFamily="34" charset="0"/>
            </a:endParaRPr>
          </a:p>
          <a:p>
            <a:pPr algn="ctr"/>
            <a:r>
              <a:rPr lang="en-US" sz="2600" dirty="0">
                <a:latin typeface="Arial" panose="020B0604020202020204" pitchFamily="34" charset="0"/>
                <a:cs typeface="Arial" panose="020B0604020202020204" pitchFamily="34" charset="0"/>
              </a:rPr>
              <a:t>(Group </a:t>
            </a:r>
            <a:r>
              <a:rPr lang="en-US" sz="2600" dirty="0" smtClean="0">
                <a:latin typeface="Arial" panose="020B0604020202020204" pitchFamily="34" charset="0"/>
                <a:cs typeface="Arial" panose="020B0604020202020204" pitchFamily="34" charset="0"/>
              </a:rPr>
              <a:t>Discussion)</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7361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384480"/>
            <a:ext cx="6414818" cy="756767"/>
          </a:xfrm>
          <a:ln>
            <a:noFill/>
          </a:ln>
        </p:spPr>
        <p:txBody>
          <a:bodyPr>
            <a:noAutofit/>
          </a:bodyPr>
          <a:lstStyle/>
          <a:p>
            <a:pPr>
              <a:lnSpc>
                <a:spcPct val="100000"/>
              </a:lnSpc>
            </a:pPr>
            <a:r>
              <a:rPr lang="en-US" sz="3600" b="1" dirty="0">
                <a:effectLst/>
              </a:rPr>
              <a:t>Session 6</a:t>
            </a:r>
            <a:endParaRPr lang="en-US" sz="3600" b="1" dirty="0">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702796" y="1171818"/>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66531" y="1817579"/>
            <a:ext cx="7822096" cy="4524315"/>
          </a:xfrm>
          <a:prstGeom prst="rect">
            <a:avLst/>
          </a:prstGeom>
        </p:spPr>
        <p:txBody>
          <a:bodyPr wrap="square">
            <a:spAutoFit/>
          </a:bodyPr>
          <a:lstStyle/>
          <a:p>
            <a:pPr lvl="0" algn="ctr"/>
            <a:r>
              <a:rPr lang="en-US" sz="2600" b="1" i="1" dirty="0">
                <a:latin typeface="Arial" panose="020B0604020202020204" pitchFamily="34" charset="0"/>
                <a:cs typeface="Arial" panose="020B0604020202020204" pitchFamily="34" charset="0"/>
              </a:rPr>
              <a:t>Assignment of Responsibilities </a:t>
            </a:r>
            <a:endParaRPr lang="en-US" sz="2600" b="1" i="1" dirty="0" smtClean="0">
              <a:latin typeface="Arial" panose="020B0604020202020204" pitchFamily="34" charset="0"/>
              <a:cs typeface="Arial" panose="020B0604020202020204" pitchFamily="34" charset="0"/>
            </a:endParaRPr>
          </a:p>
          <a:p>
            <a:pPr lvl="0" algn="ctr"/>
            <a:r>
              <a:rPr lang="en-US" sz="2600" b="1" i="1" dirty="0" smtClean="0">
                <a:latin typeface="Arial" panose="020B0604020202020204" pitchFamily="34" charset="0"/>
                <a:cs typeface="Arial" panose="020B0604020202020204" pitchFamily="34" charset="0"/>
              </a:rPr>
              <a:t>to</a:t>
            </a:r>
            <a:r>
              <a:rPr lang="en-US" sz="2600" b="1" i="1" dirty="0">
                <a:latin typeface="Arial" panose="020B0604020202020204" pitchFamily="34" charset="0"/>
                <a:cs typeface="Arial" panose="020B0604020202020204" pitchFamily="34" charset="0"/>
              </a:rPr>
              <a:t> enhance current status </a:t>
            </a:r>
          </a:p>
          <a:p>
            <a:pPr algn="just"/>
            <a:endParaRPr lang="en-US" sz="1600" dirty="0" smtClean="0">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Monitoring </a:t>
            </a:r>
            <a:r>
              <a:rPr lang="en-US" sz="2600" dirty="0">
                <a:latin typeface="Arial" panose="020B0604020202020204" pitchFamily="34" charset="0"/>
                <a:cs typeface="Arial" panose="020B0604020202020204" pitchFamily="34" charset="0"/>
              </a:rPr>
              <a:t>the implementation of whistleblowing, whistleblower protection and providing guidance to designated persons or authorities that receive reports.</a:t>
            </a:r>
          </a:p>
          <a:p>
            <a:pPr lvl="0" algn="just"/>
            <a:endParaRPr lang="en-US" sz="1200" dirty="0">
              <a:latin typeface="Arial" panose="020B0604020202020204" pitchFamily="34" charset="0"/>
              <a:cs typeface="Arial" panose="020B0604020202020204" pitchFamily="34" charset="0"/>
            </a:endParaRPr>
          </a:p>
          <a:p>
            <a:pPr lvl="0" algn="ctr"/>
            <a:r>
              <a:rPr lang="en-US" sz="2600" dirty="0">
                <a:latin typeface="Arial" panose="020B0604020202020204" pitchFamily="34" charset="0"/>
                <a:cs typeface="Arial" panose="020B0604020202020204" pitchFamily="34" charset="0"/>
              </a:rPr>
              <a:t>(Group </a:t>
            </a:r>
            <a:r>
              <a:rPr lang="en-US" sz="2600" dirty="0" smtClean="0">
                <a:latin typeface="Arial" panose="020B0604020202020204" pitchFamily="34" charset="0"/>
                <a:cs typeface="Arial" panose="020B0604020202020204" pitchFamily="34" charset="0"/>
              </a:rPr>
              <a:t>Discussion)</a:t>
            </a:r>
          </a:p>
          <a:p>
            <a:pPr lvl="0" algn="just"/>
            <a:endParaRPr lang="en-US" sz="2600" dirty="0">
              <a:latin typeface="Arial" panose="020B0604020202020204" pitchFamily="34" charset="0"/>
              <a:cs typeface="Arial" panose="020B0604020202020204" pitchFamily="34" charset="0"/>
            </a:endParaRPr>
          </a:p>
          <a:p>
            <a:pPr lvl="0" algn="just"/>
            <a:endParaRPr lang="en-US" sz="2600" kern="0" dirty="0">
              <a:solidFill>
                <a:sysClr val="windowText" lastClr="000000"/>
              </a:solidFill>
              <a:latin typeface="Arial" panose="020B0604020202020204" pitchFamily="34" charset="0"/>
              <a:cs typeface="Arial" panose="020B0604020202020204" pitchFamily="34" charset="0"/>
            </a:endParaRPr>
          </a:p>
          <a:p>
            <a:pPr lvl="0" algn="just"/>
            <a:endParaRPr lang="en-US" sz="26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0124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250" y="198742"/>
            <a:ext cx="6414818" cy="756767"/>
          </a:xfrm>
          <a:ln>
            <a:noFill/>
          </a:ln>
        </p:spPr>
        <p:txBody>
          <a:bodyPr>
            <a:noAutofit/>
          </a:bodyPr>
          <a:lstStyle/>
          <a:p>
            <a:pPr>
              <a:lnSpc>
                <a:spcPct val="100000"/>
              </a:lnSpc>
            </a:pPr>
            <a:r>
              <a:rPr lang="en-US" sz="3600" b="1" dirty="0">
                <a:effectLst/>
              </a:rPr>
              <a:t>Session 7</a:t>
            </a:r>
            <a:endParaRPr lang="en-US" sz="3600" b="1" dirty="0">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761876" y="1129425"/>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854211" y="2143862"/>
            <a:ext cx="7364896" cy="2492990"/>
          </a:xfrm>
          <a:prstGeom prst="rect">
            <a:avLst/>
          </a:prstGeom>
        </p:spPr>
        <p:txBody>
          <a:bodyPr wrap="square">
            <a:spAutoFit/>
          </a:bodyPr>
          <a:lstStyle/>
          <a:p>
            <a:pPr lvl="0" algn="just"/>
            <a:r>
              <a:rPr lang="en-US" sz="2600" dirty="0">
                <a:latin typeface="Arial" panose="020B0604020202020204" pitchFamily="34" charset="0"/>
                <a:cs typeface="Arial" panose="020B0604020202020204" pitchFamily="34" charset="0"/>
              </a:rPr>
              <a:t>Conclusion  &amp; Identification of concrete ideas on how to strengthen the topics discussed in the workshop at the regional, national and institutional level. </a:t>
            </a:r>
          </a:p>
          <a:p>
            <a:pPr lvl="0" algn="just"/>
            <a:endParaRPr lang="en-US" sz="2600" dirty="0">
              <a:latin typeface="Arial" panose="020B0604020202020204" pitchFamily="34" charset="0"/>
              <a:cs typeface="Arial" panose="020B0604020202020204" pitchFamily="34" charset="0"/>
            </a:endParaRPr>
          </a:p>
          <a:p>
            <a:pPr lvl="0" algn="ctr"/>
            <a:r>
              <a:rPr lang="en-US" sz="2600" dirty="0">
                <a:latin typeface="Arial" panose="020B0604020202020204" pitchFamily="34" charset="0"/>
                <a:cs typeface="Arial" panose="020B0604020202020204" pitchFamily="34" charset="0"/>
              </a:rPr>
              <a:t>(Group Discussion)</a:t>
            </a:r>
            <a:endParaRPr lang="en-US" sz="26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1587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814" y="1438985"/>
            <a:ext cx="4286250" cy="3219450"/>
          </a:xfrm>
          <a:prstGeom prst="rect">
            <a:avLst/>
          </a:prstGeom>
        </p:spPr>
      </p:pic>
      <p:sp>
        <p:nvSpPr>
          <p:cNvPr id="2" name="Title 1"/>
          <p:cNvSpPr>
            <a:spLocks noGrp="1"/>
          </p:cNvSpPr>
          <p:nvPr>
            <p:ph type="title" idx="4294967295"/>
          </p:nvPr>
        </p:nvSpPr>
        <p:spPr>
          <a:xfrm>
            <a:off x="1020613" y="2838513"/>
            <a:ext cx="5816981" cy="1253806"/>
          </a:xfrm>
        </p:spPr>
        <p:txBody>
          <a:bodyPr>
            <a:noAutofit/>
          </a:bodyPr>
          <a:lstStyle/>
          <a:p>
            <a:pPr algn="ctr">
              <a:lnSpc>
                <a:spcPct val="100000"/>
              </a:lnSpc>
            </a:pPr>
            <a:r>
              <a:rPr lang="en-US" sz="2700" b="1" dirty="0">
                <a:effectLst/>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7443617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ryl's Photo.jpg"/>
          <p:cNvPicPr>
            <a:picLocks noChangeAspect="1"/>
          </p:cNvPicPr>
          <p:nvPr/>
        </p:nvPicPr>
        <p:blipFill rotWithShape="1">
          <a:blip r:embed="rId2" cstate="print">
            <a:extLst>
              <a:ext uri="{28A0092B-C50C-407E-A947-70E740481C1C}">
                <a14:useLocalDpi xmlns:a14="http://schemas.microsoft.com/office/drawing/2010/main" val="0"/>
              </a:ext>
            </a:extLst>
          </a:blip>
          <a:srcRect l="2848" r="9192"/>
          <a:stretch/>
        </p:blipFill>
        <p:spPr>
          <a:xfrm>
            <a:off x="4037849" y="1926077"/>
            <a:ext cx="1358566" cy="1383632"/>
          </a:xfrm>
          <a:prstGeom prst="rect">
            <a:avLst/>
          </a:prstGeom>
          <a:ln w="38100" cap="sq">
            <a:solidFill>
              <a:srgbClr val="3E001F"/>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1622009" y="488103"/>
            <a:ext cx="5915025" cy="561256"/>
          </a:xfrm>
          <a:prstGeom prst="rect">
            <a:avLst/>
          </a:prstGeom>
        </p:spPr>
        <p:txBody>
          <a:bodyPr vert="horz" lIns="68580" tIns="34290" rIns="68580" bIns="34290" rtlCol="0" anchor="b">
            <a:noAutofit/>
          </a:bodyPr>
          <a:lstStyle>
            <a:lvl1pPr algn="ctr" defTabSz="914400" rtl="0" eaLnBrk="1" latinLnBrk="0" hangingPunct="1">
              <a:lnSpc>
                <a:spcPts val="5800"/>
              </a:lnSpc>
              <a:spcBef>
                <a:spcPct val="0"/>
              </a:spcBef>
              <a:buNone/>
              <a:defRPr sz="5400" kern="1200">
                <a:solidFill>
                  <a:srgbClr val="000000"/>
                </a:solidFill>
                <a:effectLst>
                  <a:outerShdw blurRad="63500" dist="38100" dir="5400000" algn="t" rotWithShape="0">
                    <a:prstClr val="black">
                      <a:alpha val="25000"/>
                    </a:prstClr>
                  </a:outerShdw>
                </a:effectLst>
                <a:latin typeface="Arial"/>
                <a:ea typeface="+mj-ea"/>
                <a:cs typeface="Arial"/>
              </a:defRPr>
            </a:lvl1pPr>
          </a:lstStyle>
          <a:p>
            <a:r>
              <a:rPr lang="en-US" sz="3600" b="1" dirty="0">
                <a:latin typeface="Arial" panose="020B0604020202020204" pitchFamily="34" charset="0"/>
                <a:cs typeface="Arial" panose="020B0604020202020204" pitchFamily="34" charset="0"/>
              </a:rPr>
              <a:t>CONTACT</a:t>
            </a:r>
          </a:p>
        </p:txBody>
      </p:sp>
      <p:cxnSp>
        <p:nvCxnSpPr>
          <p:cNvPr id="5" name="Straight Connector 4"/>
          <p:cNvCxnSpPr/>
          <p:nvPr/>
        </p:nvCxnSpPr>
        <p:spPr>
          <a:xfrm>
            <a:off x="1804738" y="1182413"/>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870303" y="3467103"/>
            <a:ext cx="3693656" cy="1177245"/>
          </a:xfrm>
          <a:prstGeom prst="rect">
            <a:avLst/>
          </a:prstGeom>
        </p:spPr>
        <p:txBody>
          <a:bodyPr wrap="square">
            <a:spAutoFit/>
          </a:bodyPr>
          <a:lstStyle/>
          <a:p>
            <a:pPr algn="ctr"/>
            <a:r>
              <a:rPr lang="en-US" sz="1950" b="1" dirty="0">
                <a:latin typeface="Arial" panose="020B0604020202020204" pitchFamily="34" charset="0"/>
                <a:cs typeface="Arial" panose="020B0604020202020204" pitchFamily="34" charset="0"/>
              </a:rPr>
              <a:t>SHERYL G. STECKLER</a:t>
            </a:r>
          </a:p>
          <a:p>
            <a:pPr algn="ctr"/>
            <a:r>
              <a:rPr lang="en-US" dirty="0">
                <a:latin typeface="Arial" panose="020B0604020202020204" pitchFamily="34" charset="0"/>
                <a:cs typeface="Arial" panose="020B0604020202020204" pitchFamily="34" charset="0"/>
              </a:rPr>
              <a:t>President</a:t>
            </a:r>
          </a:p>
          <a:p>
            <a:pPr algn="ctr"/>
            <a:r>
              <a:rPr lang="en-US" sz="1650" dirty="0">
                <a:latin typeface="Arial" panose="020B0604020202020204" pitchFamily="34" charset="0"/>
                <a:cs typeface="Arial" panose="020B0604020202020204" pitchFamily="34" charset="0"/>
              </a:rPr>
              <a:t>WhatsApp  +18504430807</a:t>
            </a:r>
          </a:p>
          <a:p>
            <a:pPr algn="ctr"/>
            <a:r>
              <a:rPr lang="en-US" sz="1650" dirty="0">
                <a:latin typeface="Arial" panose="020B0604020202020204" pitchFamily="34" charset="0"/>
                <a:cs typeface="Arial" panose="020B0604020202020204" pitchFamily="34" charset="0"/>
              </a:rPr>
              <a:t>Sheryl@Procurement-Integrity.net</a:t>
            </a:r>
          </a:p>
        </p:txBody>
      </p:sp>
      <p:sp>
        <p:nvSpPr>
          <p:cNvPr id="8" name="TextBox 7"/>
          <p:cNvSpPr txBox="1"/>
          <p:nvPr/>
        </p:nvSpPr>
        <p:spPr>
          <a:xfrm>
            <a:off x="1804738" y="4778660"/>
            <a:ext cx="5824787" cy="623248"/>
          </a:xfrm>
          <a:prstGeom prst="rect">
            <a:avLst/>
          </a:prstGeom>
          <a:noFill/>
        </p:spPr>
        <p:txBody>
          <a:bodyPr wrap="square" rtlCol="0">
            <a:spAutoFit/>
          </a:bodyPr>
          <a:lstStyle/>
          <a:p>
            <a:pPr algn="ctr"/>
            <a:r>
              <a:rPr lang="en-US" sz="1950" b="1" i="1" dirty="0">
                <a:latin typeface="Arial" panose="020B0604020202020204" pitchFamily="34" charset="0"/>
                <a:cs typeface="Arial" panose="020B0604020202020204" pitchFamily="34" charset="0"/>
              </a:rPr>
              <a:t>www.Procurement-Integrity.net</a:t>
            </a:r>
          </a:p>
          <a:p>
            <a:pPr algn="ctr"/>
            <a:r>
              <a:rPr lang="en-US" sz="1500" b="1" i="1" dirty="0">
                <a:solidFill>
                  <a:srgbClr val="3E001F"/>
                </a:solidFill>
                <a:latin typeface="Arial" panose="020B0604020202020204" pitchFamily="34" charset="0"/>
                <a:cs typeface="Arial" panose="020B0604020202020204" pitchFamily="34" charset="0"/>
              </a:rPr>
              <a:t>A Woman-Owned Small Business</a:t>
            </a:r>
          </a:p>
        </p:txBody>
      </p:sp>
    </p:spTree>
    <p:extLst>
      <p:ext uri="{BB962C8B-B14F-4D97-AF65-F5344CB8AC3E}">
        <p14:creationId xmlns:p14="http://schemas.microsoft.com/office/powerpoint/2010/main" val="7281329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28774" y="549967"/>
            <a:ext cx="5915025" cy="561256"/>
          </a:xfrm>
          <a:prstGeom prst="rect">
            <a:avLst/>
          </a:prstGeom>
        </p:spPr>
        <p:txBody>
          <a:bodyPr vert="horz" lIns="68580" tIns="34290" rIns="68580" bIns="34290" rtlCol="0" anchor="b">
            <a:noAutofit/>
          </a:bodyPr>
          <a:lstStyle>
            <a:lvl1pPr algn="ctr" defTabSz="914400" rtl="0" eaLnBrk="1" latinLnBrk="0" hangingPunct="1">
              <a:lnSpc>
                <a:spcPts val="5800"/>
              </a:lnSpc>
              <a:spcBef>
                <a:spcPct val="0"/>
              </a:spcBef>
              <a:buNone/>
              <a:defRPr sz="5400" kern="1200">
                <a:solidFill>
                  <a:srgbClr val="000000"/>
                </a:solidFill>
                <a:effectLst>
                  <a:outerShdw blurRad="63500" dist="38100" dir="5400000" algn="t" rotWithShape="0">
                    <a:prstClr val="black">
                      <a:alpha val="25000"/>
                    </a:prstClr>
                  </a:outerShdw>
                </a:effectLst>
                <a:latin typeface="Arial"/>
                <a:ea typeface="+mj-ea"/>
                <a:cs typeface="Arial"/>
              </a:defRPr>
            </a:lvl1pPr>
          </a:lstStyle>
          <a:p>
            <a:r>
              <a:rPr lang="en-US" sz="3600" b="1" dirty="0">
                <a:latin typeface="Arial" panose="020B0604020202020204" pitchFamily="34" charset="0"/>
                <a:cs typeface="Arial" panose="020B0604020202020204" pitchFamily="34" charset="0"/>
              </a:rPr>
              <a:t>CONTACT</a:t>
            </a:r>
          </a:p>
        </p:txBody>
      </p:sp>
      <p:cxnSp>
        <p:nvCxnSpPr>
          <p:cNvPr id="5" name="Straight Connector 4"/>
          <p:cNvCxnSpPr/>
          <p:nvPr/>
        </p:nvCxnSpPr>
        <p:spPr>
          <a:xfrm>
            <a:off x="1811503" y="1111223"/>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486025" y="3297024"/>
            <a:ext cx="4200525" cy="1731243"/>
          </a:xfrm>
          <a:prstGeom prst="rect">
            <a:avLst/>
          </a:prstGeom>
        </p:spPr>
        <p:txBody>
          <a:bodyPr wrap="square">
            <a:spAutoFit/>
          </a:bodyPr>
          <a:lstStyle/>
          <a:p>
            <a:pPr algn="ctr"/>
            <a:r>
              <a:rPr lang="en-US" sz="1950" b="1" dirty="0">
                <a:latin typeface="Arial" panose="020B0604020202020204" pitchFamily="34" charset="0"/>
                <a:cs typeface="Arial" panose="020B0604020202020204" pitchFamily="34" charset="0"/>
              </a:rPr>
              <a:t>CONSTANZE Von Soehnen</a:t>
            </a:r>
          </a:p>
          <a:p>
            <a:pPr algn="ctr"/>
            <a:r>
              <a:rPr lang="en-US" dirty="0" smtClean="0">
                <a:latin typeface="Arial" panose="020B0604020202020204" pitchFamily="34" charset="0"/>
                <a:cs typeface="Arial" panose="020B0604020202020204" pitchFamily="34" charset="0"/>
              </a:rPr>
              <a:t>UNODC</a:t>
            </a:r>
          </a:p>
          <a:p>
            <a:pPr algn="ctr"/>
            <a:r>
              <a:rPr lang="en-US" dirty="0" smtClean="0">
                <a:latin typeface="Arial" panose="020B0604020202020204" pitchFamily="34" charset="0"/>
                <a:cs typeface="Arial" panose="020B0604020202020204" pitchFamily="34" charset="0"/>
              </a:rPr>
              <a:t>Crime Prevention and Criminal Justice Officer</a:t>
            </a:r>
            <a:endParaRPr lang="en-US" dirty="0">
              <a:latin typeface="Arial" panose="020B0604020202020204" pitchFamily="34" charset="0"/>
              <a:cs typeface="Arial" panose="020B0604020202020204" pitchFamily="34" charset="0"/>
            </a:endParaRPr>
          </a:p>
          <a:p>
            <a:pPr algn="ctr"/>
            <a:r>
              <a:rPr lang="en-US" sz="1650" dirty="0">
                <a:latin typeface="Arial" panose="020B0604020202020204" pitchFamily="34" charset="0"/>
                <a:cs typeface="Arial" panose="020B0604020202020204" pitchFamily="34" charset="0"/>
              </a:rPr>
              <a:t>WhatsApp +436767406640</a:t>
            </a:r>
          </a:p>
          <a:p>
            <a:pPr algn="ctr"/>
            <a:r>
              <a:rPr lang="en-US" sz="1650" dirty="0">
                <a:latin typeface="Arial" panose="020B0604020202020204" pitchFamily="34" charset="0"/>
                <a:cs typeface="Arial" panose="020B0604020202020204" pitchFamily="34" charset="0"/>
              </a:rPr>
              <a:t>Constanze.vonsoehnen@un.org</a:t>
            </a:r>
          </a:p>
        </p:txBody>
      </p:sp>
      <p:sp>
        <p:nvSpPr>
          <p:cNvPr id="2" name="TextBox 1"/>
          <p:cNvSpPr txBox="1"/>
          <p:nvPr/>
        </p:nvSpPr>
        <p:spPr>
          <a:xfrm>
            <a:off x="3135086" y="2144486"/>
            <a:ext cx="2841171" cy="369332"/>
          </a:xfrm>
          <a:prstGeom prst="rect">
            <a:avLst/>
          </a:prstGeom>
          <a:noFill/>
        </p:spPr>
        <p:txBody>
          <a:bodyPr wrap="square" rtlCol="0">
            <a:spAutoFit/>
          </a:bodyPr>
          <a:lstStyle/>
          <a:p>
            <a:pPr algn="ctr"/>
            <a:r>
              <a:rPr lang="en-US" dirty="0" smtClean="0"/>
              <a:t>Photo</a:t>
            </a:r>
            <a:endParaRPr lang="en-US" dirty="0"/>
          </a:p>
        </p:txBody>
      </p:sp>
    </p:spTree>
    <p:extLst>
      <p:ext uri="{BB962C8B-B14F-4D97-AF65-F5344CB8AC3E}">
        <p14:creationId xmlns:p14="http://schemas.microsoft.com/office/powerpoint/2010/main" val="86101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8163" y="327330"/>
            <a:ext cx="6414818" cy="520775"/>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Background</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0790" y="1154567"/>
            <a:ext cx="7929563" cy="4703308"/>
          </a:xfrm>
        </p:spPr>
        <p:txBody>
          <a:bodyPr>
            <a:noAutofit/>
          </a:bodyPr>
          <a:lstStyle/>
          <a:p>
            <a:pPr algn="just">
              <a:buFont typeface="Wingdings" panose="05000000000000000000" pitchFamily="2" charset="2"/>
              <a:buChar char="§"/>
            </a:pPr>
            <a:r>
              <a:rPr lang="en-CA" sz="2400" i="1" dirty="0"/>
              <a:t> </a:t>
            </a:r>
            <a:r>
              <a:rPr lang="en-CA" sz="2600" b="1" dirty="0"/>
              <a:t>Proposed Action #4: (Legal) Advice.</a:t>
            </a:r>
            <a:endParaRPr lang="en-US" sz="2600" dirty="0"/>
          </a:p>
          <a:p>
            <a:pPr marL="0" indent="0" algn="just">
              <a:buNone/>
            </a:pPr>
            <a:r>
              <a:rPr lang="en-CA" sz="2600" i="1" dirty="0"/>
              <a:t>Consider options to provide independent (legal) advice to persons who consider blowing the whistle and consider ways of cooperating with civil society organizations/paralegals, etc.</a:t>
            </a:r>
            <a:endParaRPr lang="en-US" sz="1600" dirty="0"/>
          </a:p>
          <a:p>
            <a:pPr marL="0" indent="0" algn="just">
              <a:spcBef>
                <a:spcPts val="0"/>
              </a:spcBef>
              <a:buNone/>
            </a:pPr>
            <a:r>
              <a:rPr lang="en-CA" sz="1600" i="1" dirty="0"/>
              <a:t> </a:t>
            </a:r>
            <a:endParaRPr lang="en-CA" sz="1600" i="1" dirty="0" smtClean="0"/>
          </a:p>
          <a:p>
            <a:pPr marL="0" indent="0" algn="just">
              <a:buNone/>
            </a:pPr>
            <a:r>
              <a:rPr lang="en-CA" sz="2600" b="1" dirty="0" smtClean="0"/>
              <a:t>Proposed </a:t>
            </a:r>
            <a:r>
              <a:rPr lang="en-CA" sz="2600" b="1" dirty="0"/>
              <a:t>Action #5:  Streamlining</a:t>
            </a:r>
            <a:r>
              <a:rPr lang="en-CA" sz="2600" dirty="0"/>
              <a:t>.</a:t>
            </a:r>
            <a:endParaRPr lang="en-US" sz="2600" dirty="0"/>
          </a:p>
          <a:p>
            <a:pPr marL="0" indent="0" algn="just">
              <a:buNone/>
            </a:pPr>
            <a:r>
              <a:rPr lang="en-CA" sz="2600" i="1" dirty="0"/>
              <a:t>Explore how to include whistleblower reporting systems and protection at a national or institutional level as a core part of relevant strategies and plans (integrity plans, national anti-corruption strategies, etc.) and to monitor their implementation.</a:t>
            </a:r>
            <a:endParaRPr lang="en-US" sz="2600" dirty="0"/>
          </a:p>
          <a:p>
            <a:pPr marL="0" indent="0" algn="just">
              <a:buNone/>
            </a:pPr>
            <a:r>
              <a:rPr lang="en-CA" sz="2600" b="1" dirty="0"/>
              <a:t> </a:t>
            </a:r>
            <a:endParaRPr lang="en-US" sz="2600" dirty="0"/>
          </a:p>
        </p:txBody>
      </p:sp>
      <p:cxnSp>
        <p:nvCxnSpPr>
          <p:cNvPr id="5" name="Straight Connector 4"/>
          <p:cNvCxnSpPr/>
          <p:nvPr/>
        </p:nvCxnSpPr>
        <p:spPr>
          <a:xfrm>
            <a:off x="1800789" y="848105"/>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7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6852" y="307758"/>
            <a:ext cx="6414818" cy="520775"/>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Background</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23767" y="1166000"/>
            <a:ext cx="7900987" cy="4891900"/>
          </a:xfrm>
        </p:spPr>
        <p:txBody>
          <a:bodyPr>
            <a:noAutofit/>
          </a:bodyPr>
          <a:lstStyle/>
          <a:p>
            <a:pPr algn="just">
              <a:buFont typeface="Wingdings" panose="05000000000000000000" pitchFamily="2" charset="2"/>
              <a:buChar char="§"/>
            </a:pPr>
            <a:r>
              <a:rPr lang="en-CA" sz="2600" b="1" dirty="0" smtClean="0"/>
              <a:t>Proposed </a:t>
            </a:r>
            <a:r>
              <a:rPr lang="en-CA" sz="2600" b="1" dirty="0"/>
              <a:t>Action #6:  Capacity Building (Regional).</a:t>
            </a:r>
            <a:endParaRPr lang="en-US" sz="2600" dirty="0"/>
          </a:p>
          <a:p>
            <a:pPr marL="0" indent="0" algn="just">
              <a:buNone/>
            </a:pPr>
            <a:r>
              <a:rPr lang="en-CA" sz="2600" i="1" dirty="0"/>
              <a:t>Develop a pool of experts in the region that can support management teams in institutions that wish to strengthen their reporting systems and upon request support national level capacity building initiatives.</a:t>
            </a:r>
            <a:endParaRPr lang="en-US" sz="2600" dirty="0"/>
          </a:p>
          <a:p>
            <a:pPr algn="just">
              <a:buFont typeface="Wingdings" panose="05000000000000000000" pitchFamily="2" charset="2"/>
              <a:buChar char="§"/>
            </a:pPr>
            <a:endParaRPr lang="en-CA" sz="1400" b="1" dirty="0" smtClean="0"/>
          </a:p>
          <a:p>
            <a:pPr algn="just">
              <a:buFont typeface="Wingdings" panose="05000000000000000000" pitchFamily="2" charset="2"/>
              <a:buChar char="§"/>
            </a:pPr>
            <a:r>
              <a:rPr lang="en-CA" sz="2600" b="1" dirty="0" smtClean="0"/>
              <a:t>Proposed </a:t>
            </a:r>
            <a:r>
              <a:rPr lang="en-CA" sz="2600" b="1" dirty="0"/>
              <a:t>Action #7:  Legislation and Establishment of Units</a:t>
            </a:r>
            <a:r>
              <a:rPr lang="en-CA" sz="2600" dirty="0"/>
              <a:t>.</a:t>
            </a:r>
            <a:endParaRPr lang="en-US" sz="2600" dirty="0"/>
          </a:p>
          <a:p>
            <a:pPr marL="0" indent="0" algn="just">
              <a:buNone/>
            </a:pPr>
            <a:r>
              <a:rPr lang="en-CA" sz="2600" i="1" dirty="0"/>
              <a:t>Develop witness protection legislation and witness protection programmes/units</a:t>
            </a:r>
            <a:r>
              <a:rPr lang="en-CA" sz="2600" i="1" dirty="0" smtClean="0"/>
              <a:t>.</a:t>
            </a:r>
            <a:endParaRPr lang="en-US" sz="2600" dirty="0"/>
          </a:p>
        </p:txBody>
      </p:sp>
      <p:cxnSp>
        <p:nvCxnSpPr>
          <p:cNvPr id="5" name="Straight Connector 4"/>
          <p:cNvCxnSpPr/>
          <p:nvPr/>
        </p:nvCxnSpPr>
        <p:spPr>
          <a:xfrm>
            <a:off x="1799478" y="99726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6852" y="307758"/>
            <a:ext cx="6414818" cy="520775"/>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Background</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485777" y="1451750"/>
            <a:ext cx="8143874" cy="4363264"/>
          </a:xfrm>
        </p:spPr>
        <p:txBody>
          <a:bodyPr>
            <a:noAutofit/>
          </a:bodyPr>
          <a:lstStyle/>
          <a:p>
            <a:pPr algn="just">
              <a:buFont typeface="Wingdings" panose="05000000000000000000" pitchFamily="2" charset="2"/>
              <a:buChar char="§"/>
            </a:pPr>
            <a:r>
              <a:rPr lang="en-CA" sz="2600" b="1" dirty="0" smtClean="0"/>
              <a:t>Proposed </a:t>
            </a:r>
            <a:r>
              <a:rPr lang="en-CA" sz="2600" b="1" dirty="0"/>
              <a:t>Action #8:  Capacity Building.</a:t>
            </a:r>
            <a:endParaRPr lang="en-US" sz="2600" dirty="0"/>
          </a:p>
          <a:p>
            <a:pPr marL="0" indent="0" algn="just">
              <a:buNone/>
            </a:pPr>
            <a:r>
              <a:rPr lang="en-CA" sz="2600" i="1" dirty="0"/>
              <a:t>Provide specialist capacity building including for witness protection units.</a:t>
            </a:r>
            <a:endParaRPr lang="en-US" sz="2600" dirty="0"/>
          </a:p>
          <a:p>
            <a:pPr algn="just"/>
            <a:endParaRPr lang="en-CA" sz="1400" b="1" dirty="0"/>
          </a:p>
          <a:p>
            <a:pPr algn="just">
              <a:buFont typeface="Wingdings" panose="05000000000000000000" pitchFamily="2" charset="2"/>
              <a:buChar char="§"/>
            </a:pPr>
            <a:r>
              <a:rPr lang="en-CA" sz="2600" b="1" dirty="0"/>
              <a:t>Proposed Action #9:  Regional / International Cooperation.</a:t>
            </a:r>
            <a:endParaRPr lang="en-US" sz="2600" dirty="0"/>
          </a:p>
          <a:p>
            <a:pPr marL="0" indent="0" algn="just">
              <a:buNone/>
            </a:pPr>
            <a:r>
              <a:rPr lang="en-CA" sz="2600" i="1" dirty="0"/>
              <a:t>Develop mechanisms for cooperation, involving exchange or benchmarking of witness protection good practices and on (temporary) relocation of protected witnesses across borders to ensure their safety. </a:t>
            </a:r>
            <a:endParaRPr lang="en-US" sz="2600" dirty="0"/>
          </a:p>
        </p:txBody>
      </p:sp>
      <p:cxnSp>
        <p:nvCxnSpPr>
          <p:cNvPr id="5" name="Straight Connector 4"/>
          <p:cNvCxnSpPr/>
          <p:nvPr/>
        </p:nvCxnSpPr>
        <p:spPr>
          <a:xfrm>
            <a:off x="1799478" y="99726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82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2411" y="561131"/>
            <a:ext cx="3741909" cy="467590"/>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Methodology</a:t>
            </a:r>
          </a:p>
        </p:txBody>
      </p:sp>
      <p:sp>
        <p:nvSpPr>
          <p:cNvPr id="3" name="Content Placeholder 2"/>
          <p:cNvSpPr>
            <a:spLocks noGrp="1"/>
          </p:cNvSpPr>
          <p:nvPr>
            <p:ph idx="4294967295"/>
          </p:nvPr>
        </p:nvSpPr>
        <p:spPr>
          <a:xfrm>
            <a:off x="359229" y="2492489"/>
            <a:ext cx="8240485" cy="3559968"/>
          </a:xfrm>
        </p:spPr>
        <p:txBody>
          <a:bodyPr>
            <a:noAutofit/>
          </a:bodyPr>
          <a:lstStyle/>
          <a:p>
            <a:pPr marL="0" indent="0" algn="just">
              <a:buNone/>
            </a:pPr>
            <a:r>
              <a:rPr lang="en-US" sz="3200" dirty="0"/>
              <a:t>This assessment included a Whistle-blower (WB) questionnaire with 52 questions which included, in part, the law, definitions and scope, reporting process, confidentiality, and protection as well as onsite visits to </a:t>
            </a:r>
            <a:r>
              <a:rPr lang="en-US" sz="3200" dirty="0" smtClean="0"/>
              <a:t>determine the current status of implementation with the </a:t>
            </a:r>
            <a:r>
              <a:rPr lang="en-US" sz="3200" dirty="0"/>
              <a:t>following countries:</a:t>
            </a:r>
          </a:p>
          <a:p>
            <a:pPr marL="0" indent="0" algn="just">
              <a:spcBef>
                <a:spcPts val="0"/>
              </a:spcBef>
              <a:buNone/>
            </a:pPr>
            <a:r>
              <a:rPr lang="en-US" sz="3200" dirty="0"/>
              <a:t> </a:t>
            </a:r>
            <a:endParaRPr lang="en-US" sz="3200" dirty="0" smtClean="0"/>
          </a:p>
          <a:p>
            <a:pPr marL="0" indent="0" algn="just">
              <a:buNone/>
            </a:pPr>
            <a:endParaRPr lang="en-US" sz="1200" b="1" dirty="0"/>
          </a:p>
        </p:txBody>
      </p:sp>
      <p:cxnSp>
        <p:nvCxnSpPr>
          <p:cNvPr id="5" name="Straight Connector 4"/>
          <p:cNvCxnSpPr/>
          <p:nvPr/>
        </p:nvCxnSpPr>
        <p:spPr>
          <a:xfrm>
            <a:off x="2176316" y="10287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022411" cy="2262606"/>
          </a:xfrm>
          <a:prstGeom prst="rect">
            <a:avLst/>
          </a:prstGeom>
        </p:spPr>
      </p:pic>
    </p:spTree>
    <p:extLst>
      <p:ext uri="{BB962C8B-B14F-4D97-AF65-F5344CB8AC3E}">
        <p14:creationId xmlns:p14="http://schemas.microsoft.com/office/powerpoint/2010/main" val="2993062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682" y="2008532"/>
            <a:ext cx="3611109" cy="2800767"/>
          </a:xfrm>
          <a:prstGeom prst="rect">
            <a:avLst/>
          </a:prstGeom>
          <a:noFill/>
        </p:spPr>
        <p:txBody>
          <a:bodyPr wrap="square" rtlCol="0">
            <a:spAutoFit/>
          </a:bodyPr>
          <a:lstStyle/>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Kenya </a:t>
            </a:r>
          </a:p>
          <a:p>
            <a:pPr marL="1257300" lvl="2" indent="-342900">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Ethiopia</a:t>
            </a:r>
          </a:p>
          <a:p>
            <a:pPr marL="1257300" lvl="2" indent="-342900">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Uganda</a:t>
            </a:r>
          </a:p>
          <a:p>
            <a:pPr lvl="2"/>
            <a:endParaRPr lang="en-US" sz="1400" dirty="0" smtClea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Tanzania</a:t>
            </a:r>
          </a:p>
          <a:p>
            <a:pPr marL="1257300" lvl="2" indent="-34290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Burundi </a:t>
            </a:r>
          </a:p>
        </p:txBody>
      </p:sp>
      <p:cxnSp>
        <p:nvCxnSpPr>
          <p:cNvPr id="3" name="Straight Connector 2"/>
          <p:cNvCxnSpPr/>
          <p:nvPr/>
        </p:nvCxnSpPr>
        <p:spPr>
          <a:xfrm>
            <a:off x="831370" y="1616999"/>
            <a:ext cx="7399421"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831370" y="179834"/>
            <a:ext cx="7206843" cy="1323439"/>
          </a:xfrm>
          <a:prstGeom prst="rect">
            <a:avLst/>
          </a:prstGeom>
        </p:spPr>
        <p:txBody>
          <a:bodyPr wrap="square">
            <a:spAutoFit/>
          </a:bodyPr>
          <a:lstStyle/>
          <a:p>
            <a:pPr algn="ctr"/>
            <a:r>
              <a:rPr lang="en-US" sz="4000" b="1" dirty="0" smtClean="0">
                <a:latin typeface="Arial" panose="020B0604020202020204" pitchFamily="34" charset="0"/>
                <a:cs typeface="Arial" panose="020B0604020202020204" pitchFamily="34" charset="0"/>
              </a:rPr>
              <a:t>Participated in the Questionnaires </a:t>
            </a:r>
            <a:endParaRPr lang="en-US" sz="4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259036" y="1878541"/>
            <a:ext cx="3270477" cy="2836223"/>
          </a:xfrm>
          <a:prstGeom prst="rect">
            <a:avLst/>
          </a:prstGeom>
        </p:spPr>
      </p:pic>
      <p:sp>
        <p:nvSpPr>
          <p:cNvPr id="5" name="Rectangle 4"/>
          <p:cNvSpPr/>
          <p:nvPr/>
        </p:nvSpPr>
        <p:spPr>
          <a:xfrm>
            <a:off x="1128712" y="5019170"/>
            <a:ext cx="6909501" cy="1200329"/>
          </a:xfrm>
          <a:prstGeom prst="rect">
            <a:avLst/>
          </a:prstGeom>
        </p:spPr>
        <p:txBody>
          <a:bodyPr wrap="square">
            <a:spAutoFit/>
          </a:bodyPr>
          <a:lstStyle/>
          <a:p>
            <a:pPr algn="just"/>
            <a:r>
              <a:rPr lang="en-US" sz="2400" dirty="0">
                <a:solidFill>
                  <a:prstClr val="black"/>
                </a:solidFill>
                <a:latin typeface="Arial" panose="020B0604020202020204" pitchFamily="34" charset="0"/>
                <a:cs typeface="Arial" panose="020B0604020202020204" pitchFamily="34" charset="0"/>
              </a:rPr>
              <a:t>Questionnaires were also sent to the following:</a:t>
            </a:r>
          </a:p>
          <a:p>
            <a:pPr lvl="1"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 Djibouti</a:t>
            </a:r>
          </a:p>
          <a:p>
            <a:pPr lvl="1"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 Rwanda </a:t>
            </a:r>
          </a:p>
        </p:txBody>
      </p:sp>
    </p:spTree>
    <p:extLst>
      <p:ext uri="{BB962C8B-B14F-4D97-AF65-F5344CB8AC3E}">
        <p14:creationId xmlns:p14="http://schemas.microsoft.com/office/powerpoint/2010/main" val="552948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682" y="2008532"/>
            <a:ext cx="3611109" cy="3785652"/>
          </a:xfrm>
          <a:prstGeom prst="rect">
            <a:avLst/>
          </a:prstGeom>
          <a:noFill/>
        </p:spPr>
        <p:txBody>
          <a:bodyPr wrap="square" rtlCol="0">
            <a:spAutoFit/>
          </a:bodyPr>
          <a:lstStyle/>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Kenya </a:t>
            </a:r>
          </a:p>
          <a:p>
            <a:pPr marL="1257300" lvl="2" indent="-342900">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Ethiopia</a:t>
            </a:r>
          </a:p>
          <a:p>
            <a:pPr marL="1257300" lvl="2" indent="-342900">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Uganda</a:t>
            </a:r>
          </a:p>
          <a:p>
            <a:pPr lvl="2"/>
            <a:endParaRPr lang="en-US" sz="2400" dirty="0" smtClea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Tanzania</a:t>
            </a:r>
          </a:p>
          <a:p>
            <a:pPr lvl="2"/>
            <a:endParaRPr lang="en-US" sz="2400" dirty="0" smtClea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Burundi</a:t>
            </a:r>
            <a:endParaRPr lang="en-US" sz="2400" dirty="0" smtClea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cxnSp>
        <p:nvCxnSpPr>
          <p:cNvPr id="3" name="Straight Connector 2"/>
          <p:cNvCxnSpPr/>
          <p:nvPr/>
        </p:nvCxnSpPr>
        <p:spPr>
          <a:xfrm>
            <a:off x="831370" y="1616999"/>
            <a:ext cx="7399421"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831370" y="576131"/>
            <a:ext cx="7206843" cy="707886"/>
          </a:xfrm>
          <a:prstGeom prst="rect">
            <a:avLst/>
          </a:prstGeom>
        </p:spPr>
        <p:txBody>
          <a:bodyPr wrap="square">
            <a:spAutoFit/>
          </a:bodyPr>
          <a:lstStyle/>
          <a:p>
            <a:pPr algn="ctr"/>
            <a:r>
              <a:rPr lang="en-US" sz="4000" b="1" dirty="0" smtClean="0">
                <a:latin typeface="Arial" panose="020B0604020202020204" pitchFamily="34" charset="0"/>
                <a:cs typeface="Arial" panose="020B0604020202020204" pitchFamily="34" charset="0"/>
              </a:rPr>
              <a:t>On-Site Interviews</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830" y="2307091"/>
            <a:ext cx="3332383" cy="2210481"/>
          </a:xfrm>
          <a:prstGeom prst="rect">
            <a:avLst/>
          </a:prstGeom>
        </p:spPr>
      </p:pic>
    </p:spTree>
    <p:extLst>
      <p:ext uri="{BB962C8B-B14F-4D97-AF65-F5344CB8AC3E}">
        <p14:creationId xmlns:p14="http://schemas.microsoft.com/office/powerpoint/2010/main" val="1687516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503" y="336429"/>
            <a:ext cx="6414818" cy="467590"/>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Methodology</a:t>
            </a:r>
          </a:p>
        </p:txBody>
      </p:sp>
      <p:sp>
        <p:nvSpPr>
          <p:cNvPr id="3" name="Content Placeholder 2"/>
          <p:cNvSpPr>
            <a:spLocks noGrp="1"/>
          </p:cNvSpPr>
          <p:nvPr>
            <p:ph idx="4294967295"/>
          </p:nvPr>
        </p:nvSpPr>
        <p:spPr>
          <a:xfrm>
            <a:off x="411967" y="1057275"/>
            <a:ext cx="8289890" cy="4929188"/>
          </a:xfrm>
        </p:spPr>
        <p:txBody>
          <a:bodyPr>
            <a:noAutofit/>
          </a:bodyPr>
          <a:lstStyle/>
          <a:p>
            <a:pPr marL="0" indent="0" algn="just">
              <a:spcBef>
                <a:spcPts val="0"/>
              </a:spcBef>
              <a:buNone/>
            </a:pPr>
            <a:r>
              <a:rPr lang="en-US" sz="2800" b="1" dirty="0" smtClean="0"/>
              <a:t>Kenya</a:t>
            </a:r>
            <a:r>
              <a:rPr lang="en-US" sz="2800" dirty="0" smtClean="0"/>
              <a:t> </a:t>
            </a:r>
            <a:r>
              <a:rPr lang="en-US" sz="2800" dirty="0"/>
              <a:t>- </a:t>
            </a:r>
            <a:r>
              <a:rPr lang="en-US" sz="2800" i="1" dirty="0"/>
              <a:t>conducted by Louise Portas, UNODC – </a:t>
            </a:r>
            <a:r>
              <a:rPr lang="en-US" sz="2800" i="1" dirty="0" smtClean="0"/>
              <a:t>3 separate </a:t>
            </a:r>
            <a:r>
              <a:rPr lang="en-US" sz="2800" i="1" dirty="0"/>
              <a:t>agency meetings with </a:t>
            </a:r>
            <a:r>
              <a:rPr lang="en-US" sz="2800" i="1" dirty="0" smtClean="0"/>
              <a:t>9 agencies represented:  </a:t>
            </a:r>
          </a:p>
          <a:p>
            <a:pPr marL="0" indent="0" algn="just">
              <a:spcBef>
                <a:spcPts val="0"/>
              </a:spcBef>
              <a:buNone/>
            </a:pPr>
            <a:endParaRPr lang="en-US" sz="1000" dirty="0" smtClean="0"/>
          </a:p>
          <a:p>
            <a:pPr marL="514350" indent="-514350" algn="just">
              <a:spcBef>
                <a:spcPts val="0"/>
              </a:spcBef>
              <a:buFont typeface="+mj-lt"/>
              <a:buAutoNum type="arabicPeriod"/>
            </a:pPr>
            <a:r>
              <a:rPr lang="en-US" sz="2400" dirty="0" smtClean="0"/>
              <a:t> Anti-Corruption Commission (EACC), Office of Attorney General, Department of Justice, Witness Protection Agency (WPA), and State Ombudsman;</a:t>
            </a:r>
          </a:p>
          <a:p>
            <a:pPr marL="514350" indent="-514350" algn="just">
              <a:spcBef>
                <a:spcPts val="0"/>
              </a:spcBef>
              <a:buFont typeface="+mj-lt"/>
              <a:buAutoNum type="arabicPeriod"/>
            </a:pPr>
            <a:endParaRPr lang="en-US" sz="1000" dirty="0" smtClean="0"/>
          </a:p>
          <a:p>
            <a:pPr marL="514350" indent="-514350" algn="just">
              <a:spcBef>
                <a:spcPts val="0"/>
              </a:spcBef>
              <a:buFont typeface="+mj-lt"/>
              <a:buAutoNum type="arabicPeriod"/>
            </a:pPr>
            <a:r>
              <a:rPr lang="en-US" sz="2400" dirty="0" smtClean="0"/>
              <a:t>Public </a:t>
            </a:r>
            <a:r>
              <a:rPr lang="en-US" sz="2400" dirty="0"/>
              <a:t>Procurement Regulatory Authority (PPRA); and the Public Prosecution (ODPP), Judiciary of Supreme Court and Direction of Criminal Investigations (DCI</a:t>
            </a:r>
            <a:r>
              <a:rPr lang="en-US" sz="2400" dirty="0" smtClean="0"/>
              <a:t>);</a:t>
            </a:r>
          </a:p>
          <a:p>
            <a:pPr marL="514350" indent="-514350" algn="just">
              <a:spcBef>
                <a:spcPts val="0"/>
              </a:spcBef>
              <a:buFont typeface="+mj-lt"/>
              <a:buAutoNum type="arabicPeriod"/>
            </a:pPr>
            <a:endParaRPr lang="en-US" sz="1000" dirty="0" smtClean="0"/>
          </a:p>
          <a:p>
            <a:pPr marL="514350" indent="-514350" algn="just">
              <a:spcBef>
                <a:spcPts val="0"/>
              </a:spcBef>
              <a:buFont typeface="+mj-lt"/>
              <a:buAutoNum type="arabicPeriod"/>
            </a:pPr>
            <a:r>
              <a:rPr lang="en-US" sz="2400" dirty="0" smtClean="0"/>
              <a:t>Civil </a:t>
            </a:r>
            <a:r>
              <a:rPr lang="en-US" sz="2400" dirty="0"/>
              <a:t>service organisation meeting with Transparency International (</a:t>
            </a:r>
            <a:r>
              <a:rPr lang="en-US" sz="2400" dirty="0" smtClean="0"/>
              <a:t>TI).</a:t>
            </a:r>
            <a:endParaRPr lang="en-US" sz="2400" dirty="0"/>
          </a:p>
          <a:p>
            <a:pPr marL="0" indent="0" algn="just">
              <a:buNone/>
            </a:pPr>
            <a:endParaRPr lang="en-US" sz="2600" b="1" dirty="0"/>
          </a:p>
        </p:txBody>
      </p:sp>
      <p:cxnSp>
        <p:nvCxnSpPr>
          <p:cNvPr id="5" name="Straight Connector 4"/>
          <p:cNvCxnSpPr/>
          <p:nvPr/>
        </p:nvCxnSpPr>
        <p:spPr>
          <a:xfrm>
            <a:off x="1782129" y="80401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771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503" y="370192"/>
            <a:ext cx="6414818" cy="467590"/>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Methodology</a:t>
            </a:r>
          </a:p>
        </p:txBody>
      </p:sp>
      <p:sp>
        <p:nvSpPr>
          <p:cNvPr id="3" name="Content Placeholder 2"/>
          <p:cNvSpPr>
            <a:spLocks noGrp="1"/>
          </p:cNvSpPr>
          <p:nvPr>
            <p:ph idx="4294967295"/>
          </p:nvPr>
        </p:nvSpPr>
        <p:spPr>
          <a:xfrm>
            <a:off x="742950" y="1700213"/>
            <a:ext cx="7672388" cy="3588241"/>
          </a:xfrm>
        </p:spPr>
        <p:txBody>
          <a:bodyPr>
            <a:noAutofit/>
          </a:bodyPr>
          <a:lstStyle/>
          <a:p>
            <a:pPr marL="0" indent="0" algn="just">
              <a:buNone/>
            </a:pPr>
            <a:r>
              <a:rPr lang="en-US" sz="2800" b="1" dirty="0"/>
              <a:t>Ethiopia</a:t>
            </a:r>
            <a:r>
              <a:rPr lang="en-US" sz="2800" dirty="0"/>
              <a:t> - </a:t>
            </a:r>
            <a:r>
              <a:rPr lang="en-US" sz="2800" i="1" dirty="0"/>
              <a:t>conducted by Tom Caulfield, Procurement Integrity Consulting Services </a:t>
            </a:r>
            <a:r>
              <a:rPr lang="en-US" sz="2800" i="1" dirty="0" smtClean="0"/>
              <a:t>– </a:t>
            </a:r>
            <a:r>
              <a:rPr lang="en-US" sz="2800" dirty="0" smtClean="0"/>
              <a:t>1 </a:t>
            </a:r>
            <a:r>
              <a:rPr lang="en-US" sz="2800" i="1" dirty="0" smtClean="0"/>
              <a:t>meeting </a:t>
            </a:r>
            <a:r>
              <a:rPr lang="en-US" sz="2800" i="1" dirty="0"/>
              <a:t>with </a:t>
            </a:r>
            <a:r>
              <a:rPr lang="en-US" sz="2800" i="1" dirty="0" smtClean="0"/>
              <a:t>2 </a:t>
            </a:r>
            <a:r>
              <a:rPr lang="en-US" sz="2800" i="1" dirty="0"/>
              <a:t>agencies </a:t>
            </a:r>
            <a:r>
              <a:rPr lang="en-US" sz="2800" i="1" dirty="0" smtClean="0"/>
              <a:t>represented:</a:t>
            </a:r>
          </a:p>
          <a:p>
            <a:pPr marL="0" indent="0" algn="just">
              <a:buNone/>
            </a:pPr>
            <a:endParaRPr lang="en-US" sz="1000" dirty="0" smtClean="0"/>
          </a:p>
          <a:p>
            <a:pPr marL="514350" indent="-514350" algn="just">
              <a:buFont typeface="+mj-lt"/>
              <a:buAutoNum type="arabicPeriod"/>
            </a:pPr>
            <a:r>
              <a:rPr lang="en-US" sz="2800" dirty="0" smtClean="0"/>
              <a:t>Attorney </a:t>
            </a:r>
            <a:r>
              <a:rPr lang="en-US" sz="2800" dirty="0"/>
              <a:t>General and Federal Police </a:t>
            </a:r>
            <a:r>
              <a:rPr lang="en-US" sz="2800" dirty="0" smtClean="0"/>
              <a:t>Commission;</a:t>
            </a:r>
          </a:p>
          <a:p>
            <a:pPr marL="514350" indent="-514350" algn="just">
              <a:buFont typeface="+mj-lt"/>
              <a:buAutoNum type="arabicPeriod"/>
            </a:pPr>
            <a:endParaRPr lang="en-US" sz="1000" dirty="0" smtClean="0"/>
          </a:p>
          <a:p>
            <a:pPr marL="514350" indent="-514350" algn="just">
              <a:buFont typeface="+mj-lt"/>
              <a:buAutoNum type="arabicPeriod"/>
            </a:pPr>
            <a:r>
              <a:rPr lang="en-US" sz="2800" dirty="0" smtClean="0"/>
              <a:t>Civil </a:t>
            </a:r>
            <a:r>
              <a:rPr lang="en-US" sz="2800" dirty="0"/>
              <a:t>society organisation (Transparency Ethiopia</a:t>
            </a:r>
            <a:r>
              <a:rPr lang="en-US" sz="2800" dirty="0" smtClean="0"/>
              <a:t>).</a:t>
            </a:r>
            <a:endParaRPr lang="en-US" sz="2800" dirty="0"/>
          </a:p>
          <a:p>
            <a:pPr marL="0" indent="0" algn="just">
              <a:buNone/>
            </a:pPr>
            <a:endParaRPr lang="en-US" sz="2800" dirty="0" smtClean="0">
              <a:solidFill>
                <a:prstClr val="black"/>
              </a:solidFill>
              <a:latin typeface="Arial" panose="020B0604020202020204" pitchFamily="34" charset="0"/>
              <a:cs typeface="Arial" panose="020B0604020202020204" pitchFamily="34" charset="0"/>
            </a:endParaRPr>
          </a:p>
          <a:p>
            <a:pPr marL="0" indent="0">
              <a:buNone/>
            </a:pPr>
            <a:endParaRPr lang="en-US" sz="2000" dirty="0"/>
          </a:p>
        </p:txBody>
      </p:sp>
      <p:cxnSp>
        <p:nvCxnSpPr>
          <p:cNvPr id="5" name="Straight Connector 4"/>
          <p:cNvCxnSpPr/>
          <p:nvPr/>
        </p:nvCxnSpPr>
        <p:spPr>
          <a:xfrm>
            <a:off x="1782129" y="92048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225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341618"/>
            <a:ext cx="6414818" cy="504918"/>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Overview</a:t>
            </a:r>
          </a:p>
        </p:txBody>
      </p:sp>
      <p:sp>
        <p:nvSpPr>
          <p:cNvPr id="3" name="Content Placeholder 2"/>
          <p:cNvSpPr>
            <a:spLocks noGrp="1"/>
          </p:cNvSpPr>
          <p:nvPr>
            <p:ph idx="4294967295"/>
          </p:nvPr>
        </p:nvSpPr>
        <p:spPr>
          <a:xfrm>
            <a:off x="705822" y="1768078"/>
            <a:ext cx="7747397" cy="2994799"/>
          </a:xfrm>
        </p:spPr>
        <p:txBody>
          <a:bodyPr>
            <a:noAutofit/>
          </a:bodyPr>
          <a:lstStyle/>
          <a:p>
            <a:pPr marL="0" indent="0" algn="ctr">
              <a:buClr>
                <a:srgbClr val="90241C"/>
              </a:buClr>
              <a:buNone/>
            </a:pPr>
            <a:r>
              <a:rPr lang="en-US" sz="2800" dirty="0">
                <a:latin typeface="Arial" panose="020B0604020202020204" pitchFamily="34" charset="0"/>
                <a:cs typeface="Arial" panose="020B0604020202020204" pitchFamily="34" charset="0"/>
              </a:rPr>
              <a:t>Presented by:  </a:t>
            </a:r>
          </a:p>
          <a:p>
            <a:pPr marL="0" indent="0" algn="ctr">
              <a:buClr>
                <a:srgbClr val="90241C"/>
              </a:buClr>
              <a:buNone/>
            </a:pPr>
            <a:r>
              <a:rPr lang="en-US" sz="2800" dirty="0">
                <a:latin typeface="Arial" panose="020B0604020202020204" pitchFamily="34" charset="0"/>
                <a:cs typeface="Arial" panose="020B0604020202020204" pitchFamily="34" charset="0"/>
              </a:rPr>
              <a:t>Sheryl Steckler, International expert on Whistleblower Protection (UNODC Consultant/</a:t>
            </a:r>
            <a:r>
              <a:rPr lang="en-US" sz="2800" i="1" dirty="0">
                <a:latin typeface="Arial" panose="020B0604020202020204" pitchFamily="34" charset="0"/>
                <a:cs typeface="Arial" panose="020B0604020202020204" pitchFamily="34" charset="0"/>
              </a:rPr>
              <a:t>PICS</a:t>
            </a:r>
            <a:r>
              <a:rPr lang="en-US" sz="2800" dirty="0">
                <a:latin typeface="Arial" panose="020B0604020202020204" pitchFamily="34" charset="0"/>
                <a:cs typeface="Arial" panose="020B0604020202020204" pitchFamily="34" charset="0"/>
              </a:rPr>
              <a:t>) </a:t>
            </a:r>
          </a:p>
          <a:p>
            <a:pPr marL="0" indent="0" algn="ctr">
              <a:buClr>
                <a:srgbClr val="90241C"/>
              </a:buClr>
              <a:buNone/>
            </a:pPr>
            <a:r>
              <a:rPr lang="en-US" sz="2800" dirty="0">
                <a:latin typeface="Arial" panose="020B0604020202020204" pitchFamily="34" charset="0"/>
                <a:cs typeface="Arial" panose="020B0604020202020204" pitchFamily="34" charset="0"/>
              </a:rPr>
              <a:t>&amp;</a:t>
            </a:r>
          </a:p>
          <a:p>
            <a:pPr marL="0" indent="0" algn="ctr">
              <a:buClr>
                <a:srgbClr val="90241C"/>
              </a:buClr>
              <a:buNone/>
            </a:pPr>
            <a:r>
              <a:rPr lang="en-US" sz="2800" dirty="0">
                <a:latin typeface="Arial" panose="020B0604020202020204" pitchFamily="34" charset="0"/>
                <a:cs typeface="Arial" panose="020B0604020202020204" pitchFamily="34" charset="0"/>
              </a:rPr>
              <a:t> Constanze von Soehnen, </a:t>
            </a:r>
            <a:r>
              <a:rPr lang="en-US" sz="2800" dirty="0" smtClean="0">
                <a:latin typeface="Arial" panose="020B0604020202020204" pitchFamily="34" charset="0"/>
                <a:cs typeface="Arial" panose="020B0604020202020204" pitchFamily="34" charset="0"/>
              </a:rPr>
              <a:t>Crime Prevention and Criminal Justice Officer (UNODC)</a:t>
            </a:r>
            <a:endParaRPr lang="en-US" sz="2800"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005693"/>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190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503" y="370192"/>
            <a:ext cx="6414818" cy="467590"/>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Methodology</a:t>
            </a:r>
          </a:p>
        </p:txBody>
      </p:sp>
      <p:sp>
        <p:nvSpPr>
          <p:cNvPr id="3" name="Content Placeholder 2"/>
          <p:cNvSpPr>
            <a:spLocks noGrp="1"/>
          </p:cNvSpPr>
          <p:nvPr>
            <p:ph idx="4294967295"/>
          </p:nvPr>
        </p:nvSpPr>
        <p:spPr>
          <a:xfrm>
            <a:off x="500063" y="1189775"/>
            <a:ext cx="8115300" cy="4684467"/>
          </a:xfrm>
        </p:spPr>
        <p:txBody>
          <a:bodyPr>
            <a:noAutofit/>
          </a:bodyPr>
          <a:lstStyle/>
          <a:p>
            <a:pPr marL="0" indent="0" algn="just">
              <a:buNone/>
            </a:pPr>
            <a:endParaRPr lang="en-US" sz="1400" dirty="0" smtClean="0">
              <a:solidFill>
                <a:prstClr val="black"/>
              </a:solidFill>
              <a:latin typeface="Arial" panose="020B0604020202020204" pitchFamily="34" charset="0"/>
              <a:cs typeface="Arial" panose="020B0604020202020204" pitchFamily="34" charset="0"/>
            </a:endParaRPr>
          </a:p>
          <a:p>
            <a:pPr marL="0" indent="0" algn="just">
              <a:buNone/>
            </a:pPr>
            <a:r>
              <a:rPr lang="en-US" sz="2800" b="1" dirty="0" smtClean="0"/>
              <a:t>Uganda</a:t>
            </a:r>
            <a:r>
              <a:rPr lang="en-US" sz="2800" dirty="0" smtClean="0"/>
              <a:t> </a:t>
            </a:r>
            <a:r>
              <a:rPr lang="en-US" sz="2800" dirty="0"/>
              <a:t>- </a:t>
            </a:r>
            <a:r>
              <a:rPr lang="en-US" sz="2800" i="1" dirty="0"/>
              <a:t>conducted by Sheryl Steckler, Procurement Integrity Consulting Services, </a:t>
            </a:r>
            <a:r>
              <a:rPr lang="en-US" sz="2800" i="1" dirty="0" smtClean="0"/>
              <a:t>8 separate meetings:  </a:t>
            </a:r>
          </a:p>
          <a:p>
            <a:pPr marL="0" indent="0" algn="just">
              <a:buNone/>
            </a:pPr>
            <a:endParaRPr lang="en-US" sz="1200" i="1" dirty="0"/>
          </a:p>
          <a:p>
            <a:pPr marL="514350" indent="-514350" algn="just">
              <a:buFont typeface="+mj-lt"/>
              <a:buAutoNum type="arabicPeriod"/>
            </a:pPr>
            <a:r>
              <a:rPr lang="en-US" sz="2800" dirty="0" smtClean="0"/>
              <a:t>Inspectorate </a:t>
            </a:r>
            <a:r>
              <a:rPr lang="en-US" sz="2800" dirty="0"/>
              <a:t>of </a:t>
            </a:r>
            <a:r>
              <a:rPr lang="en-US" sz="2800" dirty="0" smtClean="0"/>
              <a:t>Government</a:t>
            </a:r>
            <a:r>
              <a:rPr lang="en-US" sz="2800" dirty="0"/>
              <a:t>;</a:t>
            </a:r>
            <a:endParaRPr lang="en-US" sz="2800" dirty="0" smtClean="0"/>
          </a:p>
          <a:p>
            <a:pPr marL="514350" indent="-514350" algn="just">
              <a:buFont typeface="+mj-lt"/>
              <a:buAutoNum type="arabicPeriod"/>
            </a:pPr>
            <a:r>
              <a:rPr lang="en-US" sz="2800" dirty="0" smtClean="0"/>
              <a:t>Office </a:t>
            </a:r>
            <a:r>
              <a:rPr lang="en-US" sz="2800" dirty="0"/>
              <a:t>of the Director of Public </a:t>
            </a:r>
            <a:r>
              <a:rPr lang="en-US" sz="2800" dirty="0" smtClean="0"/>
              <a:t>Prosecutions; </a:t>
            </a:r>
          </a:p>
          <a:p>
            <a:pPr marL="514350" indent="-514350" algn="just">
              <a:buFont typeface="+mj-lt"/>
              <a:buAutoNum type="arabicPeriod"/>
            </a:pPr>
            <a:r>
              <a:rPr lang="en-US" sz="2800" dirty="0" smtClean="0"/>
              <a:t>Criminal </a:t>
            </a:r>
            <a:r>
              <a:rPr lang="en-US" sz="2800" dirty="0"/>
              <a:t>Investigations </a:t>
            </a:r>
            <a:r>
              <a:rPr lang="en-US" sz="2800" dirty="0" smtClean="0"/>
              <a:t>Directorate; </a:t>
            </a:r>
          </a:p>
          <a:p>
            <a:pPr marL="514350" indent="-514350" algn="just">
              <a:buFont typeface="+mj-lt"/>
              <a:buAutoNum type="arabicPeriod"/>
            </a:pPr>
            <a:r>
              <a:rPr lang="en-US" sz="2800" dirty="0" smtClean="0"/>
              <a:t>Directorate </a:t>
            </a:r>
            <a:r>
              <a:rPr lang="en-US" sz="2800" dirty="0"/>
              <a:t>of Ethics and </a:t>
            </a:r>
            <a:r>
              <a:rPr lang="en-US" sz="2800" dirty="0" smtClean="0"/>
              <a:t>Integrity</a:t>
            </a:r>
            <a:r>
              <a:rPr lang="en-US" sz="2800" dirty="0"/>
              <a:t>;</a:t>
            </a:r>
            <a:endParaRPr lang="en-US" sz="2800" dirty="0" smtClean="0"/>
          </a:p>
          <a:p>
            <a:pPr marL="514350" indent="-514350" algn="just">
              <a:buFont typeface="+mj-lt"/>
              <a:buAutoNum type="arabicPeriod"/>
            </a:pPr>
            <a:r>
              <a:rPr lang="en-US" sz="2800" dirty="0" smtClean="0"/>
              <a:t>Judicial </a:t>
            </a:r>
            <a:r>
              <a:rPr lang="en-US" sz="2800" dirty="0"/>
              <a:t>Service </a:t>
            </a:r>
            <a:r>
              <a:rPr lang="en-US" sz="2800" dirty="0" smtClean="0"/>
              <a:t>Commission</a:t>
            </a:r>
            <a:r>
              <a:rPr lang="en-US" sz="2800" dirty="0"/>
              <a:t>;</a:t>
            </a:r>
            <a:endParaRPr lang="en-US" sz="2800" dirty="0" smtClean="0"/>
          </a:p>
        </p:txBody>
      </p:sp>
      <p:cxnSp>
        <p:nvCxnSpPr>
          <p:cNvPr id="5" name="Straight Connector 4"/>
          <p:cNvCxnSpPr/>
          <p:nvPr/>
        </p:nvCxnSpPr>
        <p:spPr>
          <a:xfrm>
            <a:off x="1782129" y="92048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777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503" y="370192"/>
            <a:ext cx="6414818" cy="467590"/>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Methodology</a:t>
            </a:r>
          </a:p>
        </p:txBody>
      </p:sp>
      <p:sp>
        <p:nvSpPr>
          <p:cNvPr id="3" name="Content Placeholder 2"/>
          <p:cNvSpPr>
            <a:spLocks noGrp="1"/>
          </p:cNvSpPr>
          <p:nvPr>
            <p:ph idx="4294967295"/>
          </p:nvPr>
        </p:nvSpPr>
        <p:spPr>
          <a:xfrm>
            <a:off x="500063" y="1518388"/>
            <a:ext cx="8115300" cy="3639400"/>
          </a:xfrm>
        </p:spPr>
        <p:txBody>
          <a:bodyPr>
            <a:noAutofit/>
          </a:bodyPr>
          <a:lstStyle/>
          <a:p>
            <a:pPr marL="0" indent="0" algn="just">
              <a:buNone/>
            </a:pPr>
            <a:r>
              <a:rPr lang="en-US" sz="2800" b="1" dirty="0" smtClean="0"/>
              <a:t>Uganda</a:t>
            </a:r>
            <a:r>
              <a:rPr lang="en-US" sz="2800" dirty="0" smtClean="0"/>
              <a:t> </a:t>
            </a:r>
            <a:r>
              <a:rPr lang="en-US" sz="2800" dirty="0"/>
              <a:t>- </a:t>
            </a:r>
            <a:r>
              <a:rPr lang="en-US" sz="2800" i="1" dirty="0"/>
              <a:t>conducted by Sheryl Steckler, Procurement Integrity Consulting Services, </a:t>
            </a:r>
            <a:r>
              <a:rPr lang="en-US" sz="2800" i="1" dirty="0" smtClean="0"/>
              <a:t>8 separate meetings:</a:t>
            </a:r>
          </a:p>
          <a:p>
            <a:pPr marL="0" indent="0" algn="just">
              <a:buNone/>
            </a:pPr>
            <a:endParaRPr lang="en-US" sz="1200" i="1" dirty="0" smtClean="0"/>
          </a:p>
          <a:p>
            <a:pPr marL="514350" indent="-514350" algn="just">
              <a:buFont typeface="+mj-lt"/>
              <a:buAutoNum type="arabicPeriod" startAt="6"/>
            </a:pPr>
            <a:r>
              <a:rPr lang="en-US" sz="2800" dirty="0" smtClean="0"/>
              <a:t>Civil </a:t>
            </a:r>
            <a:r>
              <a:rPr lang="en-US" sz="2800" dirty="0"/>
              <a:t>society organisation </a:t>
            </a:r>
            <a:r>
              <a:rPr lang="en-US" sz="2800" dirty="0" smtClean="0"/>
              <a:t>Anti-Corruption </a:t>
            </a:r>
            <a:r>
              <a:rPr lang="en-US" sz="2800" dirty="0"/>
              <a:t>Coalition </a:t>
            </a:r>
            <a:r>
              <a:rPr lang="en-US" sz="2800" dirty="0" smtClean="0"/>
              <a:t>Uganda;</a:t>
            </a:r>
          </a:p>
          <a:p>
            <a:pPr marL="514350" indent="-514350" algn="just">
              <a:buFont typeface="+mj-lt"/>
              <a:buAutoNum type="arabicPeriod" startAt="6"/>
            </a:pPr>
            <a:r>
              <a:rPr lang="en-US" sz="2800" dirty="0" smtClean="0"/>
              <a:t>Transparency </a:t>
            </a:r>
            <a:r>
              <a:rPr lang="en-US" sz="2800" dirty="0"/>
              <a:t>International Uganda; and </a:t>
            </a:r>
            <a:endParaRPr lang="en-US" sz="2800" dirty="0" smtClean="0"/>
          </a:p>
          <a:p>
            <a:pPr marL="514350" indent="-514350" algn="just">
              <a:buFont typeface="+mj-lt"/>
              <a:buAutoNum type="arabicPeriod" startAt="6"/>
            </a:pPr>
            <a:r>
              <a:rPr lang="en-US" sz="2800" dirty="0"/>
              <a:t>L</a:t>
            </a:r>
            <a:r>
              <a:rPr lang="en-US" sz="2800" dirty="0" smtClean="0"/>
              <a:t>egal </a:t>
            </a:r>
            <a:r>
              <a:rPr lang="en-US" sz="2800" dirty="0"/>
              <a:t>Aid Service Providers </a:t>
            </a:r>
            <a:r>
              <a:rPr lang="en-US" sz="2800" dirty="0" smtClean="0"/>
              <a:t>Network.</a:t>
            </a:r>
            <a:endParaRPr lang="en-US" sz="2800" dirty="0"/>
          </a:p>
        </p:txBody>
      </p:sp>
      <p:cxnSp>
        <p:nvCxnSpPr>
          <p:cNvPr id="5" name="Straight Connector 4"/>
          <p:cNvCxnSpPr/>
          <p:nvPr/>
        </p:nvCxnSpPr>
        <p:spPr>
          <a:xfrm>
            <a:off x="1782129" y="92048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237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14349" y="284153"/>
            <a:ext cx="6414818" cy="467590"/>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Methodology</a:t>
            </a:r>
          </a:p>
        </p:txBody>
      </p:sp>
      <p:sp>
        <p:nvSpPr>
          <p:cNvPr id="3" name="Content Placeholder 2"/>
          <p:cNvSpPr>
            <a:spLocks noGrp="1"/>
          </p:cNvSpPr>
          <p:nvPr>
            <p:ph idx="4294967295"/>
          </p:nvPr>
        </p:nvSpPr>
        <p:spPr>
          <a:xfrm>
            <a:off x="556976" y="1228726"/>
            <a:ext cx="7929564" cy="4672012"/>
          </a:xfrm>
        </p:spPr>
        <p:txBody>
          <a:bodyPr>
            <a:noAutofit/>
          </a:bodyPr>
          <a:lstStyle/>
          <a:p>
            <a:pPr marL="0" indent="0" algn="just">
              <a:buNone/>
            </a:pPr>
            <a:r>
              <a:rPr lang="en-US" sz="2800" b="1" dirty="0"/>
              <a:t>Tanzania - </a:t>
            </a:r>
            <a:r>
              <a:rPr lang="en-US" sz="2800" i="1" dirty="0"/>
              <a:t>conducted by Sheryl Steckler, Procurement Integrity Consulting Services, </a:t>
            </a:r>
            <a:r>
              <a:rPr lang="en-US" sz="2800" i="1" dirty="0" smtClean="0"/>
              <a:t>6 separate meetings:</a:t>
            </a:r>
          </a:p>
          <a:p>
            <a:pPr marL="0" indent="0" algn="just">
              <a:buNone/>
            </a:pPr>
            <a:endParaRPr lang="en-US" sz="1400" i="1" dirty="0" smtClean="0"/>
          </a:p>
          <a:p>
            <a:pPr marL="514350" indent="-514350" algn="just">
              <a:buFont typeface="+mj-lt"/>
              <a:buAutoNum type="arabicPeriod"/>
            </a:pPr>
            <a:r>
              <a:rPr lang="en-US" sz="2800" dirty="0" smtClean="0"/>
              <a:t>Prevention </a:t>
            </a:r>
            <a:r>
              <a:rPr lang="en-US" sz="2800" dirty="0"/>
              <a:t>and Combating of Corruption Bureau (PCCB) and National Audit Office; </a:t>
            </a:r>
            <a:endParaRPr lang="en-US" sz="2800" dirty="0" smtClean="0"/>
          </a:p>
          <a:p>
            <a:pPr marL="514350" indent="-514350" algn="just">
              <a:buFont typeface="+mj-lt"/>
              <a:buAutoNum type="arabicPeriod"/>
            </a:pPr>
            <a:r>
              <a:rPr lang="en-US" sz="2800" dirty="0" smtClean="0"/>
              <a:t>Attorney </a:t>
            </a:r>
            <a:r>
              <a:rPr lang="en-US" sz="2800" dirty="0"/>
              <a:t>General (AG) Division of Public Prosecution (DPP); </a:t>
            </a:r>
            <a:endParaRPr lang="en-US" sz="2800" dirty="0" smtClean="0"/>
          </a:p>
          <a:p>
            <a:pPr marL="514350" indent="-514350" algn="just">
              <a:buFont typeface="+mj-lt"/>
              <a:buAutoNum type="arabicPeriod"/>
            </a:pPr>
            <a:r>
              <a:rPr lang="en-US" sz="2800" dirty="0" smtClean="0"/>
              <a:t>Ethics </a:t>
            </a:r>
            <a:r>
              <a:rPr lang="en-US" sz="2800" dirty="0"/>
              <a:t>Secretariat; </a:t>
            </a:r>
            <a:endParaRPr lang="en-US" sz="2800" dirty="0" smtClean="0"/>
          </a:p>
          <a:p>
            <a:pPr marL="514350" indent="-514350" algn="just">
              <a:buFont typeface="+mj-lt"/>
              <a:buAutoNum type="arabicPeriod"/>
            </a:pPr>
            <a:r>
              <a:rPr lang="en-US" sz="2800" dirty="0" smtClean="0"/>
              <a:t>Financial </a:t>
            </a:r>
            <a:r>
              <a:rPr lang="en-US" sz="2800" dirty="0"/>
              <a:t>Intelligence Unit (</a:t>
            </a:r>
            <a:r>
              <a:rPr lang="en-US" sz="2800" dirty="0" smtClean="0"/>
              <a:t>FIU);</a:t>
            </a:r>
            <a:endParaRPr lang="en-US" sz="2800" dirty="0"/>
          </a:p>
        </p:txBody>
      </p:sp>
      <p:cxnSp>
        <p:nvCxnSpPr>
          <p:cNvPr id="5" name="Straight Connector 4"/>
          <p:cNvCxnSpPr/>
          <p:nvPr/>
        </p:nvCxnSpPr>
        <p:spPr>
          <a:xfrm>
            <a:off x="1746975" y="86851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413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14349" y="284153"/>
            <a:ext cx="6414818" cy="467590"/>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Methodology</a:t>
            </a:r>
          </a:p>
        </p:txBody>
      </p:sp>
      <p:sp>
        <p:nvSpPr>
          <p:cNvPr id="3" name="Content Placeholder 2"/>
          <p:cNvSpPr>
            <a:spLocks noGrp="1"/>
          </p:cNvSpPr>
          <p:nvPr>
            <p:ph idx="4294967295"/>
          </p:nvPr>
        </p:nvSpPr>
        <p:spPr>
          <a:xfrm>
            <a:off x="599839" y="1671639"/>
            <a:ext cx="7929564" cy="3414712"/>
          </a:xfrm>
        </p:spPr>
        <p:txBody>
          <a:bodyPr>
            <a:noAutofit/>
          </a:bodyPr>
          <a:lstStyle/>
          <a:p>
            <a:pPr marL="0" indent="0" algn="just">
              <a:buNone/>
            </a:pPr>
            <a:r>
              <a:rPr lang="en-US" sz="2800" b="1" dirty="0"/>
              <a:t>Tanzania - </a:t>
            </a:r>
            <a:r>
              <a:rPr lang="en-US" sz="2800" i="1" dirty="0"/>
              <a:t>conducted by Sheryl Steckler, Procurement Integrity Consulting Services, </a:t>
            </a:r>
            <a:r>
              <a:rPr lang="en-US" sz="2800" i="1" dirty="0" smtClean="0"/>
              <a:t>6 separate meetings:</a:t>
            </a:r>
          </a:p>
          <a:p>
            <a:pPr marL="0" indent="0" algn="just">
              <a:buNone/>
            </a:pPr>
            <a:endParaRPr lang="en-US" sz="1400" i="1" dirty="0" smtClean="0"/>
          </a:p>
          <a:p>
            <a:pPr marL="514350" indent="-514350" algn="just">
              <a:buFont typeface="+mj-lt"/>
              <a:buAutoNum type="arabicPeriod" startAt="5"/>
            </a:pPr>
            <a:r>
              <a:rPr lang="en-US" sz="2800" dirty="0" smtClean="0"/>
              <a:t>Civil </a:t>
            </a:r>
            <a:r>
              <a:rPr lang="en-US" sz="2800" dirty="0"/>
              <a:t>society </a:t>
            </a:r>
            <a:r>
              <a:rPr lang="en-US" sz="2800" dirty="0" smtClean="0"/>
              <a:t>organization </a:t>
            </a:r>
            <a:r>
              <a:rPr lang="en-US" sz="2800" dirty="0"/>
              <a:t>- Tanzania Private Sector </a:t>
            </a:r>
            <a:r>
              <a:rPr lang="en-US" sz="2800" dirty="0" smtClean="0"/>
              <a:t>Foundation; </a:t>
            </a:r>
            <a:r>
              <a:rPr lang="en-US" sz="2800" dirty="0"/>
              <a:t>and </a:t>
            </a:r>
            <a:endParaRPr lang="en-US" sz="2800" dirty="0" smtClean="0"/>
          </a:p>
          <a:p>
            <a:pPr marL="514350" indent="-514350" algn="just">
              <a:buFont typeface="+mj-lt"/>
              <a:buAutoNum type="arabicPeriod" startAt="5"/>
            </a:pPr>
            <a:r>
              <a:rPr lang="en-US" sz="2800" dirty="0" smtClean="0"/>
              <a:t>The </a:t>
            </a:r>
            <a:r>
              <a:rPr lang="en-US" sz="2800" dirty="0"/>
              <a:t>Foundation for Civil </a:t>
            </a:r>
            <a:r>
              <a:rPr lang="en-US" sz="2800" dirty="0" smtClean="0"/>
              <a:t>Society.</a:t>
            </a:r>
            <a:endParaRPr lang="en-US" sz="2800" dirty="0"/>
          </a:p>
        </p:txBody>
      </p:sp>
      <p:cxnSp>
        <p:nvCxnSpPr>
          <p:cNvPr id="5" name="Straight Connector 4"/>
          <p:cNvCxnSpPr/>
          <p:nvPr/>
        </p:nvCxnSpPr>
        <p:spPr>
          <a:xfrm>
            <a:off x="1746975" y="86851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600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14349" y="284153"/>
            <a:ext cx="6414818" cy="467590"/>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Methodology</a:t>
            </a:r>
          </a:p>
        </p:txBody>
      </p:sp>
      <p:sp>
        <p:nvSpPr>
          <p:cNvPr id="3" name="Content Placeholder 2"/>
          <p:cNvSpPr>
            <a:spLocks noGrp="1"/>
          </p:cNvSpPr>
          <p:nvPr>
            <p:ph idx="4294967295"/>
          </p:nvPr>
        </p:nvSpPr>
        <p:spPr>
          <a:xfrm>
            <a:off x="599839" y="1671638"/>
            <a:ext cx="7929564" cy="4054247"/>
          </a:xfrm>
        </p:spPr>
        <p:txBody>
          <a:bodyPr>
            <a:noAutofit/>
          </a:bodyPr>
          <a:lstStyle/>
          <a:p>
            <a:pPr marL="0" indent="0" algn="just">
              <a:buNone/>
            </a:pPr>
            <a:r>
              <a:rPr lang="en-US" sz="2800" b="1" dirty="0">
                <a:latin typeface="Arial" panose="020B0604020202020204" pitchFamily="34" charset="0"/>
                <a:cs typeface="Arial" panose="020B0604020202020204" pitchFamily="34" charset="0"/>
              </a:rPr>
              <a:t>Burundi</a:t>
            </a:r>
            <a:r>
              <a:rPr lang="en-US" sz="2800" dirty="0">
                <a:latin typeface="Arial" panose="020B0604020202020204" pitchFamily="34" charset="0"/>
                <a:cs typeface="Arial" panose="020B0604020202020204" pitchFamily="34" charset="0"/>
              </a:rPr>
              <a:t> </a:t>
            </a:r>
            <a:r>
              <a:rPr lang="en-US" sz="2800" b="1" dirty="0" smtClean="0"/>
              <a:t>- </a:t>
            </a:r>
            <a:r>
              <a:rPr lang="en-US" sz="2800" i="1" dirty="0"/>
              <a:t>conducted by Louise Portas, UNODC – </a:t>
            </a:r>
            <a:r>
              <a:rPr lang="en-US" sz="2800" i="1" dirty="0" smtClean="0"/>
              <a:t>1 </a:t>
            </a:r>
            <a:r>
              <a:rPr lang="en-US" sz="2800" i="1" dirty="0"/>
              <a:t>agency </a:t>
            </a:r>
            <a:r>
              <a:rPr lang="en-US" sz="2800" i="1" dirty="0" smtClean="0"/>
              <a:t>meeting </a:t>
            </a:r>
            <a:r>
              <a:rPr lang="en-US" sz="2800" i="1" dirty="0"/>
              <a:t>with </a:t>
            </a:r>
            <a:r>
              <a:rPr lang="en-US" sz="2800" i="1" dirty="0" smtClean="0"/>
              <a:t>3 agencies </a:t>
            </a:r>
            <a:r>
              <a:rPr lang="en-US" sz="2800" i="1" dirty="0"/>
              <a:t>represented:</a:t>
            </a:r>
            <a:endParaRPr lang="en-US" sz="2800" i="1" dirty="0" smtClean="0"/>
          </a:p>
          <a:p>
            <a:pPr marL="0" indent="0" algn="just">
              <a:buNone/>
            </a:pPr>
            <a:endParaRPr lang="en-US" sz="1400" i="1" dirty="0" smtClean="0"/>
          </a:p>
          <a:p>
            <a:pPr marL="514350" indent="-514350" algn="just">
              <a:buFont typeface="+mj-lt"/>
              <a:buAutoNum type="arabicPeriod"/>
            </a:pPr>
            <a:r>
              <a:rPr lang="en-US" sz="2800" dirty="0" smtClean="0"/>
              <a:t>General Prosecution Office;</a:t>
            </a:r>
          </a:p>
          <a:p>
            <a:pPr marL="514350" indent="-514350" algn="just">
              <a:buFont typeface="+mj-lt"/>
              <a:buAutoNum type="arabicPeriod"/>
            </a:pPr>
            <a:r>
              <a:rPr lang="en-US" sz="2800" dirty="0" smtClean="0"/>
              <a:t>Anti-Corruption Prosecution Office; and</a:t>
            </a:r>
          </a:p>
          <a:p>
            <a:pPr marL="514350" indent="-514350" algn="just">
              <a:buFont typeface="+mj-lt"/>
              <a:buAutoNum type="arabicPeriod"/>
            </a:pPr>
            <a:r>
              <a:rPr lang="en-US" sz="2800" dirty="0" smtClean="0"/>
              <a:t>Legislative Department of the Ministry of Justice</a:t>
            </a:r>
            <a:endParaRPr lang="en-US" sz="2800" dirty="0"/>
          </a:p>
        </p:txBody>
      </p:sp>
      <p:cxnSp>
        <p:nvCxnSpPr>
          <p:cNvPr id="5" name="Straight Connector 4"/>
          <p:cNvCxnSpPr/>
          <p:nvPr/>
        </p:nvCxnSpPr>
        <p:spPr>
          <a:xfrm>
            <a:off x="1746975" y="86851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912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261" y="4546100"/>
            <a:ext cx="2127739" cy="1595804"/>
          </a:xfrm>
          <a:prstGeom prst="rect">
            <a:avLst/>
          </a:prstGeom>
        </p:spPr>
      </p:pic>
      <p:sp>
        <p:nvSpPr>
          <p:cNvPr id="2" name="Title 1"/>
          <p:cNvSpPr>
            <a:spLocks noGrp="1"/>
          </p:cNvSpPr>
          <p:nvPr>
            <p:ph type="title" idx="4294967295"/>
          </p:nvPr>
        </p:nvSpPr>
        <p:spPr>
          <a:xfrm>
            <a:off x="1339964" y="439308"/>
            <a:ext cx="6414818" cy="520775"/>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Deliverables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814387" y="1285875"/>
            <a:ext cx="7100887" cy="3844437"/>
          </a:xfrm>
        </p:spPr>
        <p:txBody>
          <a:bodyPr>
            <a:normAutofit/>
          </a:bodyPr>
          <a:lstStyle/>
          <a:p>
            <a:pPr marL="0" indent="0" algn="just">
              <a:buNone/>
            </a:pPr>
            <a:r>
              <a:rPr lang="en-US" sz="3000" dirty="0" smtClean="0"/>
              <a:t>This presentation represents </a:t>
            </a:r>
            <a:r>
              <a:rPr lang="en-US" sz="3000" dirty="0"/>
              <a:t>an analysis of the legislation protecting reporting persons in several Eastern African Countries with a focus on the implementation in practice in order to develop proposals how to strengthen protection considering the framework conditions in the given countries.</a:t>
            </a:r>
          </a:p>
          <a:p>
            <a:pPr>
              <a:buFont typeface="Wingdings" panose="05000000000000000000" pitchFamily="2" charset="2"/>
              <a:buChar char="§"/>
            </a:pPr>
            <a:endParaRPr lang="en-US" sz="1500" dirty="0"/>
          </a:p>
        </p:txBody>
      </p:sp>
      <p:cxnSp>
        <p:nvCxnSpPr>
          <p:cNvPr id="5" name="Straight Connector 4"/>
          <p:cNvCxnSpPr/>
          <p:nvPr/>
        </p:nvCxnSpPr>
        <p:spPr>
          <a:xfrm>
            <a:off x="1772590" y="100136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119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56" y="1314450"/>
            <a:ext cx="2422214" cy="2677668"/>
          </a:xfrm>
          <a:prstGeom prst="rect">
            <a:avLst/>
          </a:prstGeom>
        </p:spPr>
      </p:pic>
      <p:sp>
        <p:nvSpPr>
          <p:cNvPr id="2" name="Title 1"/>
          <p:cNvSpPr>
            <a:spLocks noGrp="1"/>
          </p:cNvSpPr>
          <p:nvPr>
            <p:ph type="title" idx="4294967295"/>
          </p:nvPr>
        </p:nvSpPr>
        <p:spPr>
          <a:xfrm>
            <a:off x="1372112" y="313042"/>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13063" y="1086092"/>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700337" y="1631069"/>
            <a:ext cx="5943915" cy="1967718"/>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Institutional and Legal Framework</a:t>
            </a:r>
          </a:p>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 (broken down by country visited</a:t>
            </a:r>
            <a:r>
              <a:rPr lang="en-US" sz="3200" dirty="0" smtClean="0">
                <a:solidFill>
                  <a:prstClr val="black"/>
                </a:solidFill>
                <a:latin typeface="Arial" panose="020B0604020202020204" pitchFamily="34" charset="0"/>
                <a:cs typeface="Arial" panose="020B0604020202020204" pitchFamily="34" charset="0"/>
              </a:rPr>
              <a:t>)</a:t>
            </a:r>
            <a:endParaRPr lang="en-US" sz="32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501956" y="4422790"/>
            <a:ext cx="8142296" cy="1607620"/>
          </a:xfrm>
          <a:prstGeom prst="rect">
            <a:avLst/>
          </a:prstGeom>
        </p:spPr>
        <p:txBody>
          <a:bodyPr wrap="square">
            <a:spAutoFit/>
          </a:bodyPr>
          <a:lstStyle/>
          <a:p>
            <a:pPr algn="just">
              <a:lnSpc>
                <a:spcPct val="90000"/>
              </a:lnSpc>
              <a:spcBef>
                <a:spcPts val="750"/>
              </a:spcBef>
            </a:pPr>
            <a:r>
              <a:rPr lang="en-US" sz="2800" kern="0" dirty="0">
                <a:solidFill>
                  <a:prstClr val="black"/>
                </a:solidFill>
                <a:latin typeface="Arial" panose="020B0604020202020204" pitchFamily="34" charset="0"/>
                <a:cs typeface="Arial" panose="020B0604020202020204" pitchFamily="34" charset="0"/>
              </a:rPr>
              <a:t>Discussion of commonalities and differences to identify measures that could further strengthen whistleblower protection in the region.</a:t>
            </a:r>
            <a:endParaRPr lang="en-US" sz="2800" kern="0" dirty="0">
              <a:solidFill>
                <a:sysClr val="windowText" lastClr="000000"/>
              </a:solidFill>
              <a:latin typeface="Arial" panose="020B0604020202020204" pitchFamily="34" charset="0"/>
              <a:cs typeface="Arial" panose="020B0604020202020204" pitchFamily="34" charset="0"/>
            </a:endParaRPr>
          </a:p>
          <a:p>
            <a:pPr algn="ctr">
              <a:lnSpc>
                <a:spcPct val="90000"/>
              </a:lnSpc>
              <a:spcBef>
                <a:spcPts val="750"/>
              </a:spcBef>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883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6543" y="761998"/>
            <a:ext cx="6542314" cy="2062103"/>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DIALOGUE  </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PLEASE CONTRIBUTE IN YOUR RESPECTIVE COUNTRIES</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410" y="3199040"/>
            <a:ext cx="4552950" cy="2571750"/>
          </a:xfrm>
          <a:prstGeom prst="rect">
            <a:avLst/>
          </a:prstGeom>
        </p:spPr>
      </p:pic>
    </p:spTree>
    <p:extLst>
      <p:ext uri="{BB962C8B-B14F-4D97-AF65-F5344CB8AC3E}">
        <p14:creationId xmlns:p14="http://schemas.microsoft.com/office/powerpoint/2010/main" val="3714492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1967" y="384479"/>
            <a:ext cx="6414818" cy="51280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74593" y="91765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72227" y="1417880"/>
            <a:ext cx="7769888" cy="4616648"/>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Kenya</a:t>
            </a:r>
          </a:p>
          <a:p>
            <a:pPr algn="just"/>
            <a:endParaRPr lang="en-US" sz="14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A Whistle-blowing protection (WB) </a:t>
            </a:r>
            <a:r>
              <a:rPr lang="en-US" sz="2200" b="1" dirty="0">
                <a:solidFill>
                  <a:srgbClr val="002060"/>
                </a:solidFill>
                <a:latin typeface="Arial" panose="020B0604020202020204" pitchFamily="34" charset="0"/>
                <a:cs typeface="Arial" panose="020B0604020202020204" pitchFamily="34" charset="0"/>
              </a:rPr>
              <a:t>bill is under adoption</a:t>
            </a:r>
            <a:r>
              <a:rPr lang="en-US" sz="2200" dirty="0">
                <a:latin typeface="Arial" panose="020B0604020202020204" pitchFamily="34" charset="0"/>
                <a:cs typeface="Arial" panose="020B0604020202020204" pitchFamily="34" charset="0"/>
              </a:rPr>
              <a:t>. It was developed in 2016.  According to statements, it should have been already a law, but because of elections issues, the process has been delayed.</a:t>
            </a:r>
          </a:p>
          <a:p>
            <a:pPr algn="just">
              <a:lnSpc>
                <a:spcPct val="90000"/>
              </a:lnSpc>
              <a:spcBef>
                <a:spcPts val="750"/>
              </a:spcBef>
            </a:pPr>
            <a:endParaRPr lang="en-US" sz="1400" dirty="0">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pPr>
            <a:r>
              <a:rPr lang="en-US" sz="2200" dirty="0">
                <a:latin typeface="Arial" panose="020B0604020202020204" pitchFamily="34" charset="0"/>
                <a:cs typeface="Arial" panose="020B0604020202020204" pitchFamily="34" charset="0"/>
              </a:rPr>
              <a:t>Currently private and public institutions are encouraged to develop whistleblowing policies at internal level.  At present, the bill in place is going to make it mandatory. </a:t>
            </a:r>
          </a:p>
          <a:p>
            <a:pPr algn="just"/>
            <a:endParaRPr lang="en-US" sz="14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solidFill>
                  <a:prstClr val="black"/>
                </a:solidFill>
                <a:latin typeface="Arial" panose="020B0604020202020204" pitchFamily="34" charset="0"/>
                <a:cs typeface="Arial" panose="020B0604020202020204" pitchFamily="34" charset="0"/>
              </a:rPr>
              <a:t>There were mixed views on whether a reporting person must ask for anonymity or whether they automatically are considered a reporting person.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016" b="29395"/>
          <a:stretch/>
        </p:blipFill>
        <p:spPr>
          <a:xfrm>
            <a:off x="7914686" y="-1"/>
            <a:ext cx="1227986" cy="1417881"/>
          </a:xfrm>
          <a:prstGeom prst="rect">
            <a:avLst/>
          </a:prstGeom>
        </p:spPr>
      </p:pic>
    </p:spTree>
    <p:extLst>
      <p:ext uri="{BB962C8B-B14F-4D97-AF65-F5344CB8AC3E}">
        <p14:creationId xmlns:p14="http://schemas.microsoft.com/office/powerpoint/2010/main" val="309207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263" y="384480"/>
            <a:ext cx="6414818" cy="45251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80889" y="83699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4350" y="892863"/>
            <a:ext cx="8342644" cy="5309146"/>
          </a:xfrm>
          <a:prstGeom prst="rect">
            <a:avLst/>
          </a:prstGeom>
        </p:spPr>
        <p:txBody>
          <a:bodyPr wrap="square">
            <a:spAutoFit/>
          </a:bodyPr>
          <a:lstStyle/>
          <a:p>
            <a:pPr lvl="0" algn="ctr"/>
            <a:r>
              <a:rPr lang="en-US" sz="3200" dirty="0">
                <a:solidFill>
                  <a:prstClr val="black"/>
                </a:solidFill>
                <a:latin typeface="Arial" panose="020B0604020202020204" pitchFamily="34" charset="0"/>
                <a:cs typeface="Arial" panose="020B0604020202020204" pitchFamily="34" charset="0"/>
              </a:rPr>
              <a:t>Kenya</a:t>
            </a:r>
          </a:p>
          <a:p>
            <a:pPr algn="ctr"/>
            <a:endParaRPr lang="en-US" sz="600" dirty="0" smtClean="0">
              <a:solidFill>
                <a:prstClr val="black"/>
              </a:solidFill>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pPr>
            <a:r>
              <a:rPr lang="en-US" sz="2100" dirty="0" smtClean="0">
                <a:latin typeface="Arial" panose="020B0604020202020204" pitchFamily="34" charset="0"/>
                <a:cs typeface="Arial" panose="020B0604020202020204" pitchFamily="34" charset="0"/>
              </a:rPr>
              <a:t>It </a:t>
            </a:r>
            <a:r>
              <a:rPr lang="en-US" sz="2100" dirty="0">
                <a:latin typeface="Arial" panose="020B0604020202020204" pitchFamily="34" charset="0"/>
                <a:cs typeface="Arial" panose="020B0604020202020204" pitchFamily="34" charset="0"/>
              </a:rPr>
              <a:t>was stated that they can have the laws, but if they do not have the </a:t>
            </a:r>
            <a:r>
              <a:rPr lang="en-US" sz="2100" b="1" dirty="0">
                <a:solidFill>
                  <a:srgbClr val="002060"/>
                </a:solidFill>
                <a:latin typeface="Arial" panose="020B0604020202020204" pitchFamily="34" charset="0"/>
                <a:cs typeface="Arial" panose="020B0604020202020204" pitchFamily="34" charset="0"/>
              </a:rPr>
              <a:t>adequate resources </a:t>
            </a:r>
            <a:r>
              <a:rPr lang="en-US" sz="2100" dirty="0">
                <a:latin typeface="Arial" panose="020B0604020202020204" pitchFamily="34" charset="0"/>
                <a:cs typeface="Arial" panose="020B0604020202020204" pitchFamily="34" charset="0"/>
              </a:rPr>
              <a:t>to put into place, their law will be useless. </a:t>
            </a:r>
          </a:p>
          <a:p>
            <a:pPr algn="just"/>
            <a:endParaRPr lang="en-US" sz="1400" dirty="0">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pPr>
            <a:r>
              <a:rPr lang="en-US" sz="2100" dirty="0">
                <a:latin typeface="Arial" panose="020B0604020202020204" pitchFamily="34" charset="0"/>
                <a:cs typeface="Arial" panose="020B0604020202020204" pitchFamily="34" charset="0"/>
              </a:rPr>
              <a:t>Witness Protection Agency (WPA) might not have enough resources to protect the witness and therefore, witnesses can be afraid to report because as with no resources they are at risk to be discovered.  </a:t>
            </a:r>
          </a:p>
          <a:p>
            <a:pPr algn="just"/>
            <a:endParaRPr lang="en-US" sz="1400" dirty="0">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pPr>
            <a:r>
              <a:rPr lang="en-US" sz="2100" dirty="0">
                <a:latin typeface="Arial" panose="020B0604020202020204" pitchFamily="34" charset="0"/>
                <a:cs typeface="Arial" panose="020B0604020202020204" pitchFamily="34" charset="0"/>
              </a:rPr>
              <a:t>Currently, Kenya utilizes the Bribery Act. The </a:t>
            </a:r>
            <a:r>
              <a:rPr lang="en-US" sz="2100" b="1" dirty="0">
                <a:solidFill>
                  <a:srgbClr val="002060"/>
                </a:solidFill>
                <a:latin typeface="Arial" panose="020B0604020202020204" pitchFamily="34" charset="0"/>
                <a:cs typeface="Arial" panose="020B0604020202020204" pitchFamily="34" charset="0"/>
              </a:rPr>
              <a:t>WB Bill enlarges the scope to civil and administrative.</a:t>
            </a:r>
            <a:r>
              <a:rPr lang="en-US" sz="2100" dirty="0">
                <a:latin typeface="Arial" panose="020B0604020202020204" pitchFamily="34" charset="0"/>
                <a:cs typeface="Arial" panose="020B0604020202020204" pitchFamily="34" charset="0"/>
              </a:rPr>
              <a:t>  Public Procurement Regulatory Authority</a:t>
            </a:r>
            <a:r>
              <a:rPr lang="en-US" sz="2100" b="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(PPRA)</a:t>
            </a:r>
            <a:r>
              <a:rPr lang="en-US" sz="2100" b="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handles administrative investigations and are able to keep the identification of the person confidential.  The Kenya revenue authority has a policy on whistle-blowing and they can get a percentage as an award.</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016" b="29395"/>
          <a:stretch/>
        </p:blipFill>
        <p:spPr>
          <a:xfrm>
            <a:off x="8022770" y="0"/>
            <a:ext cx="1119901" cy="1293082"/>
          </a:xfrm>
          <a:prstGeom prst="rect">
            <a:avLst/>
          </a:prstGeom>
        </p:spPr>
      </p:pic>
    </p:spTree>
    <p:extLst>
      <p:ext uri="{BB962C8B-B14F-4D97-AF65-F5344CB8AC3E}">
        <p14:creationId xmlns:p14="http://schemas.microsoft.com/office/powerpoint/2010/main" val="248449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70205"/>
            <a:ext cx="6414818" cy="504918"/>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Overview</a:t>
            </a:r>
          </a:p>
        </p:txBody>
      </p:sp>
      <p:sp>
        <p:nvSpPr>
          <p:cNvPr id="3" name="Content Placeholder 2"/>
          <p:cNvSpPr>
            <a:spLocks noGrp="1"/>
          </p:cNvSpPr>
          <p:nvPr>
            <p:ph idx="4294967295"/>
          </p:nvPr>
        </p:nvSpPr>
        <p:spPr>
          <a:xfrm>
            <a:off x="500064" y="1490978"/>
            <a:ext cx="8201024" cy="4295460"/>
          </a:xfrm>
        </p:spPr>
        <p:txBody>
          <a:bodyPr>
            <a:noAutofit/>
          </a:bodyPr>
          <a:lstStyle/>
          <a:p>
            <a:pPr marL="0" indent="0" algn="just">
              <a:buClr>
                <a:srgbClr val="90241C"/>
              </a:buClr>
              <a:buNone/>
            </a:pPr>
            <a:r>
              <a:rPr lang="en-US" sz="2600" dirty="0">
                <a:latin typeface="Arial" panose="020B0604020202020204" pitchFamily="34" charset="0"/>
                <a:cs typeface="Arial" panose="020B0604020202020204" pitchFamily="34" charset="0"/>
              </a:rPr>
              <a:t>Session 1:  	Background &amp; Methodology</a:t>
            </a:r>
          </a:p>
          <a:p>
            <a:pPr marL="0" indent="0" algn="just">
              <a:buClr>
                <a:srgbClr val="90241C"/>
              </a:buClr>
              <a:buNone/>
            </a:pPr>
            <a:endParaRPr lang="en-US" sz="1050" dirty="0">
              <a:latin typeface="Arial" panose="020B0604020202020204" pitchFamily="34" charset="0"/>
              <a:cs typeface="Arial" panose="020B0604020202020204" pitchFamily="34" charset="0"/>
            </a:endParaRPr>
          </a:p>
          <a:p>
            <a:pPr marL="0" indent="0" algn="just">
              <a:buClr>
                <a:srgbClr val="90241C"/>
              </a:buClr>
              <a:buNone/>
            </a:pPr>
            <a:r>
              <a:rPr lang="en-US" sz="2600" dirty="0">
                <a:latin typeface="Arial" panose="020B0604020202020204" pitchFamily="34" charset="0"/>
                <a:cs typeface="Arial" panose="020B0604020202020204" pitchFamily="34" charset="0"/>
              </a:rPr>
              <a:t>Session 2: 	</a:t>
            </a:r>
            <a:r>
              <a:rPr lang="en-US" sz="2600" dirty="0" smtClean="0">
                <a:latin typeface="Arial" panose="020B0604020202020204" pitchFamily="34" charset="0"/>
                <a:cs typeface="Arial" panose="020B0604020202020204" pitchFamily="34" charset="0"/>
              </a:rPr>
              <a:t>Current Legislation and </a:t>
            </a:r>
            <a:r>
              <a:rPr lang="en-US" sz="2600" dirty="0">
                <a:latin typeface="Arial" panose="020B0604020202020204" pitchFamily="34" charset="0"/>
                <a:cs typeface="Arial" panose="020B0604020202020204" pitchFamily="34" charset="0"/>
              </a:rPr>
              <a:t>Institutional 	</a:t>
            </a:r>
            <a:r>
              <a:rPr lang="en-US" sz="2600" dirty="0" smtClean="0">
                <a:latin typeface="Arial" panose="020B0604020202020204" pitchFamily="34" charset="0"/>
                <a:cs typeface="Arial" panose="020B0604020202020204" pitchFamily="34" charset="0"/>
              </a:rPr>
              <a:t>			Frameworks</a:t>
            </a:r>
            <a:endParaRPr lang="en-US" sz="2600" dirty="0">
              <a:latin typeface="Arial" panose="020B0604020202020204" pitchFamily="34" charset="0"/>
              <a:cs typeface="Arial" panose="020B0604020202020204" pitchFamily="34" charset="0"/>
            </a:endParaRPr>
          </a:p>
          <a:p>
            <a:pPr marL="0" indent="0" algn="just">
              <a:buClr>
                <a:srgbClr val="90241C"/>
              </a:buClr>
              <a:buNone/>
            </a:pPr>
            <a:endParaRPr lang="en-US" sz="1050" dirty="0">
              <a:latin typeface="Arial" panose="020B0604020202020204" pitchFamily="34" charset="0"/>
              <a:cs typeface="Arial" panose="020B0604020202020204" pitchFamily="34" charset="0"/>
            </a:endParaRPr>
          </a:p>
          <a:p>
            <a:pPr marL="0" indent="0" algn="just">
              <a:buClr>
                <a:srgbClr val="90241C"/>
              </a:buClr>
              <a:buNone/>
            </a:pPr>
            <a:r>
              <a:rPr lang="en-US" sz="2600" dirty="0">
                <a:latin typeface="Arial" panose="020B0604020202020204" pitchFamily="34" charset="0"/>
                <a:cs typeface="Arial" panose="020B0604020202020204" pitchFamily="34" charset="0"/>
              </a:rPr>
              <a:t>Session 3: 	</a:t>
            </a:r>
            <a:r>
              <a:rPr lang="en-US" sz="2600" dirty="0"/>
              <a:t>Discussion of </a:t>
            </a:r>
            <a:r>
              <a:rPr lang="en-US" sz="2600" dirty="0" smtClean="0"/>
              <a:t>current status and </a:t>
            </a:r>
            <a:r>
              <a:rPr lang="en-US" sz="2600" dirty="0"/>
              <a:t>key </a:t>
            </a:r>
            <a:r>
              <a:rPr lang="en-US" sz="2600" dirty="0" smtClean="0"/>
              <a:t>				considerations </a:t>
            </a:r>
            <a:r>
              <a:rPr lang="en-US" sz="2600" dirty="0"/>
              <a:t>for </a:t>
            </a:r>
            <a:r>
              <a:rPr lang="en-US" sz="2600" dirty="0" smtClean="0"/>
              <a:t>	implementing</a:t>
            </a:r>
            <a:r>
              <a:rPr lang="en-US" sz="2600" dirty="0"/>
              <a:t>	</a:t>
            </a:r>
            <a:r>
              <a:rPr lang="en-US" sz="2600" dirty="0" smtClean="0"/>
              <a:t>an 				effective	Whistleblower </a:t>
            </a:r>
            <a:r>
              <a:rPr lang="en-US" sz="2600" dirty="0"/>
              <a:t>Program</a:t>
            </a:r>
          </a:p>
          <a:p>
            <a:pPr marL="0" indent="0" algn="just">
              <a:buClr>
                <a:srgbClr val="90241C"/>
              </a:buClr>
              <a:buNone/>
            </a:pPr>
            <a:endParaRPr lang="en-US" sz="1050" dirty="0"/>
          </a:p>
          <a:p>
            <a:pPr marL="0" indent="0" algn="just">
              <a:buClr>
                <a:srgbClr val="90241C"/>
              </a:buClr>
              <a:buNone/>
            </a:pPr>
            <a:r>
              <a:rPr lang="en-US" sz="2600" dirty="0">
                <a:latin typeface="Arial" panose="020B0604020202020204" pitchFamily="34" charset="0"/>
                <a:cs typeface="Arial" panose="020B0604020202020204" pitchFamily="34" charset="0"/>
              </a:rPr>
              <a:t>Session 4:  	</a:t>
            </a:r>
            <a:r>
              <a:rPr lang="en-US" sz="2600" dirty="0" smtClean="0">
                <a:latin typeface="Arial" panose="020B0604020202020204" pitchFamily="34" charset="0"/>
                <a:cs typeface="Arial" panose="020B0604020202020204" pitchFamily="34" charset="0"/>
              </a:rPr>
              <a:t>Presentation by Civil Society 					Organisations</a:t>
            </a:r>
            <a:endParaRPr lang="en-US" sz="2600" dirty="0">
              <a:latin typeface="Arial" panose="020B0604020202020204" pitchFamily="34" charset="0"/>
              <a:cs typeface="Arial" panose="020B0604020202020204" pitchFamily="34" charset="0"/>
            </a:endParaRPr>
          </a:p>
          <a:p>
            <a:pPr marL="0" indent="0" algn="just">
              <a:buClr>
                <a:srgbClr val="90241C"/>
              </a:buClr>
              <a:buNone/>
            </a:pPr>
            <a:endParaRPr lang="en-US" sz="2800" dirty="0"/>
          </a:p>
          <a:p>
            <a:pPr marL="0" indent="0" algn="just">
              <a:buClr>
                <a:srgbClr val="90241C"/>
              </a:buClr>
              <a:buNone/>
            </a:pPr>
            <a:endParaRPr lang="en-US" sz="1200"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23305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961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263" y="398768"/>
            <a:ext cx="6414818" cy="45251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80889" y="851285"/>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4350" y="1180278"/>
            <a:ext cx="8342644" cy="4999317"/>
          </a:xfrm>
          <a:prstGeom prst="rect">
            <a:avLst/>
          </a:prstGeom>
        </p:spPr>
        <p:txBody>
          <a:bodyPr wrap="square">
            <a:spAutoFit/>
          </a:bodyPr>
          <a:lstStyle/>
          <a:p>
            <a:pPr lvl="0" algn="ctr"/>
            <a:r>
              <a:rPr lang="en-US" sz="3200" dirty="0">
                <a:solidFill>
                  <a:prstClr val="black"/>
                </a:solidFill>
                <a:latin typeface="Arial" panose="020B0604020202020204" pitchFamily="34" charset="0"/>
                <a:cs typeface="Arial" panose="020B0604020202020204" pitchFamily="34" charset="0"/>
              </a:rPr>
              <a:t>Kenya</a:t>
            </a:r>
          </a:p>
          <a:p>
            <a:pPr algn="ctr">
              <a:lnSpc>
                <a:spcPct val="90000"/>
              </a:lnSpc>
              <a:spcBef>
                <a:spcPts val="750"/>
              </a:spcBef>
            </a:pPr>
            <a:endParaRPr lang="en-US" sz="1600" dirty="0">
              <a:solidFill>
                <a:prstClr val="black"/>
              </a:solidFill>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pPr>
            <a:r>
              <a:rPr lang="en-US" sz="2200" dirty="0">
                <a:latin typeface="Arial" panose="020B0604020202020204" pitchFamily="34" charset="0"/>
                <a:cs typeface="Arial" panose="020B0604020202020204" pitchFamily="34" charset="0"/>
              </a:rPr>
              <a:t>In the judiciary, there is an ombudsman who can receive information only for issues with regard to someone from the judiciary. There is </a:t>
            </a:r>
            <a:r>
              <a:rPr lang="en-US" sz="2200" b="1" dirty="0">
                <a:solidFill>
                  <a:srgbClr val="002060"/>
                </a:solidFill>
                <a:latin typeface="Arial" panose="020B0604020202020204" pitchFamily="34" charset="0"/>
                <a:cs typeface="Arial" panose="020B0604020202020204" pitchFamily="34" charset="0"/>
              </a:rPr>
              <a:t>no protection </a:t>
            </a:r>
            <a:r>
              <a:rPr lang="en-US" sz="2200" dirty="0">
                <a:latin typeface="Arial" panose="020B0604020202020204" pitchFamily="34" charset="0"/>
                <a:cs typeface="Arial" panose="020B0604020202020204" pitchFamily="34" charset="0"/>
              </a:rPr>
              <a:t>if a person who reports suspected criminal conduct or corruption </a:t>
            </a:r>
            <a:r>
              <a:rPr lang="en-US" sz="2200" dirty="0" smtClean="0">
                <a:latin typeface="Arial" panose="020B0604020202020204" pitchFamily="34" charset="0"/>
                <a:cs typeface="Arial" panose="020B0604020202020204" pitchFamily="34" charset="0"/>
              </a:rPr>
              <a:t>if </a:t>
            </a:r>
            <a:r>
              <a:rPr lang="en-US" sz="2200" dirty="0">
                <a:latin typeface="Arial" panose="020B0604020202020204" pitchFamily="34" charset="0"/>
                <a:cs typeface="Arial" panose="020B0604020202020204" pitchFamily="34" charset="0"/>
              </a:rPr>
              <a:t>they </a:t>
            </a:r>
            <a:r>
              <a:rPr lang="en-US" sz="2200" b="1" dirty="0">
                <a:solidFill>
                  <a:srgbClr val="002060"/>
                </a:solidFill>
                <a:latin typeface="Arial" panose="020B0604020202020204" pitchFamily="34" charset="0"/>
                <a:cs typeface="Arial" panose="020B0604020202020204" pitchFamily="34" charset="0"/>
              </a:rPr>
              <a:t>raise</a:t>
            </a:r>
            <a:r>
              <a:rPr lang="en-US" sz="2200" dirty="0">
                <a:solidFill>
                  <a:srgbClr val="00206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their concern </a:t>
            </a:r>
            <a:r>
              <a:rPr lang="en-US" sz="2200" b="1" dirty="0">
                <a:solidFill>
                  <a:srgbClr val="002060"/>
                </a:solidFill>
                <a:latin typeface="Arial" panose="020B0604020202020204" pitchFamily="34" charset="0"/>
                <a:cs typeface="Arial" panose="020B0604020202020204" pitchFamily="34" charset="0"/>
              </a:rPr>
              <a:t>internally</a:t>
            </a:r>
            <a:r>
              <a:rPr lang="en-US" sz="2200" dirty="0">
                <a:solidFill>
                  <a:srgbClr val="00206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their employer (such as a supervisor or compliance officer) and gets victimized.  </a:t>
            </a:r>
            <a:r>
              <a:rPr lang="en-US" sz="2200" b="1" dirty="0">
                <a:solidFill>
                  <a:srgbClr val="002060"/>
                </a:solidFill>
                <a:latin typeface="Arial" panose="020B0604020202020204" pitchFamily="34" charset="0"/>
                <a:cs typeface="Arial" panose="020B0604020202020204" pitchFamily="34" charset="0"/>
              </a:rPr>
              <a:t>Only criminal crimes are protected disclosures.</a:t>
            </a:r>
          </a:p>
          <a:p>
            <a:endParaRPr lang="en-US" dirty="0">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pPr>
            <a:r>
              <a:rPr lang="en-US" sz="2200" dirty="0">
                <a:latin typeface="Arial" panose="020B0604020202020204" pitchFamily="34" charset="0"/>
                <a:cs typeface="Arial" panose="020B0604020202020204" pitchFamily="34" charset="0"/>
              </a:rPr>
              <a:t>The </a:t>
            </a:r>
            <a:r>
              <a:rPr lang="en-US" sz="2200" b="1" dirty="0">
                <a:solidFill>
                  <a:srgbClr val="002060"/>
                </a:solidFill>
                <a:latin typeface="Arial" panose="020B0604020202020204" pitchFamily="34" charset="0"/>
                <a:cs typeface="Arial" panose="020B0604020202020204" pitchFamily="34" charset="0"/>
              </a:rPr>
              <a:t>2006 Witness Protection Ac</a:t>
            </a:r>
            <a:r>
              <a:rPr lang="en-US" sz="2200" dirty="0">
                <a:latin typeface="Arial" panose="020B0604020202020204" pitchFamily="34" charset="0"/>
                <a:cs typeface="Arial" panose="020B0604020202020204" pitchFamily="34" charset="0"/>
              </a:rPr>
              <a:t>t established the Witness Protection Program with the mandate to protect the witnesses. Witness must have agreed to cooperate with law enforcement agency. They also need to have recorded a statement.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016" b="29395"/>
          <a:stretch/>
        </p:blipFill>
        <p:spPr>
          <a:xfrm>
            <a:off x="7973623" y="0"/>
            <a:ext cx="1169049" cy="1349830"/>
          </a:xfrm>
          <a:prstGeom prst="rect">
            <a:avLst/>
          </a:prstGeom>
        </p:spPr>
      </p:pic>
    </p:spTree>
    <p:extLst>
      <p:ext uri="{BB962C8B-B14F-4D97-AF65-F5344CB8AC3E}">
        <p14:creationId xmlns:p14="http://schemas.microsoft.com/office/powerpoint/2010/main" val="3903452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4574" y="323775"/>
            <a:ext cx="6414818" cy="45251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97201" y="962413"/>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00661" y="1115272"/>
            <a:ext cx="8342644" cy="5432256"/>
          </a:xfrm>
          <a:prstGeom prst="rect">
            <a:avLst/>
          </a:prstGeom>
        </p:spPr>
        <p:txBody>
          <a:bodyPr wrap="square">
            <a:spAutoFit/>
          </a:bodyPr>
          <a:lstStyle/>
          <a:p>
            <a:pPr lvl="0" algn="ctr"/>
            <a:r>
              <a:rPr lang="en-US" sz="3200" dirty="0" smtClean="0">
                <a:solidFill>
                  <a:prstClr val="black"/>
                </a:solidFill>
                <a:latin typeface="Arial" panose="020B0604020202020204" pitchFamily="34" charset="0"/>
                <a:cs typeface="Arial" panose="020B0604020202020204" pitchFamily="34" charset="0"/>
              </a:rPr>
              <a:t>Kenya</a:t>
            </a:r>
          </a:p>
          <a:p>
            <a:pPr lvl="0" algn="ctr"/>
            <a:endParaRPr lang="en-US" sz="800" dirty="0">
              <a:solidFill>
                <a:prstClr val="black"/>
              </a:solidFill>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There is an integrated public complaints referral mechanism made up of six (6) institutions together that have </a:t>
            </a:r>
            <a:r>
              <a:rPr lang="en-US" sz="2200" b="1" dirty="0">
                <a:solidFill>
                  <a:srgbClr val="002060"/>
                </a:solidFill>
                <a:latin typeface="Arial" panose="020B0604020202020204" pitchFamily="34" charset="0"/>
                <a:cs typeface="Arial" panose="020B0604020202020204" pitchFamily="34" charset="0"/>
              </a:rPr>
              <a:t>Memorandums of Understanding</a:t>
            </a:r>
            <a:r>
              <a:rPr lang="en-US" sz="2200" dirty="0">
                <a:latin typeface="Arial" panose="020B0604020202020204" pitchFamily="34" charset="0"/>
                <a:cs typeface="Arial" panose="020B0604020202020204" pitchFamily="34" charset="0"/>
              </a:rPr>
              <a:t> (MoUs). Those six are:</a:t>
            </a:r>
          </a:p>
          <a:p>
            <a:pPr marL="600075" lvl="1" indent="-257175">
              <a:buSzPct val="70000"/>
              <a:buFont typeface="Wingdings" panose="05000000000000000000" pitchFamily="2" charset="2"/>
              <a:buChar char="Ø"/>
            </a:pPr>
            <a:r>
              <a:rPr lang="en-US" dirty="0">
                <a:latin typeface="Arial" panose="020B0604020202020204" pitchFamily="34" charset="0"/>
                <a:cs typeface="Arial" panose="020B0604020202020204" pitchFamily="34" charset="0"/>
              </a:rPr>
              <a:t>EACC</a:t>
            </a:r>
          </a:p>
          <a:p>
            <a:pPr marL="600075" lvl="1" indent="-257175">
              <a:buSzPct val="70000"/>
              <a:buFont typeface="Wingdings" panose="05000000000000000000" pitchFamily="2" charset="2"/>
              <a:buChar char="Ø"/>
            </a:pPr>
            <a:r>
              <a:rPr lang="en-US" dirty="0">
                <a:latin typeface="Arial" panose="020B0604020202020204" pitchFamily="34" charset="0"/>
                <a:cs typeface="Arial" panose="020B0604020202020204" pitchFamily="34" charset="0"/>
              </a:rPr>
              <a:t>Commission on Administrative justice (CAG)</a:t>
            </a:r>
          </a:p>
          <a:p>
            <a:pPr marL="600075" lvl="1" indent="-257175">
              <a:buSzPct val="70000"/>
              <a:buFont typeface="Wingdings" panose="05000000000000000000" pitchFamily="2" charset="2"/>
              <a:buChar char="Ø"/>
            </a:pPr>
            <a:r>
              <a:rPr lang="en-US" dirty="0">
                <a:latin typeface="Arial" panose="020B0604020202020204" pitchFamily="34" charset="0"/>
                <a:cs typeface="Arial" panose="020B0604020202020204" pitchFamily="34" charset="0"/>
              </a:rPr>
              <a:t>Kenya National commission on Human Rights (KNCHR)</a:t>
            </a:r>
          </a:p>
          <a:p>
            <a:pPr marL="600075" lvl="1" indent="-257175">
              <a:buSzPct val="70000"/>
              <a:buFont typeface="Wingdings" panose="05000000000000000000" pitchFamily="2" charset="2"/>
              <a:buChar char="Ø"/>
            </a:pPr>
            <a:r>
              <a:rPr lang="en-US" dirty="0">
                <a:latin typeface="Arial" panose="020B0604020202020204" pitchFamily="34" charset="0"/>
                <a:cs typeface="Arial" panose="020B0604020202020204" pitchFamily="34" charset="0"/>
              </a:rPr>
              <a:t>National coercion and integration commission – coexistence of communities (tribes) in Kenya</a:t>
            </a:r>
          </a:p>
          <a:p>
            <a:pPr marL="600075" lvl="1" indent="-257175">
              <a:buSzPct val="70000"/>
              <a:buFont typeface="Wingdings" panose="05000000000000000000" pitchFamily="2" charset="2"/>
              <a:buChar char="Ø"/>
            </a:pPr>
            <a:r>
              <a:rPr lang="en-US" dirty="0">
                <a:latin typeface="Arial" panose="020B0604020202020204" pitchFamily="34" charset="0"/>
                <a:cs typeface="Arial" panose="020B0604020202020204" pitchFamily="34" charset="0"/>
              </a:rPr>
              <a:t>TI</a:t>
            </a:r>
          </a:p>
          <a:p>
            <a:pPr marL="600075" lvl="1" indent="-257175">
              <a:buSzPct val="70000"/>
              <a:buFont typeface="Wingdings" panose="05000000000000000000" pitchFamily="2" charset="2"/>
              <a:buChar char="Ø"/>
            </a:pPr>
            <a:r>
              <a:rPr lang="en-US" dirty="0">
                <a:latin typeface="Arial" panose="020B0604020202020204" pitchFamily="34" charset="0"/>
                <a:cs typeface="Arial" panose="020B0604020202020204" pitchFamily="34" charset="0"/>
              </a:rPr>
              <a:t>National anti-corruption campaign steering committee</a:t>
            </a:r>
          </a:p>
          <a:p>
            <a:pPr lvl="1">
              <a:buSzPct val="70000"/>
            </a:pPr>
            <a:endParaRPr lang="en-US" sz="900" dirty="0">
              <a:latin typeface="Arial" panose="020B0604020202020204" pitchFamily="34" charset="0"/>
              <a:cs typeface="Arial" panose="020B0604020202020204" pitchFamily="34" charset="0"/>
            </a:endParaRPr>
          </a:p>
          <a:p>
            <a:pPr lvl="1" algn="just">
              <a:buSzPct val="70000"/>
            </a:pPr>
            <a:r>
              <a:rPr lang="en-US" sz="2200" dirty="0">
                <a:latin typeface="Arial" panose="020B0604020202020204" pitchFamily="34" charset="0"/>
                <a:cs typeface="Arial" panose="020B0604020202020204" pitchFamily="34" charset="0"/>
              </a:rPr>
              <a:t>Any of these institutions can receive a complaint from public on any topic. The institution who receives a complaint is obliged to refer to the other online to the relevant commission as part of the MoU.</a:t>
            </a:r>
          </a:p>
          <a:p>
            <a:pPr marL="600075" lvl="1" indent="-257175">
              <a:buSzPct val="70000"/>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016" b="29395"/>
          <a:stretch/>
        </p:blipFill>
        <p:spPr>
          <a:xfrm>
            <a:off x="7973623" y="0"/>
            <a:ext cx="1169049" cy="1349830"/>
          </a:xfrm>
          <a:prstGeom prst="rect">
            <a:avLst/>
          </a:prstGeom>
        </p:spPr>
      </p:pic>
    </p:spTree>
    <p:extLst>
      <p:ext uri="{BB962C8B-B14F-4D97-AF65-F5344CB8AC3E}">
        <p14:creationId xmlns:p14="http://schemas.microsoft.com/office/powerpoint/2010/main" val="16927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7039" y="327330"/>
            <a:ext cx="6414818" cy="51280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89665" y="84013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38216" y="1139986"/>
            <a:ext cx="8105722" cy="5464060"/>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Ethiopia</a:t>
            </a:r>
          </a:p>
          <a:p>
            <a:pPr algn="ctr">
              <a:lnSpc>
                <a:spcPct val="90000"/>
              </a:lnSpc>
              <a:spcBef>
                <a:spcPts val="750"/>
              </a:spcBef>
            </a:pPr>
            <a:endParaRPr lang="en-US" sz="600" dirty="0">
              <a:solidFill>
                <a:prstClr val="black"/>
              </a:solidFill>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The </a:t>
            </a:r>
            <a:r>
              <a:rPr lang="en-US" sz="2200" b="1" dirty="0">
                <a:solidFill>
                  <a:srgbClr val="002060"/>
                </a:solidFill>
                <a:latin typeface="Arial" panose="020B0604020202020204" pitchFamily="34" charset="0"/>
                <a:cs typeface="Arial" panose="020B0604020202020204" pitchFamily="34" charset="0"/>
              </a:rPr>
              <a:t>WB proclamation 669 </a:t>
            </a:r>
            <a:r>
              <a:rPr lang="en-US" sz="2200" dirty="0">
                <a:latin typeface="Arial" panose="020B0604020202020204" pitchFamily="34" charset="0"/>
                <a:cs typeface="Arial" panose="020B0604020202020204" pitchFamily="34" charset="0"/>
              </a:rPr>
              <a:t>is all related to the protection afforded to a person that reports information related to a </a:t>
            </a:r>
            <a:r>
              <a:rPr lang="en-US" sz="2200" b="1" dirty="0">
                <a:latin typeface="Arial" panose="020B0604020202020204" pitchFamily="34" charset="0"/>
                <a:cs typeface="Arial" panose="020B0604020202020204" pitchFamily="34" charset="0"/>
              </a:rPr>
              <a:t>criminal</a:t>
            </a:r>
            <a:r>
              <a:rPr lang="en-US" sz="2200" dirty="0">
                <a:latin typeface="Arial" panose="020B0604020202020204" pitchFamily="34" charset="0"/>
                <a:cs typeface="Arial" panose="020B0604020202020204" pitchFamily="34" charset="0"/>
              </a:rPr>
              <a:t> violation.  The Federal Attorney General’s (FAG) office determines if a person will get protection under the 669 criteria. </a:t>
            </a:r>
            <a:endParaRPr lang="en-US" sz="2200" dirty="0" smtClean="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GB" sz="2200" dirty="0">
                <a:latin typeface="Arial" panose="020B0604020202020204" pitchFamily="34" charset="0"/>
                <a:cs typeface="Arial" panose="020B0604020202020204" pitchFamily="34" charset="0"/>
              </a:rPr>
              <a:t>The FAG can tell an organization to hire the person back, however, this was described as an </a:t>
            </a:r>
            <a:r>
              <a:rPr lang="en-GB" sz="2200" b="1" dirty="0">
                <a:solidFill>
                  <a:srgbClr val="002060"/>
                </a:solidFill>
                <a:latin typeface="Arial" panose="020B0604020202020204" pitchFamily="34" charset="0"/>
                <a:cs typeface="Arial" panose="020B0604020202020204" pitchFamily="34" charset="0"/>
              </a:rPr>
              <a:t>informal process </a:t>
            </a:r>
            <a:r>
              <a:rPr lang="en-GB" sz="2200" dirty="0">
                <a:latin typeface="Arial" panose="020B0604020202020204" pitchFamily="34" charset="0"/>
                <a:cs typeface="Arial" panose="020B0604020202020204" pitchFamily="34" charset="0"/>
              </a:rPr>
              <a:t>for administrative concerns and not covered under 669</a:t>
            </a:r>
            <a:r>
              <a:rPr lang="en-GB" sz="2200" dirty="0" smtClean="0">
                <a:latin typeface="Arial" panose="020B0604020202020204" pitchFamily="34" charset="0"/>
                <a:cs typeface="Arial" panose="020B0604020202020204" pitchFamily="34" charset="0"/>
              </a:rPr>
              <a:t>.</a:t>
            </a:r>
          </a:p>
          <a:p>
            <a:pPr marL="257175" indent="-257175" algn="just">
              <a:lnSpc>
                <a:spcPct val="90000"/>
              </a:lnSpc>
              <a:spcBef>
                <a:spcPts val="750"/>
              </a:spcBef>
              <a:buFont typeface="Wingdings" panose="05000000000000000000" pitchFamily="2" charset="2"/>
              <a:buChar char="§"/>
            </a:pPr>
            <a:endParaRPr lang="en-GB" sz="8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GB" sz="2200" dirty="0">
                <a:latin typeface="Arial" panose="020B0604020202020204" pitchFamily="34" charset="0"/>
                <a:cs typeface="Arial" panose="020B0604020202020204" pitchFamily="34" charset="0"/>
              </a:rPr>
              <a:t>If </a:t>
            </a:r>
            <a:r>
              <a:rPr lang="en-US" sz="2200" dirty="0">
                <a:latin typeface="Arial" panose="020B0604020202020204" pitchFamily="34" charset="0"/>
                <a:cs typeface="Arial" panose="020B0604020202020204" pitchFamily="34" charset="0"/>
              </a:rPr>
              <a:t>the person reporting the same information is from the </a:t>
            </a:r>
            <a:r>
              <a:rPr lang="en-US" sz="2200" b="1" dirty="0">
                <a:solidFill>
                  <a:srgbClr val="002060"/>
                </a:solidFill>
                <a:latin typeface="Arial" panose="020B0604020202020204" pitchFamily="34" charset="0"/>
                <a:cs typeface="Arial" panose="020B0604020202020204" pitchFamily="34" charset="0"/>
              </a:rPr>
              <a:t>public</a:t>
            </a:r>
            <a:r>
              <a:rPr lang="en-US" sz="2200" dirty="0">
                <a:solidFill>
                  <a:srgbClr val="00206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(not government) and the information has a “</a:t>
            </a:r>
            <a:r>
              <a:rPr lang="en-US" sz="2200" b="1" dirty="0">
                <a:solidFill>
                  <a:srgbClr val="002060"/>
                </a:solidFill>
                <a:latin typeface="Arial" panose="020B0604020202020204" pitchFamily="34" charset="0"/>
                <a:cs typeface="Arial" panose="020B0604020202020204" pitchFamily="34" charset="0"/>
              </a:rPr>
              <a:t>significant public interest</a:t>
            </a:r>
            <a:r>
              <a:rPr lang="en-US" sz="2200" dirty="0">
                <a:latin typeface="Arial" panose="020B0604020202020204" pitchFamily="34" charset="0"/>
                <a:cs typeface="Arial" panose="020B0604020202020204" pitchFamily="34" charset="0"/>
              </a:rPr>
              <a:t>,” they could provide the </a:t>
            </a:r>
            <a:r>
              <a:rPr lang="en-US" sz="2200" b="1" dirty="0">
                <a:solidFill>
                  <a:srgbClr val="002060"/>
                </a:solidFill>
                <a:latin typeface="Arial" panose="020B0604020202020204" pitchFamily="34" charset="0"/>
                <a:cs typeface="Arial" panose="020B0604020202020204" pitchFamily="34" charset="0"/>
              </a:rPr>
              <a:t>same protection </a:t>
            </a:r>
            <a:r>
              <a:rPr lang="en-US" sz="2200" dirty="0">
                <a:latin typeface="Arial" panose="020B0604020202020204" pitchFamily="34" charset="0"/>
                <a:cs typeface="Arial" panose="020B0604020202020204" pitchFamily="34" charset="0"/>
              </a:rPr>
              <a:t>of 669. </a:t>
            </a:r>
          </a:p>
          <a:p>
            <a:pPr algn="just">
              <a:lnSpc>
                <a:spcPct val="90000"/>
              </a:lnSpc>
              <a:spcBef>
                <a:spcPts val="750"/>
              </a:spcBef>
            </a:pPr>
            <a:endParaRPr lang="en-US"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6300" b="6040"/>
          <a:stretch/>
        </p:blipFill>
        <p:spPr>
          <a:xfrm>
            <a:off x="7648750" y="-1"/>
            <a:ext cx="1499111" cy="1262744"/>
          </a:xfrm>
          <a:prstGeom prst="rect">
            <a:avLst/>
          </a:prstGeom>
        </p:spPr>
      </p:pic>
    </p:spTree>
    <p:extLst>
      <p:ext uri="{BB962C8B-B14F-4D97-AF65-F5344CB8AC3E}">
        <p14:creationId xmlns:p14="http://schemas.microsoft.com/office/powerpoint/2010/main" val="1564335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503" y="413054"/>
            <a:ext cx="6414818" cy="520343"/>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82129" y="1042314"/>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71968" y="1249116"/>
            <a:ext cx="7769888" cy="5030095"/>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Ethiopia</a:t>
            </a:r>
          </a:p>
          <a:p>
            <a:pPr algn="ctr">
              <a:lnSpc>
                <a:spcPct val="90000"/>
              </a:lnSpc>
              <a:spcBef>
                <a:spcPts val="750"/>
              </a:spcBef>
            </a:pPr>
            <a:endParaRPr lang="en-US" sz="600" dirty="0">
              <a:solidFill>
                <a:prstClr val="black"/>
              </a:solidFill>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pPr>
            <a:r>
              <a:rPr lang="en-US" sz="2200" dirty="0">
                <a:latin typeface="Arial" panose="020B0604020202020204" pitchFamily="34" charset="0"/>
                <a:cs typeface="Arial" panose="020B0604020202020204" pitchFamily="34" charset="0"/>
              </a:rPr>
              <a:t>The legislation also </a:t>
            </a:r>
            <a:r>
              <a:rPr lang="en-US" sz="2200" b="1" dirty="0">
                <a:solidFill>
                  <a:srgbClr val="002060"/>
                </a:solidFill>
                <a:latin typeface="Arial" panose="020B0604020202020204" pitchFamily="34" charset="0"/>
                <a:cs typeface="Arial" panose="020B0604020202020204" pitchFamily="34" charset="0"/>
              </a:rPr>
              <a:t>include protections for subcontractors</a:t>
            </a:r>
            <a:r>
              <a:rPr lang="en-US" sz="2200" dirty="0">
                <a:latin typeface="Arial" panose="020B0604020202020204" pitchFamily="34" charset="0"/>
                <a:cs typeface="Arial" panose="020B0604020202020204" pitchFamily="34" charset="0"/>
              </a:rPr>
              <a:t>.  Staff stated that they are less interested in who is reporting, but is it a crime and does it have significant public interest. </a:t>
            </a:r>
          </a:p>
          <a:p>
            <a:pPr algn="just"/>
            <a:endParaRPr lang="en-US" sz="1600" dirty="0">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pPr>
            <a:r>
              <a:rPr lang="en-US" sz="2200" dirty="0">
                <a:latin typeface="Arial" panose="020B0604020202020204" pitchFamily="34" charset="0"/>
                <a:cs typeface="Arial" panose="020B0604020202020204" pitchFamily="34" charset="0"/>
              </a:rPr>
              <a:t>The legislation specifically states what retaliatory actions against a reporting person are prohibited and only assess </a:t>
            </a:r>
            <a:r>
              <a:rPr lang="en-US" sz="2200" b="1" dirty="0">
                <a:solidFill>
                  <a:srgbClr val="002060"/>
                </a:solidFill>
                <a:latin typeface="Arial" panose="020B0604020202020204" pitchFamily="34" charset="0"/>
                <a:cs typeface="Arial" panose="020B0604020202020204" pitchFamily="34" charset="0"/>
              </a:rPr>
              <a:t>awarding protection </a:t>
            </a:r>
            <a:r>
              <a:rPr lang="en-US" sz="2200" dirty="0">
                <a:latin typeface="Arial" panose="020B0604020202020204" pitchFamily="34" charset="0"/>
                <a:cs typeface="Arial" panose="020B0604020202020204" pitchFamily="34" charset="0"/>
              </a:rPr>
              <a:t>regarding person or property </a:t>
            </a:r>
            <a:r>
              <a:rPr lang="en-US" sz="2200" b="1" dirty="0">
                <a:solidFill>
                  <a:srgbClr val="002060"/>
                </a:solidFill>
                <a:latin typeface="Arial" panose="020B0604020202020204" pitchFamily="34" charset="0"/>
                <a:cs typeface="Arial" panose="020B0604020202020204" pitchFamily="34" charset="0"/>
              </a:rPr>
              <a:t>based on risk</a:t>
            </a:r>
            <a:r>
              <a:rPr lang="en-US" sz="2200" dirty="0">
                <a:latin typeface="Arial" panose="020B0604020202020204" pitchFamily="34" charset="0"/>
                <a:cs typeface="Arial" panose="020B0604020202020204" pitchFamily="34" charset="0"/>
              </a:rPr>
              <a:t> believed by the FAG.  In practice the anti-corruption may send a letter to the employer but that is not within the requirements of the law.  Because of the changes in 2016 the anti-corruption commission lost their authority. </a:t>
            </a:r>
            <a:endParaRPr lang="en-US" sz="22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300" b="6040"/>
          <a:stretch/>
        </p:blipFill>
        <p:spPr>
          <a:xfrm>
            <a:off x="7571212" y="0"/>
            <a:ext cx="1576650" cy="1328057"/>
          </a:xfrm>
          <a:prstGeom prst="rect">
            <a:avLst/>
          </a:prstGeom>
        </p:spPr>
      </p:pic>
    </p:spTree>
    <p:extLst>
      <p:ext uri="{BB962C8B-B14F-4D97-AF65-F5344CB8AC3E}">
        <p14:creationId xmlns:p14="http://schemas.microsoft.com/office/powerpoint/2010/main" val="1153876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503" y="341617"/>
            <a:ext cx="6414818" cy="520343"/>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82129" y="86196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71968" y="1382303"/>
            <a:ext cx="7769888" cy="4106765"/>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Ethiopia</a:t>
            </a:r>
          </a:p>
          <a:p>
            <a:pPr algn="ctr">
              <a:lnSpc>
                <a:spcPct val="90000"/>
              </a:lnSpc>
              <a:spcBef>
                <a:spcPts val="750"/>
              </a:spcBef>
            </a:pPr>
            <a:endParaRPr lang="en-US" sz="600" dirty="0">
              <a:solidFill>
                <a:prstClr val="black"/>
              </a:solidFill>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Any person reporting criminal allegations regardless of public or private is protected by law.  Same includes reporting by witnesses of criminal law.  The type of </a:t>
            </a:r>
            <a:r>
              <a:rPr lang="en-US" sz="2200" b="1" dirty="0">
                <a:solidFill>
                  <a:srgbClr val="002060"/>
                </a:solidFill>
                <a:latin typeface="Arial" panose="020B0604020202020204" pitchFamily="34" charset="0"/>
                <a:cs typeface="Arial" panose="020B0604020202020204" pitchFamily="34" charset="0"/>
              </a:rPr>
              <a:t>protection given is for protected physical property/life relocations, escorting, witness, etc.</a:t>
            </a:r>
            <a:r>
              <a:rPr lang="en-US" sz="2200" dirty="0">
                <a:latin typeface="Arial" panose="020B0604020202020204" pitchFamily="34" charset="0"/>
                <a:cs typeface="Arial" panose="020B0604020202020204" pitchFamily="34" charset="0"/>
              </a:rPr>
              <a:t>  How that protection is provided is not organized and not administered from single unit to ensure uniformity. In essence, there needs to be a violation of the law, and then </a:t>
            </a:r>
            <a:r>
              <a:rPr lang="en-US" sz="2200" b="1" dirty="0">
                <a:solidFill>
                  <a:srgbClr val="002060"/>
                </a:solidFill>
                <a:latin typeface="Arial" panose="020B0604020202020204" pitchFamily="34" charset="0"/>
                <a:cs typeface="Arial" panose="020B0604020202020204" pitchFamily="34" charset="0"/>
              </a:rPr>
              <a:t>protection can be afforded </a:t>
            </a:r>
            <a:r>
              <a:rPr lang="en-US" sz="2200" dirty="0">
                <a:latin typeface="Arial" panose="020B0604020202020204" pitchFamily="34" charset="0"/>
                <a:cs typeface="Arial" panose="020B0604020202020204" pitchFamily="34" charset="0"/>
              </a:rPr>
              <a:t>when the reporting involves gross mismanagement if it can be linked, in one way or the other, to a </a:t>
            </a:r>
            <a:r>
              <a:rPr lang="en-US" sz="2200" b="1" dirty="0">
                <a:solidFill>
                  <a:srgbClr val="002060"/>
                </a:solidFill>
                <a:latin typeface="Arial" panose="020B0604020202020204" pitchFamily="34" charset="0"/>
                <a:cs typeface="Arial" panose="020B0604020202020204" pitchFamily="34" charset="0"/>
              </a:rPr>
              <a:t>violation of a crime</a:t>
            </a:r>
            <a:r>
              <a:rPr lang="en-US" sz="2200"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300" b="6040"/>
          <a:stretch/>
        </p:blipFill>
        <p:spPr>
          <a:xfrm>
            <a:off x="7506811" y="-1"/>
            <a:ext cx="1641051" cy="1382304"/>
          </a:xfrm>
          <a:prstGeom prst="rect">
            <a:avLst/>
          </a:prstGeom>
        </p:spPr>
      </p:pic>
    </p:spTree>
    <p:extLst>
      <p:ext uri="{BB962C8B-B14F-4D97-AF65-F5344CB8AC3E}">
        <p14:creationId xmlns:p14="http://schemas.microsoft.com/office/powerpoint/2010/main" val="3891890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4576" y="441629"/>
            <a:ext cx="6414818" cy="39222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97202" y="83385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28610" y="1012423"/>
            <a:ext cx="8286749" cy="5140895"/>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Ethiopia</a:t>
            </a: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The law in Ethiopia does not consider the motivation/conduct of the worker/employee in raising their concern. </a:t>
            </a:r>
          </a:p>
          <a:p>
            <a:pPr lvl="0" algn="just"/>
            <a:endParaRPr lang="en-US" sz="8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The Inspectorate General of Government (IGG) indicated that when a person reports they were </a:t>
            </a:r>
            <a:r>
              <a:rPr lang="en-US" sz="2200" b="1" dirty="0">
                <a:solidFill>
                  <a:srgbClr val="002060"/>
                </a:solidFill>
                <a:latin typeface="Arial" panose="020B0604020202020204" pitchFamily="34" charset="0"/>
                <a:cs typeface="Arial" panose="020B0604020202020204" pitchFamily="34" charset="0"/>
              </a:rPr>
              <a:t>fired for reporting</a:t>
            </a:r>
            <a:r>
              <a:rPr lang="en-US" sz="2200" dirty="0">
                <a:latin typeface="Arial" panose="020B0604020202020204" pitchFamily="34" charset="0"/>
                <a:cs typeface="Arial" panose="020B0604020202020204" pitchFamily="34" charset="0"/>
              </a:rPr>
              <a:t>, the IGG may take the opportunity to </a:t>
            </a:r>
            <a:r>
              <a:rPr lang="en-US" sz="2200" b="1" dirty="0">
                <a:solidFill>
                  <a:srgbClr val="002060"/>
                </a:solidFill>
                <a:latin typeface="Arial" panose="020B0604020202020204" pitchFamily="34" charset="0"/>
                <a:cs typeface="Arial" panose="020B0604020202020204" pitchFamily="34" charset="0"/>
              </a:rPr>
              <a:t>write a letter </a:t>
            </a:r>
            <a:r>
              <a:rPr lang="en-US" sz="2200" dirty="0">
                <a:latin typeface="Arial" panose="020B0604020202020204" pitchFamily="34" charset="0"/>
                <a:cs typeface="Arial" panose="020B0604020202020204" pitchFamily="34" charset="0"/>
              </a:rPr>
              <a:t>to the agency to which the reporter was fired and have him/her reinstated.  This is an </a:t>
            </a:r>
            <a:r>
              <a:rPr lang="en-US" sz="2200" b="1" dirty="0">
                <a:solidFill>
                  <a:srgbClr val="002060"/>
                </a:solidFill>
                <a:latin typeface="Arial" panose="020B0604020202020204" pitchFamily="34" charset="0"/>
                <a:cs typeface="Arial" panose="020B0604020202020204" pitchFamily="34" charset="0"/>
              </a:rPr>
              <a:t>informal process </a:t>
            </a:r>
            <a:r>
              <a:rPr lang="en-US" sz="2200" dirty="0">
                <a:latin typeface="Arial" panose="020B0604020202020204" pitchFamily="34" charset="0"/>
                <a:cs typeface="Arial" panose="020B0604020202020204" pitchFamily="34" charset="0"/>
              </a:rPr>
              <a:t>not documented and as such there is no consistency of when this is done or by whom.</a:t>
            </a:r>
          </a:p>
          <a:p>
            <a:pPr algn="just">
              <a:lnSpc>
                <a:spcPct val="90000"/>
              </a:lnSpc>
              <a:spcBef>
                <a:spcPts val="750"/>
              </a:spcBef>
            </a:pPr>
            <a:endParaRPr lang="en-US" sz="8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With respect to confidentiality, Article 4 lists types of protection methods. Under Article 669, there are 24 that have conditions and exceptions.  Because all of these cases are criminal, the court and filing would be no different than any other criminal investigation</a:t>
            </a:r>
            <a:r>
              <a:rPr lang="en-US" sz="2200" dirty="0" smtClean="0">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300" b="6040"/>
          <a:stretch/>
        </p:blipFill>
        <p:spPr>
          <a:xfrm>
            <a:off x="7584134" y="-1"/>
            <a:ext cx="1563727" cy="1317172"/>
          </a:xfrm>
          <a:prstGeom prst="rect">
            <a:avLst/>
          </a:prstGeom>
        </p:spPr>
      </p:pic>
    </p:spTree>
    <p:extLst>
      <p:ext uri="{BB962C8B-B14F-4D97-AF65-F5344CB8AC3E}">
        <p14:creationId xmlns:p14="http://schemas.microsoft.com/office/powerpoint/2010/main" val="1072895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6852" y="357693"/>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99478" y="78760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79506" y="1117496"/>
            <a:ext cx="7769888" cy="5031634"/>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Ethiopia</a:t>
            </a:r>
          </a:p>
          <a:p>
            <a:pPr algn="ctr">
              <a:lnSpc>
                <a:spcPct val="90000"/>
              </a:lnSpc>
              <a:spcBef>
                <a:spcPts val="750"/>
              </a:spcBef>
            </a:pPr>
            <a:endParaRPr lang="en-US" sz="900" dirty="0">
              <a:solidFill>
                <a:prstClr val="black"/>
              </a:solidFill>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There is a documented process from beginning to end for intake of allegations. It is handled like any other criminal case.  There are </a:t>
            </a:r>
            <a:r>
              <a:rPr lang="en-US" sz="2200" b="1" dirty="0">
                <a:solidFill>
                  <a:srgbClr val="002060"/>
                </a:solidFill>
                <a:latin typeface="Arial" panose="020B0604020202020204" pitchFamily="34" charset="0"/>
                <a:cs typeface="Arial" panose="020B0604020202020204" pitchFamily="34" charset="0"/>
              </a:rPr>
              <a:t>no timelines set for WB cases</a:t>
            </a:r>
            <a:r>
              <a:rPr lang="en-US" sz="2200" dirty="0">
                <a:latin typeface="Arial" panose="020B0604020202020204" pitchFamily="34" charset="0"/>
                <a:cs typeface="Arial" panose="020B0604020202020204" pitchFamily="34" charset="0"/>
              </a:rPr>
              <a:t>. The law allows for the WB to be informed of the status of the case (on-going), but not the specific details. The results of the investigation are released to the public and/or media and there are sanctions for breach of WB identity.  If WB is granted, an investigation is always conducted (Crime Code 397) because it is </a:t>
            </a:r>
            <a:r>
              <a:rPr lang="en-US" sz="2200" b="1" dirty="0">
                <a:solidFill>
                  <a:srgbClr val="002060"/>
                </a:solidFill>
                <a:latin typeface="Arial" panose="020B0604020202020204" pitchFamily="34" charset="0"/>
                <a:cs typeface="Arial" panose="020B0604020202020204" pitchFamily="34" charset="0"/>
              </a:rPr>
              <a:t>criminal</a:t>
            </a:r>
            <a:r>
              <a:rPr lang="en-US" sz="2200" dirty="0">
                <a:latin typeface="Arial" panose="020B0604020202020204" pitchFamily="34" charset="0"/>
                <a:cs typeface="Arial" panose="020B0604020202020204" pitchFamily="34" charset="0"/>
              </a:rPr>
              <a:t>.</a:t>
            </a:r>
          </a:p>
          <a:p>
            <a:pPr algn="just">
              <a:lnSpc>
                <a:spcPct val="90000"/>
              </a:lnSpc>
              <a:spcBef>
                <a:spcPts val="750"/>
              </a:spcBef>
            </a:pPr>
            <a:endParaRPr lang="en-US" sz="16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Procedures to get </a:t>
            </a:r>
            <a:r>
              <a:rPr lang="en-US" sz="2200" b="1" dirty="0">
                <a:solidFill>
                  <a:srgbClr val="002060"/>
                </a:solidFill>
                <a:latin typeface="Arial" panose="020B0604020202020204" pitchFamily="34" charset="0"/>
                <a:cs typeface="Arial" panose="020B0604020202020204" pitchFamily="34" charset="0"/>
              </a:rPr>
              <a:t>compensation</a:t>
            </a:r>
            <a:r>
              <a:rPr lang="en-US" sz="2200" dirty="0">
                <a:solidFill>
                  <a:srgbClr val="00206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back do exist, however </a:t>
            </a:r>
            <a:r>
              <a:rPr lang="en-US" sz="2200" b="1" dirty="0">
                <a:solidFill>
                  <a:srgbClr val="002060"/>
                </a:solidFill>
                <a:latin typeface="Arial" panose="020B0604020202020204" pitchFamily="34" charset="0"/>
                <a:cs typeface="Arial" panose="020B0604020202020204" pitchFamily="34" charset="0"/>
              </a:rPr>
              <a:t>not because of WB</a:t>
            </a:r>
            <a:r>
              <a:rPr lang="en-US" sz="2200" dirty="0">
                <a:latin typeface="Arial" panose="020B0604020202020204" pitchFamily="34" charset="0"/>
                <a:cs typeface="Arial" panose="020B0604020202020204" pitchFamily="34" charset="0"/>
              </a:rPr>
              <a:t>, it is based more due to a wrongful filing issue.</a:t>
            </a:r>
            <a:endParaRPr lang="en-US" sz="22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300" b="6040"/>
          <a:stretch/>
        </p:blipFill>
        <p:spPr>
          <a:xfrm>
            <a:off x="7438117" y="0"/>
            <a:ext cx="1705883" cy="1436914"/>
          </a:xfrm>
          <a:prstGeom prst="rect">
            <a:avLst/>
          </a:prstGeom>
        </p:spPr>
      </p:pic>
    </p:spTree>
    <p:extLst>
      <p:ext uri="{BB962C8B-B14F-4D97-AF65-F5344CB8AC3E}">
        <p14:creationId xmlns:p14="http://schemas.microsoft.com/office/powerpoint/2010/main" val="499579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0435" y="421922"/>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76175" y="95597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2900" y="1494176"/>
            <a:ext cx="7769888" cy="3203441"/>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Ethiopia</a:t>
            </a:r>
          </a:p>
          <a:p>
            <a:pPr algn="ctr">
              <a:lnSpc>
                <a:spcPct val="90000"/>
              </a:lnSpc>
              <a:spcBef>
                <a:spcPts val="750"/>
              </a:spcBef>
            </a:pPr>
            <a:endParaRPr lang="en-US" sz="900" dirty="0">
              <a:solidFill>
                <a:prstClr val="black"/>
              </a:solidFill>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Under </a:t>
            </a:r>
            <a:r>
              <a:rPr lang="en-US" sz="2200" b="1" dirty="0">
                <a:solidFill>
                  <a:srgbClr val="002060"/>
                </a:solidFill>
                <a:latin typeface="Arial" panose="020B0604020202020204" pitchFamily="34" charset="0"/>
                <a:cs typeface="Arial" panose="020B0604020202020204" pitchFamily="34" charset="0"/>
              </a:rPr>
              <a:t>Criminal Code </a:t>
            </a:r>
            <a:r>
              <a:rPr lang="en-US" sz="2200" dirty="0">
                <a:latin typeface="Arial" panose="020B0604020202020204" pitchFamily="34" charset="0"/>
                <a:cs typeface="Arial" panose="020B0604020202020204" pitchFamily="34" charset="0"/>
              </a:rPr>
              <a:t>Article 44, there are sanctions against those who </a:t>
            </a:r>
            <a:r>
              <a:rPr lang="en-US" sz="2200" b="1" dirty="0">
                <a:solidFill>
                  <a:srgbClr val="002060"/>
                </a:solidFill>
                <a:latin typeface="Arial" panose="020B0604020202020204" pitchFamily="34" charset="0"/>
                <a:cs typeface="Arial" panose="020B0604020202020204" pitchFamily="34" charset="0"/>
              </a:rPr>
              <a:t>retaliate</a:t>
            </a:r>
            <a:r>
              <a:rPr lang="en-US" sz="2200" dirty="0">
                <a:solidFill>
                  <a:srgbClr val="00206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against a WB.  The </a:t>
            </a:r>
            <a:r>
              <a:rPr lang="en-US" sz="2200" b="1" dirty="0">
                <a:solidFill>
                  <a:srgbClr val="002060"/>
                </a:solidFill>
                <a:latin typeface="Arial" panose="020B0604020202020204" pitchFamily="34" charset="0"/>
                <a:cs typeface="Arial" panose="020B0604020202020204" pitchFamily="34" charset="0"/>
              </a:rPr>
              <a:t>sanctions are fines and/or “simple prison” for three years</a:t>
            </a:r>
            <a:r>
              <a:rPr lang="en-US" sz="2200" dirty="0">
                <a:latin typeface="Arial" panose="020B0604020202020204" pitchFamily="34" charset="0"/>
                <a:cs typeface="Arial" panose="020B0604020202020204" pitchFamily="34" charset="0"/>
              </a:rPr>
              <a:t>.  It is difficult to protect in an administrative case, however Article 4 would be used or tried to be used to enforce. </a:t>
            </a:r>
          </a:p>
          <a:p>
            <a:pPr algn="just">
              <a:lnSpc>
                <a:spcPct val="90000"/>
              </a:lnSpc>
              <a:spcBef>
                <a:spcPts val="750"/>
              </a:spcBef>
            </a:pPr>
            <a:endParaRPr lang="en-US" sz="22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There is legal advice not representation. </a:t>
            </a:r>
            <a:endParaRPr lang="en-US" sz="22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300" b="6040"/>
          <a:stretch/>
        </p:blipFill>
        <p:spPr>
          <a:xfrm>
            <a:off x="7364169" y="-5026"/>
            <a:ext cx="1779830" cy="1499202"/>
          </a:xfrm>
          <a:prstGeom prst="rect">
            <a:avLst/>
          </a:prstGeom>
        </p:spPr>
      </p:pic>
    </p:spTree>
    <p:extLst>
      <p:ext uri="{BB962C8B-B14F-4D97-AF65-F5344CB8AC3E}">
        <p14:creationId xmlns:p14="http://schemas.microsoft.com/office/powerpoint/2010/main" val="4095193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249" y="645446"/>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5" y="129887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76265" y="1745930"/>
            <a:ext cx="7920786" cy="2946448"/>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Uganda</a:t>
            </a:r>
          </a:p>
          <a:p>
            <a:pPr algn="ctr">
              <a:lnSpc>
                <a:spcPct val="90000"/>
              </a:lnSpc>
              <a:spcBef>
                <a:spcPts val="750"/>
              </a:spcBef>
            </a:pPr>
            <a:endParaRPr lang="en-US" sz="2000" dirty="0">
              <a:solidFill>
                <a:prstClr val="black"/>
              </a:solidFill>
              <a:latin typeface="Arial" panose="020B0604020202020204" pitchFamily="34" charset="0"/>
              <a:cs typeface="Arial" panose="020B0604020202020204" pitchFamily="34" charset="0"/>
            </a:endParaRPr>
          </a:p>
          <a:p>
            <a:pPr algn="just"/>
            <a:r>
              <a:rPr lang="en-GB" sz="2200" b="1" dirty="0">
                <a:solidFill>
                  <a:srgbClr val="002060"/>
                </a:solidFill>
                <a:latin typeface="Arial" panose="020B0604020202020204" pitchFamily="34" charset="0"/>
                <a:cs typeface="Arial" panose="020B0604020202020204" pitchFamily="34" charset="0"/>
              </a:rPr>
              <a:t>The Whistleblowers Protection Act, 2010 </a:t>
            </a:r>
            <a:r>
              <a:rPr lang="en-GB" sz="2200" dirty="0" smtClean="0">
                <a:latin typeface="Arial" panose="020B0604020202020204" pitchFamily="34" charset="0"/>
                <a:cs typeface="Arial" panose="020B0604020202020204" pitchFamily="34" charset="0"/>
              </a:rPr>
              <a:t>provides </a:t>
            </a:r>
            <a:r>
              <a:rPr lang="en-GB" sz="2200" dirty="0">
                <a:latin typeface="Arial" panose="020B0604020202020204" pitchFamily="34" charset="0"/>
                <a:cs typeface="Arial" panose="020B0604020202020204" pitchFamily="34" charset="0"/>
              </a:rPr>
              <a:t>for the procedures by which individuals in both the </a:t>
            </a:r>
            <a:r>
              <a:rPr lang="en-GB" sz="2200" b="1" dirty="0">
                <a:solidFill>
                  <a:srgbClr val="002060"/>
                </a:solidFill>
                <a:latin typeface="Arial" panose="020B0604020202020204" pitchFamily="34" charset="0"/>
                <a:cs typeface="Arial" panose="020B0604020202020204" pitchFamily="34" charset="0"/>
              </a:rPr>
              <a:t>private and public </a:t>
            </a:r>
            <a:r>
              <a:rPr lang="en-GB" sz="2200" dirty="0">
                <a:latin typeface="Arial" panose="020B0604020202020204" pitchFamily="34" charset="0"/>
                <a:cs typeface="Arial" panose="020B0604020202020204" pitchFamily="34" charset="0"/>
              </a:rPr>
              <a:t>sector may in the public interest disclose information that relates to irregular, illegal or corrupt practices; to provide for the protection against victimisation of persons who make disclosures; and to provide for related matters.  </a:t>
            </a:r>
            <a:endParaRPr lang="en-GB" sz="22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168" y="0"/>
            <a:ext cx="1488831" cy="1382485"/>
          </a:xfrm>
          <a:prstGeom prst="rect">
            <a:avLst/>
          </a:prstGeom>
        </p:spPr>
      </p:pic>
    </p:spTree>
    <p:extLst>
      <p:ext uri="{BB962C8B-B14F-4D97-AF65-F5344CB8AC3E}">
        <p14:creationId xmlns:p14="http://schemas.microsoft.com/office/powerpoint/2010/main" val="4169349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249" y="421922"/>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5" y="93590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24542" y="1126827"/>
            <a:ext cx="8273143" cy="4935710"/>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Uganda</a:t>
            </a:r>
          </a:p>
          <a:p>
            <a:pPr algn="ctr">
              <a:lnSpc>
                <a:spcPct val="90000"/>
              </a:lnSpc>
              <a:spcBef>
                <a:spcPts val="750"/>
              </a:spcBef>
            </a:pPr>
            <a:r>
              <a:rPr lang="en-US" sz="2400" dirty="0">
                <a:latin typeface="Arial" panose="020B0604020202020204" pitchFamily="34" charset="0"/>
                <a:cs typeface="Arial" panose="020B0604020202020204" pitchFamily="34" charset="0"/>
              </a:rPr>
              <a:t>The Act includes: </a:t>
            </a:r>
            <a:r>
              <a:rPr lang="en-GB" sz="2400" dirty="0">
                <a:latin typeface="Arial" panose="020B0604020202020204" pitchFamily="34" charset="0"/>
                <a:cs typeface="Arial" panose="020B0604020202020204" pitchFamily="34" charset="0"/>
              </a:rPr>
              <a:t>Section 2. Disclosure of impropriety.</a:t>
            </a:r>
          </a:p>
          <a:p>
            <a:pPr algn="ctr">
              <a:lnSpc>
                <a:spcPct val="90000"/>
              </a:lnSpc>
              <a:spcBef>
                <a:spcPts val="750"/>
              </a:spcBef>
            </a:pPr>
            <a:endParaRPr lang="en-US" sz="1000" dirty="0">
              <a:solidFill>
                <a:prstClr val="black"/>
              </a:solidFill>
              <a:latin typeface="Arial" panose="020B0604020202020204" pitchFamily="34" charset="0"/>
              <a:cs typeface="Arial" panose="020B0604020202020204" pitchFamily="34" charset="0"/>
            </a:endParaRPr>
          </a:p>
          <a:p>
            <a:pPr algn="just"/>
            <a:r>
              <a:rPr lang="en-GB" sz="2200" dirty="0" smtClean="0">
                <a:latin typeface="Arial" panose="020B0604020202020204" pitchFamily="34" charset="0"/>
                <a:cs typeface="Arial" panose="020B0604020202020204" pitchFamily="34" charset="0"/>
              </a:rPr>
              <a:t>“Disclosure</a:t>
            </a:r>
            <a:r>
              <a:rPr lang="en-GB" sz="2200" dirty="0">
                <a:latin typeface="Arial" panose="020B0604020202020204" pitchFamily="34" charset="0"/>
                <a:cs typeface="Arial" panose="020B0604020202020204" pitchFamily="34" charset="0"/>
              </a:rPr>
              <a:t>” means any declaration of information made by a whistleblower with regard to the conduct of one or more persons where the whistleblower has reason to believe that the information given shows or tends to show one or more of the following— (a) that a </a:t>
            </a:r>
            <a:r>
              <a:rPr lang="en-GB" sz="2200" b="1" dirty="0">
                <a:solidFill>
                  <a:srgbClr val="002060"/>
                </a:solidFill>
                <a:latin typeface="Arial" panose="020B0604020202020204" pitchFamily="34" charset="0"/>
                <a:cs typeface="Arial" panose="020B0604020202020204" pitchFamily="34" charset="0"/>
              </a:rPr>
              <a:t>criminal offence </a:t>
            </a:r>
            <a:r>
              <a:rPr lang="en-GB" sz="2200" dirty="0">
                <a:latin typeface="Arial" panose="020B0604020202020204" pitchFamily="34" charset="0"/>
                <a:cs typeface="Arial" panose="020B0604020202020204" pitchFamily="34" charset="0"/>
              </a:rPr>
              <a:t>or other </a:t>
            </a:r>
            <a:r>
              <a:rPr lang="en-GB" sz="2200" b="1" dirty="0">
                <a:solidFill>
                  <a:srgbClr val="002060"/>
                </a:solidFill>
                <a:latin typeface="Arial" panose="020B0604020202020204" pitchFamily="34" charset="0"/>
                <a:cs typeface="Arial" panose="020B0604020202020204" pitchFamily="34" charset="0"/>
              </a:rPr>
              <a:t>unlawful act </a:t>
            </a:r>
            <a:r>
              <a:rPr lang="en-GB" sz="2200" dirty="0">
                <a:latin typeface="Arial" panose="020B0604020202020204" pitchFamily="34" charset="0"/>
                <a:cs typeface="Arial" panose="020B0604020202020204" pitchFamily="34" charset="0"/>
              </a:rPr>
              <a:t>has been committed, is being committed or is likely to be committed; (b) that a </a:t>
            </a:r>
            <a:r>
              <a:rPr lang="en-GB" sz="2200" b="1" dirty="0">
                <a:solidFill>
                  <a:srgbClr val="002060"/>
                </a:solidFill>
                <a:latin typeface="Arial" panose="020B0604020202020204" pitchFamily="34" charset="0"/>
                <a:cs typeface="Arial" panose="020B0604020202020204" pitchFamily="34" charset="0"/>
              </a:rPr>
              <a:t>miscarriage of justice </a:t>
            </a:r>
            <a:r>
              <a:rPr lang="en-GB" sz="2200" dirty="0">
                <a:latin typeface="Arial" panose="020B0604020202020204" pitchFamily="34" charset="0"/>
                <a:cs typeface="Arial" panose="020B0604020202020204" pitchFamily="34" charset="0"/>
              </a:rPr>
              <a:t>has occurred, is occurring or is likely to occur; (c) that a person has failed, is failing or is likely to </a:t>
            </a:r>
            <a:r>
              <a:rPr lang="en-GB" sz="2200" b="1" dirty="0">
                <a:solidFill>
                  <a:srgbClr val="002060"/>
                </a:solidFill>
                <a:latin typeface="Arial" panose="020B0604020202020204" pitchFamily="34" charset="0"/>
                <a:cs typeface="Arial" panose="020B0604020202020204" pitchFamily="34" charset="0"/>
              </a:rPr>
              <a:t>fail to comply with any legal obligation </a:t>
            </a:r>
            <a:r>
              <a:rPr lang="en-GB" sz="2200" dirty="0">
                <a:latin typeface="Arial" panose="020B0604020202020204" pitchFamily="34" charset="0"/>
                <a:cs typeface="Arial" panose="020B0604020202020204" pitchFamily="34" charset="0"/>
              </a:rPr>
              <a:t>to which that person is subject; (d) that any matter referred to in paragraphs (a) to (c) has been, is being or is likely to be </a:t>
            </a:r>
            <a:r>
              <a:rPr lang="en-GB" sz="2200" b="1" dirty="0">
                <a:solidFill>
                  <a:srgbClr val="002060"/>
                </a:solidFill>
                <a:latin typeface="Arial" panose="020B0604020202020204" pitchFamily="34" charset="0"/>
                <a:cs typeface="Arial" panose="020B0604020202020204" pitchFamily="34" charset="0"/>
              </a:rPr>
              <a:t>deliberately concealed</a:t>
            </a:r>
            <a:r>
              <a:rPr lang="en-GB"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8" y="0"/>
            <a:ext cx="1371601" cy="1273629"/>
          </a:xfrm>
          <a:prstGeom prst="rect">
            <a:avLst/>
          </a:prstGeom>
        </p:spPr>
      </p:pic>
    </p:spTree>
    <p:extLst>
      <p:ext uri="{BB962C8B-B14F-4D97-AF65-F5344CB8AC3E}">
        <p14:creationId xmlns:p14="http://schemas.microsoft.com/office/powerpoint/2010/main" val="266329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8277" y="413055"/>
            <a:ext cx="6414818" cy="504918"/>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Overview</a:t>
            </a:r>
          </a:p>
        </p:txBody>
      </p:sp>
      <p:sp>
        <p:nvSpPr>
          <p:cNvPr id="3" name="Content Placeholder 2"/>
          <p:cNvSpPr>
            <a:spLocks noGrp="1"/>
          </p:cNvSpPr>
          <p:nvPr>
            <p:ph idx="4294967295"/>
          </p:nvPr>
        </p:nvSpPr>
        <p:spPr>
          <a:xfrm>
            <a:off x="568790" y="1522659"/>
            <a:ext cx="8010939" cy="4163765"/>
          </a:xfrm>
        </p:spPr>
        <p:txBody>
          <a:bodyPr>
            <a:noAutofit/>
          </a:bodyPr>
          <a:lstStyle/>
          <a:p>
            <a:pPr marL="0" indent="0" algn="just">
              <a:buClr>
                <a:srgbClr val="90241C"/>
              </a:buClr>
              <a:buNone/>
            </a:pPr>
            <a:endParaRPr lang="en-US" sz="1050" dirty="0">
              <a:latin typeface="Arial" panose="020B0604020202020204" pitchFamily="34" charset="0"/>
              <a:cs typeface="Arial" panose="020B0604020202020204" pitchFamily="34" charset="0"/>
            </a:endParaRPr>
          </a:p>
          <a:p>
            <a:pPr marL="0" indent="0" algn="just">
              <a:buClr>
                <a:srgbClr val="90241C"/>
              </a:buClr>
              <a:buNone/>
            </a:pPr>
            <a:r>
              <a:rPr lang="en-US" sz="2600" dirty="0">
                <a:latin typeface="Arial" panose="020B0604020202020204" pitchFamily="34" charset="0"/>
                <a:cs typeface="Arial" panose="020B0604020202020204" pitchFamily="34" charset="0"/>
              </a:rPr>
              <a:t>Session 5:  	Discussion of Additional/Enhanced 				</a:t>
            </a:r>
            <a:r>
              <a:rPr lang="en-US" sz="2600" dirty="0" smtClean="0">
                <a:latin typeface="Arial" panose="020B0604020202020204" pitchFamily="34" charset="0"/>
                <a:cs typeface="Arial" panose="020B0604020202020204" pitchFamily="34" charset="0"/>
              </a:rPr>
              <a:t>Legislation </a:t>
            </a:r>
            <a:r>
              <a:rPr lang="en-US" sz="2600" dirty="0">
                <a:latin typeface="Arial" panose="020B0604020202020204" pitchFamily="34" charset="0"/>
                <a:cs typeface="Arial" panose="020B0604020202020204" pitchFamily="34" charset="0"/>
              </a:rPr>
              <a:t>&amp; Impacts </a:t>
            </a:r>
            <a:endParaRPr lang="en-US" sz="2600" dirty="0" smtClean="0">
              <a:latin typeface="Arial" panose="020B0604020202020204" pitchFamily="34" charset="0"/>
              <a:cs typeface="Arial" panose="020B0604020202020204" pitchFamily="34" charset="0"/>
            </a:endParaRPr>
          </a:p>
          <a:p>
            <a:pPr marL="0" indent="0" algn="just">
              <a:buClr>
                <a:srgbClr val="90241C"/>
              </a:buClr>
              <a:buNone/>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(Group Discussion</a:t>
            </a:r>
            <a:r>
              <a:rPr lang="en-US" sz="2600" dirty="0">
                <a:latin typeface="Arial" panose="020B0604020202020204" pitchFamily="34" charset="0"/>
                <a:cs typeface="Arial" panose="020B0604020202020204" pitchFamily="34" charset="0"/>
              </a:rPr>
              <a:t>)</a:t>
            </a:r>
          </a:p>
          <a:p>
            <a:pPr marL="0" indent="0" algn="just">
              <a:buClr>
                <a:srgbClr val="90241C"/>
              </a:buClr>
              <a:buNone/>
            </a:pPr>
            <a:endParaRPr lang="en-US" sz="1050" dirty="0">
              <a:latin typeface="Arial" panose="020B0604020202020204" pitchFamily="34" charset="0"/>
              <a:cs typeface="Arial" panose="020B0604020202020204" pitchFamily="34" charset="0"/>
            </a:endParaRPr>
          </a:p>
          <a:p>
            <a:pPr marL="0" indent="0" algn="just">
              <a:buClr>
                <a:srgbClr val="90241C"/>
              </a:buClr>
              <a:buNone/>
            </a:pPr>
            <a:r>
              <a:rPr lang="en-US" sz="2600" dirty="0">
                <a:latin typeface="Arial" panose="020B0604020202020204" pitchFamily="34" charset="0"/>
                <a:cs typeface="Arial" panose="020B0604020202020204" pitchFamily="34" charset="0"/>
              </a:rPr>
              <a:t>Session 6: 	</a:t>
            </a:r>
            <a:r>
              <a:rPr lang="en-US" sz="2600" dirty="0" smtClean="0">
                <a:latin typeface="Arial" panose="020B0604020202020204" pitchFamily="34" charset="0"/>
                <a:cs typeface="Arial" panose="020B0604020202020204" pitchFamily="34" charset="0"/>
              </a:rPr>
              <a:t>Assignment </a:t>
            </a:r>
            <a:r>
              <a:rPr lang="en-US" sz="2600" dirty="0">
                <a:latin typeface="Arial" panose="020B0604020202020204" pitchFamily="34" charset="0"/>
                <a:cs typeface="Arial" panose="020B0604020202020204" pitchFamily="34" charset="0"/>
              </a:rPr>
              <a:t>of Responsibilities - </a:t>
            </a:r>
            <a:r>
              <a:rPr lang="en-US" sz="2600" dirty="0" smtClean="0">
                <a:latin typeface="Arial" panose="020B0604020202020204" pitchFamily="34" charset="0"/>
                <a:cs typeface="Arial" panose="020B0604020202020204" pitchFamily="34" charset="0"/>
              </a:rPr>
              <a:t>					Monitoring &amp; Guidance on						Implementation (</a:t>
            </a:r>
            <a:r>
              <a:rPr lang="en-US" sz="2600" dirty="0">
                <a:latin typeface="Arial" panose="020B0604020202020204" pitchFamily="34" charset="0"/>
                <a:cs typeface="Arial" panose="020B0604020202020204" pitchFamily="34" charset="0"/>
              </a:rPr>
              <a:t>Group Discussion)</a:t>
            </a:r>
          </a:p>
          <a:p>
            <a:pPr marL="0" indent="0" algn="just">
              <a:buClr>
                <a:srgbClr val="90241C"/>
              </a:buClr>
              <a:buNone/>
            </a:pPr>
            <a:endParaRPr lang="en-US" sz="1050" dirty="0">
              <a:latin typeface="Arial" panose="020B0604020202020204" pitchFamily="34" charset="0"/>
              <a:cs typeface="Arial" panose="020B0604020202020204" pitchFamily="34" charset="0"/>
            </a:endParaRPr>
          </a:p>
          <a:p>
            <a:pPr marL="0" indent="0" algn="just">
              <a:buClr>
                <a:srgbClr val="90241C"/>
              </a:buClr>
              <a:buNone/>
            </a:pPr>
            <a:r>
              <a:rPr lang="en-US" sz="2600" dirty="0">
                <a:latin typeface="Arial" panose="020B0604020202020204" pitchFamily="34" charset="0"/>
                <a:cs typeface="Arial" panose="020B0604020202020204" pitchFamily="34" charset="0"/>
              </a:rPr>
              <a:t>Session 7:	</a:t>
            </a:r>
            <a:r>
              <a:rPr lang="en-US" sz="2600" dirty="0" smtClean="0">
                <a:latin typeface="Arial" panose="020B0604020202020204" pitchFamily="34" charset="0"/>
                <a:cs typeface="Arial" panose="020B0604020202020204" pitchFamily="34" charset="0"/>
              </a:rPr>
              <a:t>Conclusion</a:t>
            </a:r>
            <a:r>
              <a:rPr lang="en-US" sz="2600" dirty="0">
                <a:latin typeface="Arial" panose="020B0604020202020204" pitchFamily="34" charset="0"/>
                <a:cs typeface="Arial" panose="020B0604020202020204" pitchFamily="34" charset="0"/>
              </a:rPr>
              <a:t>  &amp; Identification of </a:t>
            </a:r>
            <a:r>
              <a:rPr lang="en-US" sz="2600" dirty="0" smtClean="0">
                <a:latin typeface="Arial" panose="020B0604020202020204" pitchFamily="34" charset="0"/>
                <a:cs typeface="Arial" panose="020B0604020202020204" pitchFamily="34" charset="0"/>
              </a:rPr>
              <a:t>Ideas 				(Group </a:t>
            </a:r>
            <a:r>
              <a:rPr lang="en-US" sz="2600" dirty="0">
                <a:latin typeface="Arial" panose="020B0604020202020204" pitchFamily="34" charset="0"/>
                <a:cs typeface="Arial" panose="020B0604020202020204" pitchFamily="34" charset="0"/>
              </a:rPr>
              <a:t>Discussion)</a:t>
            </a:r>
          </a:p>
          <a:p>
            <a:pPr marL="0" indent="0" algn="just">
              <a:buClr>
                <a:srgbClr val="90241C"/>
              </a:buClr>
              <a:buNone/>
            </a:pPr>
            <a:endParaRPr lang="en-US" sz="2250" dirty="0">
              <a:latin typeface="Arial" panose="020B0604020202020204" pitchFamily="34" charset="0"/>
              <a:cs typeface="Arial" panose="020B0604020202020204" pitchFamily="34" charset="0"/>
            </a:endParaRPr>
          </a:p>
        </p:txBody>
      </p:sp>
      <p:cxnSp>
        <p:nvCxnSpPr>
          <p:cNvPr id="5" name="Straight Connector 4"/>
          <p:cNvCxnSpPr/>
          <p:nvPr/>
        </p:nvCxnSpPr>
        <p:spPr>
          <a:xfrm>
            <a:off x="1799477" y="111316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648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249" y="302202"/>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5" y="73211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28638" y="1162018"/>
            <a:ext cx="7958137" cy="4525341"/>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Uganda</a:t>
            </a:r>
          </a:p>
          <a:p>
            <a:pPr algn="ctr">
              <a:lnSpc>
                <a:spcPct val="90000"/>
              </a:lnSpc>
              <a:spcBef>
                <a:spcPts val="750"/>
              </a:spcBef>
            </a:pPr>
            <a:endParaRPr lang="en-US" sz="1400" dirty="0">
              <a:solidFill>
                <a:prstClr val="black"/>
              </a:solidFill>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Under Section 5 (2) of the Act: When a disclosure of impropriety is made to a person specified in </a:t>
            </a:r>
            <a:r>
              <a:rPr lang="en-GB" sz="2400" dirty="0" smtClean="0">
                <a:latin typeface="Arial" panose="020B0604020202020204" pitchFamily="34" charset="0"/>
                <a:cs typeface="Arial" panose="020B0604020202020204" pitchFamily="34" charset="0"/>
              </a:rPr>
              <a:t>Section </a:t>
            </a:r>
            <a:r>
              <a:rPr lang="en-GB" sz="2400" dirty="0">
                <a:latin typeface="Arial" panose="020B0604020202020204" pitchFamily="34" charset="0"/>
                <a:cs typeface="Arial" panose="020B0604020202020204" pitchFamily="34" charset="0"/>
              </a:rPr>
              <a:t>4, the person shall— </a:t>
            </a:r>
            <a:endParaRPr lang="en-US" sz="24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  (a) </a:t>
            </a:r>
            <a:r>
              <a:rPr lang="en-GB" sz="2400" b="1" dirty="0">
                <a:solidFill>
                  <a:srgbClr val="002060"/>
                </a:solidFill>
                <a:latin typeface="Arial" panose="020B0604020202020204" pitchFamily="34" charset="0"/>
                <a:cs typeface="Arial" panose="020B0604020202020204" pitchFamily="34" charset="0"/>
              </a:rPr>
              <a:t>make a record </a:t>
            </a:r>
            <a:r>
              <a:rPr lang="en-GB" sz="2400" dirty="0">
                <a:latin typeface="Arial" panose="020B0604020202020204" pitchFamily="34" charset="0"/>
                <a:cs typeface="Arial" panose="020B0604020202020204" pitchFamily="34" charset="0"/>
              </a:rPr>
              <a:t>of the time and place where the disclosure is made; </a:t>
            </a:r>
            <a:endParaRPr lang="en-US" sz="24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  (b) give to the whistleblower an a</a:t>
            </a:r>
            <a:r>
              <a:rPr lang="en-GB" sz="2400" b="1" dirty="0">
                <a:solidFill>
                  <a:srgbClr val="002060"/>
                </a:solidFill>
                <a:latin typeface="Arial" panose="020B0604020202020204" pitchFamily="34" charset="0"/>
                <a:cs typeface="Arial" panose="020B0604020202020204" pitchFamily="34" charset="0"/>
              </a:rPr>
              <a:t>cknowledgment in writing of receipt</a:t>
            </a:r>
            <a:r>
              <a:rPr lang="en-GB" sz="2400" dirty="0">
                <a:latin typeface="Arial" panose="020B0604020202020204" pitchFamily="34" charset="0"/>
                <a:cs typeface="Arial" panose="020B0604020202020204" pitchFamily="34" charset="0"/>
              </a:rPr>
              <a:t> of the disclosure; and     </a:t>
            </a:r>
            <a:endParaRPr lang="en-US" sz="24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  (c) </a:t>
            </a:r>
            <a:r>
              <a:rPr lang="en-GB" sz="2400" b="1" dirty="0">
                <a:solidFill>
                  <a:srgbClr val="002060"/>
                </a:solidFill>
                <a:latin typeface="Arial" panose="020B0604020202020204" pitchFamily="34" charset="0"/>
                <a:cs typeface="Arial" panose="020B0604020202020204" pitchFamily="34" charset="0"/>
              </a:rPr>
              <a:t>keep</a:t>
            </a:r>
            <a:r>
              <a:rPr lang="en-GB" sz="2400" dirty="0">
                <a:solidFill>
                  <a:srgbClr val="00206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 writing in which the disclosure is made </a:t>
            </a:r>
            <a:r>
              <a:rPr lang="en-GB" sz="2400" b="1" dirty="0">
                <a:solidFill>
                  <a:srgbClr val="002060"/>
                </a:solidFill>
                <a:latin typeface="Arial" panose="020B0604020202020204" pitchFamily="34" charset="0"/>
                <a:cs typeface="Arial" panose="020B0604020202020204" pitchFamily="34" charset="0"/>
              </a:rPr>
              <a:t>confidential</a:t>
            </a:r>
            <a:r>
              <a:rPr lang="en-GB" sz="2400" dirty="0">
                <a:latin typeface="Arial" panose="020B0604020202020204" pitchFamily="34" charset="0"/>
                <a:cs typeface="Arial" panose="020B0604020202020204" pitchFamily="34" charset="0"/>
              </a:rPr>
              <a:t>, and in safe custody pending investigation of the impropriety.</a:t>
            </a:r>
            <a:endParaRPr lang="en-US" sz="2400" dirty="0">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508" y="1"/>
            <a:ext cx="1418491" cy="1317170"/>
          </a:xfrm>
          <a:prstGeom prst="rect">
            <a:avLst/>
          </a:prstGeom>
        </p:spPr>
      </p:pic>
    </p:spTree>
    <p:extLst>
      <p:ext uri="{BB962C8B-B14F-4D97-AF65-F5344CB8AC3E}">
        <p14:creationId xmlns:p14="http://schemas.microsoft.com/office/powerpoint/2010/main" val="26669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249" y="421922"/>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5" y="1113142"/>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51714" y="1245867"/>
            <a:ext cx="7920786" cy="4839273"/>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Uganda</a:t>
            </a:r>
          </a:p>
          <a:p>
            <a:pPr algn="ctr">
              <a:lnSpc>
                <a:spcPct val="90000"/>
              </a:lnSpc>
              <a:spcBef>
                <a:spcPts val="750"/>
              </a:spcBef>
            </a:pPr>
            <a:endParaRPr lang="en-US" sz="1000" dirty="0">
              <a:solidFill>
                <a:prstClr val="black"/>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Section 4 (3) External disclosures of impropriety may be made to any of the following institutions— </a:t>
            </a:r>
            <a:endParaRPr lang="en-GB" sz="24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 the Inspectorate of Government; </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 the Directorate of Public Prosecutions; </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 the Uganda Human Rights Commission; </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 the Directorate for Ethics and Integrity; </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 the office of the Resident District Commissioner; </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 Parliament of Uganda; </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(g) the National Environment Management Authority; and </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 the Uganda Police Force.</a:t>
            </a: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066" y="0"/>
            <a:ext cx="1399933" cy="1299938"/>
          </a:xfrm>
          <a:prstGeom prst="rect">
            <a:avLst/>
          </a:prstGeom>
        </p:spPr>
      </p:pic>
    </p:spTree>
    <p:extLst>
      <p:ext uri="{BB962C8B-B14F-4D97-AF65-F5344CB8AC3E}">
        <p14:creationId xmlns:p14="http://schemas.microsoft.com/office/powerpoint/2010/main" val="2566559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249" y="421922"/>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5" y="1113142"/>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51714" y="1731643"/>
            <a:ext cx="7769888" cy="2978764"/>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Uganda</a:t>
            </a:r>
          </a:p>
          <a:p>
            <a:pPr algn="ctr">
              <a:lnSpc>
                <a:spcPct val="90000"/>
              </a:lnSpc>
              <a:spcBef>
                <a:spcPts val="750"/>
              </a:spcBef>
            </a:pPr>
            <a:endParaRPr lang="en-US" sz="900" dirty="0">
              <a:solidFill>
                <a:prstClr val="black"/>
              </a:solidFill>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Section 5 of the Whistleblower Act makes receipt of disclosures compulsory.  </a:t>
            </a:r>
            <a:r>
              <a:rPr lang="en-GB" sz="2400" b="1" dirty="0">
                <a:solidFill>
                  <a:srgbClr val="002060"/>
                </a:solidFill>
                <a:latin typeface="Arial" panose="020B0604020202020204" pitchFamily="34" charset="0"/>
                <a:cs typeface="Arial" panose="020B0604020202020204" pitchFamily="34" charset="0"/>
              </a:rPr>
              <a:t>The Authorities do not have the discretion to grant or reject whistleblower protection.  It is mandatory and granted by law once one meets the criteria for being designated a whistleblower</a:t>
            </a:r>
            <a:r>
              <a:rPr lang="en-GB"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067" y="1"/>
            <a:ext cx="1399932" cy="1299936"/>
          </a:xfrm>
          <a:prstGeom prst="rect">
            <a:avLst/>
          </a:prstGeom>
        </p:spPr>
      </p:pic>
    </p:spTree>
    <p:extLst>
      <p:ext uri="{BB962C8B-B14F-4D97-AF65-F5344CB8AC3E}">
        <p14:creationId xmlns:p14="http://schemas.microsoft.com/office/powerpoint/2010/main" val="3126101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249" y="421922"/>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5" y="1113142"/>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51714" y="1374455"/>
            <a:ext cx="7769888" cy="5114734"/>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Uganda</a:t>
            </a:r>
          </a:p>
          <a:p>
            <a:pPr algn="ctr">
              <a:lnSpc>
                <a:spcPct val="90000"/>
              </a:lnSpc>
              <a:spcBef>
                <a:spcPts val="750"/>
              </a:spcBef>
            </a:pPr>
            <a:endParaRPr lang="en-US" sz="900" dirty="0">
              <a:solidFill>
                <a:prstClr val="black"/>
              </a:solidFill>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Concern was expressed by the IGG’s office regarding WB Act, Section 9 (3): </a:t>
            </a:r>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whistleblower who honestly and reasonably believes that he or she has been </a:t>
            </a:r>
            <a:r>
              <a:rPr lang="en-GB" sz="2400" u="sng" dirty="0">
                <a:solidFill>
                  <a:srgbClr val="002060"/>
                </a:solidFill>
                <a:latin typeface="Arial" panose="020B0604020202020204" pitchFamily="34" charset="0"/>
                <a:cs typeface="Arial" panose="020B0604020202020204" pitchFamily="34" charset="0"/>
              </a:rPr>
              <a:t>victimised</a:t>
            </a:r>
            <a:r>
              <a:rPr lang="en-GB" sz="2400" dirty="0">
                <a:solidFill>
                  <a:srgbClr val="00206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as a result of his or her disclosure may make a complaint to either the </a:t>
            </a:r>
            <a:r>
              <a:rPr lang="en-GB" sz="2400" b="1" dirty="0">
                <a:solidFill>
                  <a:srgbClr val="002060"/>
                </a:solidFill>
                <a:latin typeface="Arial" panose="020B0604020202020204" pitchFamily="34" charset="0"/>
                <a:cs typeface="Arial" panose="020B0604020202020204" pitchFamily="34" charset="0"/>
              </a:rPr>
              <a:t>Inspectorate of Government or the Uganda Human Rights Commission </a:t>
            </a:r>
            <a:r>
              <a:rPr lang="en-GB" sz="2400" dirty="0">
                <a:latin typeface="Arial" panose="020B0604020202020204" pitchFamily="34" charset="0"/>
                <a:cs typeface="Arial" panose="020B0604020202020204" pitchFamily="34" charset="0"/>
              </a:rPr>
              <a:t>for redress. </a:t>
            </a:r>
            <a:endParaRPr lang="en-GB" sz="2400" dirty="0" smtClean="0">
              <a:latin typeface="Arial" panose="020B0604020202020204" pitchFamily="34" charset="0"/>
              <a:cs typeface="Arial" panose="020B0604020202020204" pitchFamily="34" charset="0"/>
            </a:endParaRPr>
          </a:p>
          <a:p>
            <a:pPr algn="just">
              <a:lnSpc>
                <a:spcPct val="90000"/>
              </a:lnSpc>
              <a:spcBef>
                <a:spcPts val="750"/>
              </a:spcBef>
            </a:pP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(4) Notwithstanding subsection (3) a whistleblower may seek redress for victimisation by bringing a </a:t>
            </a:r>
            <a:r>
              <a:rPr lang="en-GB" sz="2400" b="1" dirty="0">
                <a:solidFill>
                  <a:srgbClr val="002060"/>
                </a:solidFill>
                <a:latin typeface="Arial" panose="020B0604020202020204" pitchFamily="34" charset="0"/>
                <a:cs typeface="Arial" panose="020B0604020202020204" pitchFamily="34" charset="0"/>
              </a:rPr>
              <a:t>civil action </a:t>
            </a:r>
            <a:r>
              <a:rPr lang="en-GB" sz="2400" dirty="0">
                <a:latin typeface="Arial" panose="020B0604020202020204" pitchFamily="34" charset="0"/>
                <a:cs typeface="Arial" panose="020B0604020202020204" pitchFamily="34" charset="0"/>
              </a:rPr>
              <a:t>in a court of law. </a:t>
            </a:r>
            <a:endParaRPr lang="en-US" sz="24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endParaRPr lang="en-US" sz="22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818" y="1"/>
            <a:ext cx="1480181" cy="1374454"/>
          </a:xfrm>
          <a:prstGeom prst="rect">
            <a:avLst/>
          </a:prstGeom>
        </p:spPr>
      </p:pic>
    </p:spTree>
    <p:extLst>
      <p:ext uri="{BB962C8B-B14F-4D97-AF65-F5344CB8AC3E}">
        <p14:creationId xmlns:p14="http://schemas.microsoft.com/office/powerpoint/2010/main" val="2336539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384479"/>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17181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88614" y="1527755"/>
            <a:ext cx="7769888" cy="4684359"/>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endParaRPr lang="en-GB" sz="2400" dirty="0" smtClean="0">
              <a:latin typeface="Arial" panose="020B0604020202020204" pitchFamily="34" charset="0"/>
              <a:cs typeface="Arial" panose="020B0604020202020204" pitchFamily="34" charset="0"/>
            </a:endParaRPr>
          </a:p>
          <a:p>
            <a:pPr algn="just"/>
            <a:r>
              <a:rPr lang="en-GB" sz="2400" b="1" dirty="0" smtClean="0">
                <a:solidFill>
                  <a:srgbClr val="002060"/>
                </a:solidFill>
                <a:latin typeface="Arial" panose="020B0604020202020204" pitchFamily="34" charset="0"/>
                <a:cs typeface="Arial" panose="020B0604020202020204" pitchFamily="34" charset="0"/>
              </a:rPr>
              <a:t>Whistleblower </a:t>
            </a:r>
            <a:r>
              <a:rPr lang="en-GB" sz="2400" b="1" dirty="0">
                <a:solidFill>
                  <a:srgbClr val="002060"/>
                </a:solidFill>
                <a:latin typeface="Arial" panose="020B0604020202020204" pitchFamily="34" charset="0"/>
                <a:cs typeface="Arial" panose="020B0604020202020204" pitchFamily="34" charset="0"/>
              </a:rPr>
              <a:t>and Witness Protection Act </a:t>
            </a:r>
            <a:r>
              <a:rPr lang="en-GB" sz="2400" b="1" dirty="0" smtClean="0">
                <a:solidFill>
                  <a:srgbClr val="002060"/>
                </a:solidFill>
                <a:latin typeface="Arial" panose="020B0604020202020204" pitchFamily="34" charset="0"/>
                <a:cs typeface="Arial" panose="020B0604020202020204" pitchFamily="34" charset="0"/>
              </a:rPr>
              <a:t>(WWPA) of </a:t>
            </a:r>
            <a:r>
              <a:rPr lang="en-GB" sz="2400" b="1" dirty="0">
                <a:solidFill>
                  <a:srgbClr val="002060"/>
                </a:solidFill>
                <a:latin typeface="Arial" panose="020B0604020202020204" pitchFamily="34" charset="0"/>
                <a:cs typeface="Arial" panose="020B0604020202020204" pitchFamily="34" charset="0"/>
              </a:rPr>
              <a:t>2015 </a:t>
            </a:r>
            <a:r>
              <a:rPr lang="en-GB" sz="2400" dirty="0">
                <a:latin typeface="Arial" panose="020B0604020202020204" pitchFamily="34" charset="0"/>
                <a:cs typeface="Arial" panose="020B0604020202020204" pitchFamily="34" charset="0"/>
              </a:rPr>
              <a:t>as well as Combatting of Corruption Act of 2007</a:t>
            </a:r>
            <a:r>
              <a:rPr lang="en-GB"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algn="ctr">
              <a:lnSpc>
                <a:spcPct val="90000"/>
              </a:lnSpc>
              <a:spcBef>
                <a:spcPts val="750"/>
              </a:spcBef>
            </a:pPr>
            <a:r>
              <a:rPr lang="en-GB" sz="2400" b="1" dirty="0" smtClean="0">
                <a:solidFill>
                  <a:srgbClr val="002060"/>
                </a:solidFill>
                <a:latin typeface="Arial" panose="020B0604020202020204" pitchFamily="34" charset="0"/>
                <a:cs typeface="Arial" panose="020B0604020202020204" pitchFamily="34" charset="0"/>
              </a:rPr>
              <a:t>Everyone</a:t>
            </a:r>
            <a:r>
              <a:rPr lang="en-GB" sz="2400" dirty="0" smtClean="0">
                <a:solidFill>
                  <a:srgbClr val="00206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can be considered under the WB Act.  </a:t>
            </a:r>
          </a:p>
          <a:p>
            <a:pPr algn="just">
              <a:lnSpc>
                <a:spcPct val="90000"/>
              </a:lnSpc>
              <a:spcBef>
                <a:spcPts val="750"/>
              </a:spcBef>
            </a:pPr>
            <a:r>
              <a:rPr lang="en-GB" sz="2400" dirty="0" smtClean="0">
                <a:latin typeface="Arial" panose="020B0604020202020204" pitchFamily="34" charset="0"/>
                <a:cs typeface="Arial" panose="020B0604020202020204" pitchFamily="34" charset="0"/>
              </a:rPr>
              <a:t>Protection is provided for those reporting </a:t>
            </a:r>
            <a:r>
              <a:rPr lang="en-GB" sz="2400" b="1" dirty="0" smtClean="0">
                <a:solidFill>
                  <a:srgbClr val="002060"/>
                </a:solidFill>
                <a:latin typeface="Arial" panose="020B0604020202020204" pitchFamily="34" charset="0"/>
                <a:cs typeface="Arial" panose="020B0604020202020204" pitchFamily="34" charset="0"/>
              </a:rPr>
              <a:t>criminal</a:t>
            </a:r>
            <a:r>
              <a:rPr lang="en-GB" sz="2400" dirty="0" smtClean="0">
                <a:solidFill>
                  <a:srgbClr val="00206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violations.  In addition, protection is </a:t>
            </a:r>
            <a:r>
              <a:rPr lang="en-GB" sz="2400" dirty="0">
                <a:latin typeface="Arial" panose="020B0604020202020204" pitchFamily="34" charset="0"/>
                <a:cs typeface="Arial" panose="020B0604020202020204" pitchFamily="34" charset="0"/>
              </a:rPr>
              <a:t>provided if the person reports an alleged violation of </a:t>
            </a:r>
            <a:r>
              <a:rPr lang="en-GB" sz="2400" b="1" dirty="0">
                <a:solidFill>
                  <a:srgbClr val="002060"/>
                </a:solidFill>
                <a:latin typeface="Arial" panose="020B0604020202020204" pitchFamily="34" charset="0"/>
                <a:cs typeface="Arial" panose="020B0604020202020204" pitchFamily="34" charset="0"/>
              </a:rPr>
              <a:t>administrative/civil</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law.</a:t>
            </a:r>
            <a:endParaRPr lang="en-US" sz="2400" b="1" dirty="0" smtClean="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endParaRPr lang="en-US" sz="2400"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88" y="1"/>
            <a:ext cx="1365812" cy="1527754"/>
          </a:xfrm>
          <a:prstGeom prst="rect">
            <a:avLst/>
          </a:prstGeom>
        </p:spPr>
      </p:pic>
    </p:spTree>
    <p:extLst>
      <p:ext uri="{BB962C8B-B14F-4D97-AF65-F5344CB8AC3E}">
        <p14:creationId xmlns:p14="http://schemas.microsoft.com/office/powerpoint/2010/main" val="2505729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249" y="421922"/>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5" y="984555"/>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57565" y="1250263"/>
            <a:ext cx="8358186" cy="5177828"/>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endParaRPr lang="en-US" sz="3200" dirty="0">
              <a:solidFill>
                <a:prstClr val="black"/>
              </a:solidFill>
              <a:latin typeface="Arial" panose="020B0604020202020204" pitchFamily="34" charset="0"/>
              <a:cs typeface="Arial" panose="020B0604020202020204" pitchFamily="34" charset="0"/>
            </a:endParaRPr>
          </a:p>
          <a:p>
            <a:pPr algn="ctr">
              <a:lnSpc>
                <a:spcPct val="90000"/>
              </a:lnSpc>
              <a:spcBef>
                <a:spcPts val="750"/>
              </a:spcBef>
            </a:pPr>
            <a:endParaRPr lang="en-US" sz="1000" dirty="0">
              <a:solidFill>
                <a:prstClr val="black"/>
              </a:solidFill>
              <a:latin typeface="Arial" panose="020B0604020202020204" pitchFamily="34" charset="0"/>
              <a:cs typeface="Arial" panose="020B0604020202020204" pitchFamily="34" charset="0"/>
            </a:endParaRPr>
          </a:p>
          <a:p>
            <a:pPr algn="just"/>
            <a:r>
              <a:rPr lang="en-GB" sz="2200" dirty="0" smtClean="0">
                <a:latin typeface="Arial" panose="020B0604020202020204" pitchFamily="34" charset="0"/>
                <a:cs typeface="Arial" panose="020B0604020202020204" pitchFamily="34" charset="0"/>
              </a:rPr>
              <a:t>Disclosures include:  </a:t>
            </a:r>
            <a:r>
              <a:rPr lang="en-GB" sz="2200" dirty="0">
                <a:latin typeface="Arial" panose="020B0604020202020204" pitchFamily="34" charset="0"/>
                <a:cs typeface="Arial" panose="020B0604020202020204" pitchFamily="34" charset="0"/>
              </a:rPr>
              <a:t>Corruption related crime; All criminal conduct; </a:t>
            </a:r>
            <a:r>
              <a:rPr lang="en-GB" sz="2200" b="1" u="sng" dirty="0">
                <a:solidFill>
                  <a:srgbClr val="002060"/>
                </a:solidFill>
                <a:latin typeface="Arial" panose="020B0604020202020204" pitchFamily="34" charset="0"/>
                <a:cs typeface="Arial" panose="020B0604020202020204" pitchFamily="34" charset="0"/>
              </a:rPr>
              <a:t>Gross Mismanagement, Waste of public funds, Gross Misconduct</a:t>
            </a:r>
            <a:r>
              <a:rPr lang="en-GB" sz="2200" dirty="0">
                <a:solidFill>
                  <a:srgbClr val="002060"/>
                </a:solidFill>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Abuse of Position; Breaches of regulations/legal obligation including health and safety regulations; </a:t>
            </a:r>
            <a:r>
              <a:rPr lang="en-GB" sz="2200" dirty="0" smtClean="0">
                <a:latin typeface="Arial" panose="020B0604020202020204" pitchFamily="34" charset="0"/>
                <a:cs typeface="Arial" panose="020B0604020202020204" pitchFamily="34" charset="0"/>
              </a:rPr>
              <a:t>the </a:t>
            </a:r>
            <a:r>
              <a:rPr lang="en-GB" sz="2200" b="1" u="sng" dirty="0">
                <a:solidFill>
                  <a:srgbClr val="002060"/>
                </a:solidFill>
                <a:latin typeface="Arial" panose="020B0604020202020204" pitchFamily="34" charset="0"/>
                <a:cs typeface="Arial" panose="020B0604020202020204" pitchFamily="34" charset="0"/>
              </a:rPr>
              <a:t>creation of health or safety risks</a:t>
            </a:r>
            <a:r>
              <a:rPr lang="en-GB" sz="2200" dirty="0">
                <a:solidFill>
                  <a:srgbClr val="002060"/>
                </a:solidFill>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for an individual or several persons; Harm to the environment.  </a:t>
            </a:r>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Exceptions:  </a:t>
            </a:r>
            <a:r>
              <a:rPr lang="en-GB" sz="2200" dirty="0">
                <a:latin typeface="Arial" panose="020B0604020202020204" pitchFamily="34" charset="0"/>
                <a:cs typeface="Arial" panose="020B0604020202020204" pitchFamily="34" charset="0"/>
              </a:rPr>
              <a:t>If disclosure which does not affect the interest of sovereignty and integrity of the United Republic of Tanzania, the security of the state and the friendly relations with a foreign state – Section 6 of the Whistleblower and Witness Protection Act of 2015 as well as Section 4 (1) (a) – (e).</a:t>
            </a:r>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0057" y="-14046"/>
            <a:ext cx="1413942" cy="1581590"/>
          </a:xfrm>
          <a:prstGeom prst="rect">
            <a:avLst/>
          </a:prstGeom>
        </p:spPr>
      </p:pic>
    </p:spTree>
    <p:extLst>
      <p:ext uri="{BB962C8B-B14F-4D97-AF65-F5344CB8AC3E}">
        <p14:creationId xmlns:p14="http://schemas.microsoft.com/office/powerpoint/2010/main" val="3988853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272028"/>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028795"/>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74327" y="1213430"/>
            <a:ext cx="7769888" cy="5612819"/>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ctr">
              <a:lnSpc>
                <a:spcPct val="90000"/>
              </a:lnSpc>
              <a:spcBef>
                <a:spcPts val="750"/>
              </a:spcBef>
            </a:pPr>
            <a:endParaRPr lang="en-US" sz="1200" dirty="0" smtClean="0">
              <a:solidFill>
                <a:prstClr val="black"/>
              </a:solidFill>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A person shall be designated as a whistle blower if the </a:t>
            </a:r>
            <a:r>
              <a:rPr lang="en-GB" sz="2400" b="1" dirty="0">
                <a:solidFill>
                  <a:srgbClr val="002060"/>
                </a:solidFill>
                <a:latin typeface="Arial" panose="020B0604020202020204" pitchFamily="34" charset="0"/>
                <a:cs typeface="Arial" panose="020B0604020202020204" pitchFamily="34" charset="0"/>
              </a:rPr>
              <a:t>disclosure is made in good faith </a:t>
            </a:r>
            <a:r>
              <a:rPr lang="en-GB" sz="2400" dirty="0">
                <a:latin typeface="Arial" panose="020B0604020202020204" pitchFamily="34" charset="0"/>
                <a:cs typeface="Arial" panose="020B0604020202020204" pitchFamily="34" charset="0"/>
              </a:rPr>
              <a:t>and the information disclosed and an allegation of wrong doing contained in it is substantially valid</a:t>
            </a:r>
            <a:r>
              <a:rPr lang="en-GB" sz="2400" dirty="0" smtClean="0">
                <a:latin typeface="Arial" panose="020B0604020202020204" pitchFamily="34" charset="0"/>
                <a:cs typeface="Arial" panose="020B0604020202020204" pitchFamily="34" charset="0"/>
              </a:rPr>
              <a:t>.</a:t>
            </a:r>
          </a:p>
          <a:p>
            <a:pPr algn="just"/>
            <a:endParaRPr lang="en-GB" sz="2400" dirty="0" smtClean="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The whistleblower is </a:t>
            </a:r>
            <a:r>
              <a:rPr lang="en-GB" sz="2400" b="1" dirty="0">
                <a:solidFill>
                  <a:srgbClr val="002060"/>
                </a:solidFill>
                <a:latin typeface="Arial" panose="020B0604020202020204" pitchFamily="34" charset="0"/>
                <a:cs typeface="Arial" panose="020B0604020202020204" pitchFamily="34" charset="0"/>
              </a:rPr>
              <a:t>required to disclose to the competent authority</a:t>
            </a:r>
            <a:r>
              <a:rPr lang="en-GB" sz="2400" dirty="0" smtClean="0">
                <a:latin typeface="Arial" panose="020B0604020202020204" pitchFamily="34" charset="0"/>
                <a:cs typeface="Arial" panose="020B0604020202020204" pitchFamily="34" charset="0"/>
              </a:rPr>
              <a:t>.  A </a:t>
            </a:r>
            <a:r>
              <a:rPr lang="en-GB" sz="2400" dirty="0">
                <a:latin typeface="Arial" panose="020B0604020202020204" pitchFamily="34" charset="0"/>
                <a:cs typeface="Arial" panose="020B0604020202020204" pitchFamily="34" charset="0"/>
              </a:rPr>
              <a:t>whistle blower may disclose a wrong doing to a person who has </a:t>
            </a:r>
            <a:r>
              <a:rPr lang="en-GB" sz="2400" b="1" dirty="0">
                <a:solidFill>
                  <a:srgbClr val="002060"/>
                </a:solidFill>
                <a:latin typeface="Arial" panose="020B0604020202020204" pitchFamily="34" charset="0"/>
                <a:cs typeface="Arial" panose="020B0604020202020204" pitchFamily="34" charset="0"/>
              </a:rPr>
              <a:t>authority in a locality </a:t>
            </a:r>
            <a:r>
              <a:rPr lang="en-GB" sz="2400" dirty="0">
                <a:latin typeface="Arial" panose="020B0604020202020204" pitchFamily="34" charset="0"/>
                <a:cs typeface="Arial" panose="020B0604020202020204" pitchFamily="34" charset="0"/>
              </a:rPr>
              <a:t>or a </a:t>
            </a:r>
            <a:r>
              <a:rPr lang="en-GB" sz="2400" b="1" u="sng" dirty="0">
                <a:solidFill>
                  <a:srgbClr val="002060"/>
                </a:solidFill>
                <a:latin typeface="Arial" panose="020B0604020202020204" pitchFamily="34" charset="0"/>
                <a:cs typeface="Arial" panose="020B0604020202020204" pitchFamily="34" charset="0"/>
              </a:rPr>
              <a:t>person in whom he has trust </a:t>
            </a:r>
            <a:r>
              <a:rPr lang="en-GB" sz="2400" dirty="0">
                <a:latin typeface="Arial" panose="020B0604020202020204" pitchFamily="34" charset="0"/>
                <a:cs typeface="Arial" panose="020B0604020202020204" pitchFamily="34" charset="0"/>
              </a:rPr>
              <a:t>and that person </a:t>
            </a:r>
            <a:r>
              <a:rPr lang="en-GB" sz="2400" b="1" dirty="0">
                <a:solidFill>
                  <a:srgbClr val="002060"/>
                </a:solidFill>
                <a:latin typeface="Arial" panose="020B0604020202020204" pitchFamily="34" charset="0"/>
                <a:cs typeface="Arial" panose="020B0604020202020204" pitchFamily="34" charset="0"/>
              </a:rPr>
              <a:t>shall transmit the disclosure to a competent authority</a:t>
            </a:r>
            <a:r>
              <a:rPr lang="en-GB"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lnSpc>
                <a:spcPct val="90000"/>
              </a:lnSpc>
              <a:spcBef>
                <a:spcPts val="750"/>
              </a:spcBef>
            </a:pPr>
            <a:endParaRPr lang="en-US" sz="22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930" y="0"/>
            <a:ext cx="1357070" cy="1517975"/>
          </a:xfrm>
          <a:prstGeom prst="rect">
            <a:avLst/>
          </a:prstGeom>
        </p:spPr>
      </p:pic>
    </p:spTree>
    <p:extLst>
      <p:ext uri="{BB962C8B-B14F-4D97-AF65-F5344CB8AC3E}">
        <p14:creationId xmlns:p14="http://schemas.microsoft.com/office/powerpoint/2010/main" val="2177279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9607" y="128991"/>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2233" y="91306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94062" y="1140699"/>
            <a:ext cx="7885907" cy="5304016"/>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ctr">
              <a:lnSpc>
                <a:spcPct val="90000"/>
              </a:lnSpc>
              <a:spcBef>
                <a:spcPts val="750"/>
              </a:spcBef>
            </a:pPr>
            <a:endParaRPr lang="en-US" sz="800" b="1" dirty="0" smtClean="0">
              <a:solidFill>
                <a:prstClr val="black"/>
              </a:solidFill>
              <a:latin typeface="Arial" panose="020B0604020202020204" pitchFamily="34" charset="0"/>
              <a:cs typeface="Arial" panose="020B0604020202020204" pitchFamily="34" charset="0"/>
            </a:endParaRPr>
          </a:p>
          <a:p>
            <a:pPr algn="just"/>
            <a:r>
              <a:rPr lang="en-GB" sz="2200" dirty="0">
                <a:latin typeface="Arial" panose="020B0604020202020204" pitchFamily="34" charset="0"/>
                <a:cs typeface="Arial" panose="020B0604020202020204" pitchFamily="34" charset="0"/>
              </a:rPr>
              <a:t>Section 3 of the </a:t>
            </a:r>
            <a:r>
              <a:rPr lang="en-GB" sz="2200" dirty="0" smtClean="0">
                <a:latin typeface="Arial" panose="020B0604020202020204" pitchFamily="34" charset="0"/>
                <a:cs typeface="Arial" panose="020B0604020202020204" pitchFamily="34" charset="0"/>
              </a:rPr>
              <a:t>WWPA </a:t>
            </a:r>
            <a:r>
              <a:rPr lang="en-GB" sz="2200" b="1" dirty="0">
                <a:solidFill>
                  <a:srgbClr val="002060"/>
                </a:solidFill>
                <a:latin typeface="Arial" panose="020B0604020202020204" pitchFamily="34" charset="0"/>
                <a:cs typeface="Arial" panose="020B0604020202020204" pitchFamily="34" charset="0"/>
              </a:rPr>
              <a:t>defines</a:t>
            </a:r>
            <a:r>
              <a:rPr lang="en-GB" sz="2200" dirty="0">
                <a:latin typeface="Arial" panose="020B0604020202020204" pitchFamily="34" charset="0"/>
                <a:cs typeface="Arial" panose="020B0604020202020204" pitchFamily="34" charset="0"/>
              </a:rPr>
              <a:t> what </a:t>
            </a:r>
            <a:r>
              <a:rPr lang="en-GB" sz="2200" dirty="0" smtClean="0">
                <a:latin typeface="Arial" panose="020B0604020202020204" pitchFamily="34" charset="0"/>
                <a:cs typeface="Arial" panose="020B0604020202020204" pitchFamily="34" charset="0"/>
              </a:rPr>
              <a:t>are </a:t>
            </a:r>
            <a:r>
              <a:rPr lang="en-GB" sz="2200" b="1" dirty="0">
                <a:solidFill>
                  <a:srgbClr val="002060"/>
                </a:solidFill>
                <a:latin typeface="Arial" panose="020B0604020202020204" pitchFamily="34" charset="0"/>
                <a:cs typeface="Arial" panose="020B0604020202020204" pitchFamily="34" charset="0"/>
              </a:rPr>
              <a:t>competent authorities</a:t>
            </a:r>
            <a:r>
              <a:rPr lang="en-GB" sz="2200" dirty="0">
                <a:latin typeface="Arial" panose="020B0604020202020204" pitchFamily="34" charset="0"/>
                <a:cs typeface="Arial" panose="020B0604020202020204" pitchFamily="34" charset="0"/>
              </a:rPr>
              <a:t> to which a reporting person may report specific type of allegations.  </a:t>
            </a:r>
            <a:endParaRPr lang="en-GB" sz="2200" dirty="0" smtClean="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r>
              <a:rPr lang="en-GB" sz="2200" dirty="0" smtClean="0">
                <a:latin typeface="Arial" panose="020B0604020202020204" pitchFamily="34" charset="0"/>
                <a:cs typeface="Arial" panose="020B0604020202020204" pitchFamily="34" charset="0"/>
              </a:rPr>
              <a:t>Section </a:t>
            </a:r>
            <a:r>
              <a:rPr lang="en-GB" sz="2200" dirty="0">
                <a:latin typeface="Arial" panose="020B0604020202020204" pitchFamily="34" charset="0"/>
                <a:cs typeface="Arial" panose="020B0604020202020204" pitchFamily="34" charset="0"/>
              </a:rPr>
              <a:t>4 of the </a:t>
            </a:r>
            <a:r>
              <a:rPr lang="en-GB" sz="2200" dirty="0" smtClean="0">
                <a:latin typeface="Arial" panose="020B0604020202020204" pitchFamily="34" charset="0"/>
                <a:cs typeface="Arial" panose="020B0604020202020204" pitchFamily="34" charset="0"/>
              </a:rPr>
              <a:t>WWPA </a:t>
            </a:r>
            <a:r>
              <a:rPr lang="en-GB" sz="2200" dirty="0">
                <a:latin typeface="Arial" panose="020B0604020202020204" pitchFamily="34" charset="0"/>
                <a:cs typeface="Arial" panose="020B0604020202020204" pitchFamily="34" charset="0"/>
              </a:rPr>
              <a:t>provides for </a:t>
            </a:r>
            <a:r>
              <a:rPr lang="en-GB" sz="2200" b="1" dirty="0">
                <a:solidFill>
                  <a:srgbClr val="002060"/>
                </a:solidFill>
                <a:latin typeface="Arial" panose="020B0604020202020204" pitchFamily="34" charset="0"/>
                <a:cs typeface="Arial" panose="020B0604020202020204" pitchFamily="34" charset="0"/>
              </a:rPr>
              <a:t>matters which should be reported to the competent authority</a:t>
            </a:r>
            <a:r>
              <a:rPr lang="en-GB" sz="2200" dirty="0">
                <a:latin typeface="Arial" panose="020B0604020202020204" pitchFamily="34" charset="0"/>
                <a:cs typeface="Arial" panose="020B0604020202020204" pitchFamily="34" charset="0"/>
              </a:rPr>
              <a:t>. Those are where a crime has not been committed or is about to be committed, a person has not complied with the law, the health or safety of the community is endangered, an environment has been degraded, </a:t>
            </a:r>
            <a:r>
              <a:rPr lang="en-GB" sz="2200" dirty="0" smtClean="0">
                <a:latin typeface="Arial" panose="020B0604020202020204" pitchFamily="34" charset="0"/>
                <a:cs typeface="Arial" panose="020B0604020202020204" pitchFamily="34" charset="0"/>
              </a:rPr>
              <a:t>etc.</a:t>
            </a:r>
          </a:p>
          <a:p>
            <a:pPr algn="just"/>
            <a:endParaRPr lang="en-GB" sz="1400" dirty="0" smtClean="0">
              <a:latin typeface="Arial" panose="020B0604020202020204" pitchFamily="34" charset="0"/>
              <a:cs typeface="Arial" panose="020B0604020202020204" pitchFamily="34" charset="0"/>
            </a:endParaRPr>
          </a:p>
          <a:p>
            <a:pPr algn="just"/>
            <a:r>
              <a:rPr lang="en-GB" sz="2200" dirty="0" smtClean="0">
                <a:latin typeface="Arial" panose="020B0604020202020204" pitchFamily="34" charset="0"/>
                <a:cs typeface="Arial" panose="020B0604020202020204" pitchFamily="34" charset="0"/>
              </a:rPr>
              <a:t>Section </a:t>
            </a:r>
            <a:r>
              <a:rPr lang="en-GB" sz="2200" dirty="0">
                <a:latin typeface="Arial" panose="020B0604020202020204" pitchFamily="34" charset="0"/>
                <a:cs typeface="Arial" panose="020B0604020202020204" pitchFamily="34" charset="0"/>
              </a:rPr>
              <a:t>11 WWPA specifically states what </a:t>
            </a:r>
            <a:r>
              <a:rPr lang="en-GB" sz="2200" b="1" dirty="0">
                <a:solidFill>
                  <a:srgbClr val="002060"/>
                </a:solidFill>
                <a:latin typeface="Arial" panose="020B0604020202020204" pitchFamily="34" charset="0"/>
                <a:cs typeface="Arial" panose="020B0604020202020204" pitchFamily="34" charset="0"/>
              </a:rPr>
              <a:t>retaliatory actions </a:t>
            </a:r>
            <a:r>
              <a:rPr lang="en-GB" sz="2200" dirty="0">
                <a:latin typeface="Arial" panose="020B0604020202020204" pitchFamily="34" charset="0"/>
                <a:cs typeface="Arial" panose="020B0604020202020204" pitchFamily="34" charset="0"/>
              </a:rPr>
              <a:t>against a reporting person are </a:t>
            </a:r>
            <a:r>
              <a:rPr lang="en-GB" sz="2200" b="1" dirty="0">
                <a:solidFill>
                  <a:srgbClr val="002060"/>
                </a:solidFill>
                <a:latin typeface="Arial" panose="020B0604020202020204" pitchFamily="34" charset="0"/>
                <a:cs typeface="Arial" panose="020B0604020202020204" pitchFamily="34" charset="0"/>
              </a:rPr>
              <a:t>prohibited</a:t>
            </a:r>
            <a:r>
              <a:rPr lang="en-GB" sz="2200" dirty="0">
                <a:latin typeface="Arial" panose="020B0604020202020204" pitchFamily="34" charset="0"/>
                <a:cs typeface="Arial" panose="020B0604020202020204" pitchFamily="34" charset="0"/>
              </a:rPr>
              <a:t>. </a:t>
            </a:r>
          </a:p>
          <a:p>
            <a:pPr algn="just"/>
            <a:endParaRPr lang="en-US" sz="22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5497" y="-14047"/>
            <a:ext cx="1248501" cy="1396533"/>
          </a:xfrm>
          <a:prstGeom prst="rect">
            <a:avLst/>
          </a:prstGeom>
        </p:spPr>
      </p:pic>
    </p:spTree>
    <p:extLst>
      <p:ext uri="{BB962C8B-B14F-4D97-AF65-F5344CB8AC3E}">
        <p14:creationId xmlns:p14="http://schemas.microsoft.com/office/powerpoint/2010/main" val="33602834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130513"/>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88728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94577" y="1108042"/>
            <a:ext cx="7769888" cy="4811574"/>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just">
              <a:lnSpc>
                <a:spcPct val="90000"/>
              </a:lnSpc>
              <a:spcBef>
                <a:spcPts val="750"/>
              </a:spcBef>
            </a:pPr>
            <a:endParaRPr lang="en-US" sz="800" b="1" dirty="0" smtClean="0">
              <a:solidFill>
                <a:prstClr val="black"/>
              </a:solidFill>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The law </a:t>
            </a:r>
            <a:r>
              <a:rPr lang="en-GB" sz="2400" dirty="0">
                <a:latin typeface="Arial" panose="020B0604020202020204" pitchFamily="34" charset="0"/>
                <a:cs typeface="Arial" panose="020B0604020202020204" pitchFamily="34" charset="0"/>
              </a:rPr>
              <a:t>is </a:t>
            </a:r>
            <a:r>
              <a:rPr lang="en-GB" sz="2400" b="1" dirty="0">
                <a:solidFill>
                  <a:srgbClr val="002060"/>
                </a:solidFill>
                <a:latin typeface="Arial" panose="020B0604020202020204" pitchFamily="34" charset="0"/>
                <a:cs typeface="Arial" panose="020B0604020202020204" pitchFamily="34" charset="0"/>
              </a:rPr>
              <a:t>silent on acting in good </a:t>
            </a:r>
            <a:r>
              <a:rPr lang="en-GB" sz="2400" b="1" dirty="0" smtClean="0">
                <a:solidFill>
                  <a:srgbClr val="002060"/>
                </a:solidFill>
                <a:latin typeface="Arial" panose="020B0604020202020204" pitchFamily="34" charset="0"/>
                <a:cs typeface="Arial" panose="020B0604020202020204" pitchFamily="34" charset="0"/>
              </a:rPr>
              <a:t>faith</a:t>
            </a:r>
            <a:r>
              <a:rPr lang="en-GB" sz="2400" dirty="0" smtClean="0">
                <a:latin typeface="Arial" panose="020B0604020202020204" pitchFamily="34" charset="0"/>
                <a:cs typeface="Arial" panose="020B0604020202020204" pitchFamily="34" charset="0"/>
              </a:rPr>
              <a:t>. There </a:t>
            </a:r>
            <a:r>
              <a:rPr lang="en-GB" sz="2400" dirty="0">
                <a:latin typeface="Arial" panose="020B0604020202020204" pitchFamily="34" charset="0"/>
                <a:cs typeface="Arial" panose="020B0604020202020204" pitchFamily="34" charset="0"/>
              </a:rPr>
              <a:t>is no clear procedure to determine whether an individual has acted in good faith.  The test is left to the competent authority to </a:t>
            </a:r>
            <a:r>
              <a:rPr lang="en-GB" sz="2400" dirty="0" smtClean="0">
                <a:latin typeface="Arial" panose="020B0604020202020204" pitchFamily="34" charset="0"/>
                <a:cs typeface="Arial" panose="020B0604020202020204" pitchFamily="34" charset="0"/>
              </a:rPr>
              <a:t>determine whether there is reasonable </a:t>
            </a:r>
            <a:r>
              <a:rPr lang="en-GB" sz="2400" dirty="0">
                <a:latin typeface="Arial" panose="020B0604020202020204" pitchFamily="34" charset="0"/>
                <a:cs typeface="Arial" panose="020B0604020202020204" pitchFamily="34" charset="0"/>
              </a:rPr>
              <a:t>cause to believe that the information disclosed is substantially valid. </a:t>
            </a:r>
            <a:endParaRPr lang="en-GB" sz="2400" dirty="0" smtClean="0">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 </a:t>
            </a:r>
          </a:p>
          <a:p>
            <a:pPr algn="just"/>
            <a:r>
              <a:rPr lang="en-GB" sz="2400" dirty="0">
                <a:latin typeface="Arial" panose="020B0604020202020204" pitchFamily="34" charset="0"/>
                <a:cs typeface="Arial" panose="020B0604020202020204" pitchFamily="34" charset="0"/>
              </a:rPr>
              <a:t>The identity of the whistle blower or informer is always kept confidential. Further, the details of the informer are kept confidential even when the investigation file is transmitted to investigation </a:t>
            </a:r>
            <a:r>
              <a:rPr lang="en-GB" sz="2400" dirty="0" smtClean="0">
                <a:latin typeface="Arial" panose="020B0604020202020204" pitchFamily="34" charset="0"/>
                <a:cs typeface="Arial" panose="020B0604020202020204" pitchFamily="34" charset="0"/>
              </a:rPr>
              <a:t>machinery.</a:t>
            </a:r>
            <a:endParaRPr lang="en-US" sz="24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4963" y="-14046"/>
            <a:ext cx="1229036" cy="1374760"/>
          </a:xfrm>
          <a:prstGeom prst="rect">
            <a:avLst/>
          </a:prstGeom>
        </p:spPr>
      </p:pic>
    </p:spTree>
    <p:extLst>
      <p:ext uri="{BB962C8B-B14F-4D97-AF65-F5344CB8AC3E}">
        <p14:creationId xmlns:p14="http://schemas.microsoft.com/office/powerpoint/2010/main" val="42200641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149684"/>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90645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94577" y="1314870"/>
            <a:ext cx="7769888" cy="4922373"/>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just">
              <a:lnSpc>
                <a:spcPct val="90000"/>
              </a:lnSpc>
              <a:spcBef>
                <a:spcPts val="750"/>
              </a:spcBef>
            </a:pPr>
            <a:endParaRPr lang="en-US" sz="1600" b="1" dirty="0" smtClean="0">
              <a:solidFill>
                <a:prstClr val="black"/>
              </a:solidFill>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Section 13 of the WWPA provides that </a:t>
            </a:r>
            <a:r>
              <a:rPr lang="en-GB" sz="2400" dirty="0" smtClean="0">
                <a:latin typeface="Arial" panose="020B0604020202020204" pitchFamily="34" charset="0"/>
                <a:cs typeface="Arial" panose="020B0604020202020204" pitchFamily="34" charset="0"/>
              </a:rPr>
              <a:t>law </a:t>
            </a:r>
            <a:r>
              <a:rPr lang="en-GB" sz="2400" dirty="0">
                <a:latin typeface="Arial" panose="020B0604020202020204" pitchFamily="34" charset="0"/>
                <a:cs typeface="Arial" panose="020B0604020202020204" pitchFamily="34" charset="0"/>
              </a:rPr>
              <a:t>enforcement agencies like PCCB, Police, TISSA, Tanzania Wildlife Conservation Authority and others should </a:t>
            </a:r>
            <a:r>
              <a:rPr lang="en-GB" sz="2400" b="1" dirty="0">
                <a:solidFill>
                  <a:srgbClr val="002060"/>
                </a:solidFill>
                <a:latin typeface="Arial" panose="020B0604020202020204" pitchFamily="34" charset="0"/>
                <a:cs typeface="Arial" panose="020B0604020202020204" pitchFamily="34" charset="0"/>
              </a:rPr>
              <a:t>reward</a:t>
            </a:r>
            <a:r>
              <a:rPr lang="en-GB" sz="2400" dirty="0">
                <a:solidFill>
                  <a:srgbClr val="00206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r>
              <a:rPr lang="en-GB" sz="2400" b="1" dirty="0">
                <a:solidFill>
                  <a:srgbClr val="002060"/>
                </a:solidFill>
                <a:latin typeface="Arial" panose="020B0604020202020204" pitchFamily="34" charset="0"/>
                <a:cs typeface="Arial" panose="020B0604020202020204" pitchFamily="34" charset="0"/>
              </a:rPr>
              <a:t>compensate</a:t>
            </a:r>
            <a:r>
              <a:rPr lang="en-GB" sz="2400" dirty="0">
                <a:solidFill>
                  <a:srgbClr val="00206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Whistleblowers. </a:t>
            </a:r>
            <a:r>
              <a:rPr lang="en-GB" sz="2400" u="sng" dirty="0">
                <a:solidFill>
                  <a:srgbClr val="002060"/>
                </a:solidFill>
                <a:latin typeface="Arial" panose="020B0604020202020204" pitchFamily="34" charset="0"/>
                <a:cs typeface="Arial" panose="020B0604020202020204" pitchFamily="34" charset="0"/>
              </a:rPr>
              <a:t>The law says they should also set a budget for that.</a:t>
            </a:r>
            <a:r>
              <a:rPr lang="en-GB" sz="2400" dirty="0">
                <a:latin typeface="Arial" panose="020B0604020202020204" pitchFamily="34" charset="0"/>
                <a:cs typeface="Arial" panose="020B0604020202020204" pitchFamily="34" charset="0"/>
              </a:rPr>
              <a:t> But the </a:t>
            </a:r>
            <a:r>
              <a:rPr lang="en-GB" sz="2400" b="1" dirty="0">
                <a:solidFill>
                  <a:srgbClr val="002060"/>
                </a:solidFill>
                <a:latin typeface="Arial" panose="020B0604020202020204" pitchFamily="34" charset="0"/>
                <a:cs typeface="Arial" panose="020B0604020202020204" pitchFamily="34" charset="0"/>
              </a:rPr>
              <a:t>regulations</a:t>
            </a:r>
            <a:r>
              <a:rPr lang="en-GB" sz="2400" dirty="0">
                <a:solidFill>
                  <a:srgbClr val="00206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which provide the procedure are </a:t>
            </a:r>
            <a:r>
              <a:rPr lang="en-GB" sz="2400" b="1" dirty="0">
                <a:solidFill>
                  <a:srgbClr val="002060"/>
                </a:solidFill>
                <a:latin typeface="Arial" panose="020B0604020202020204" pitchFamily="34" charset="0"/>
                <a:cs typeface="Arial" panose="020B0604020202020204" pitchFamily="34" charset="0"/>
              </a:rPr>
              <a:t>not yet out</a:t>
            </a:r>
            <a:r>
              <a:rPr lang="en-GB" sz="2400" dirty="0">
                <a:latin typeface="Arial" panose="020B0604020202020204" pitchFamily="34" charset="0"/>
                <a:cs typeface="Arial" panose="020B0604020202020204" pitchFamily="34" charset="0"/>
              </a:rPr>
              <a:t>. But as a matter of courtesy the practice has been that some reward has always been being granted to Whistleblowers so that they help us in attaining out target in investigation and comprehending and arresting the suspects</a:t>
            </a:r>
            <a:r>
              <a:rPr lang="en-GB" sz="2400" dirty="0"/>
              <a:t>.</a:t>
            </a:r>
            <a:endParaRPr lang="en-US" sz="2400" dirty="0"/>
          </a:p>
          <a:p>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6302" y="-14046"/>
            <a:ext cx="1277697" cy="1429190"/>
          </a:xfrm>
          <a:prstGeom prst="rect">
            <a:avLst/>
          </a:prstGeom>
        </p:spPr>
      </p:pic>
    </p:spTree>
    <p:extLst>
      <p:ext uri="{BB962C8B-B14F-4D97-AF65-F5344CB8AC3E}">
        <p14:creationId xmlns:p14="http://schemas.microsoft.com/office/powerpoint/2010/main" val="3134016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428" y="1916899"/>
            <a:ext cx="7833519" cy="1578894"/>
          </a:xfrm>
          <a:prstGeom prst="rect">
            <a:avLst/>
          </a:prstGeom>
          <a:noFill/>
        </p:spPr>
        <p:txBody>
          <a:bodyPr wrap="square" rtlCol="0">
            <a:spAutoFit/>
          </a:bodyPr>
          <a:lstStyle/>
          <a:p>
            <a:pPr algn="ctr">
              <a:lnSpc>
                <a:spcPct val="115000"/>
              </a:lnSpc>
            </a:pPr>
            <a:r>
              <a:rPr lang="en-US" sz="2800" dirty="0" smtClean="0">
                <a:latin typeface="Arial" panose="020B0604020202020204" pitchFamily="34" charset="0"/>
                <a:cs typeface="Arial" panose="020B0604020202020204" pitchFamily="34" charset="0"/>
              </a:rPr>
              <a:t>The next two days is designed to be a discussion and working sessions, therefore we are not worried about the agenda times.</a:t>
            </a:r>
            <a:endParaRPr lang="en-GB" sz="2600" dirty="0" smtClean="0">
              <a:latin typeface="Arial" panose="020B0604020202020204" pitchFamily="34" charset="0"/>
              <a:cs typeface="Arial" panose="020B0604020202020204" pitchFamily="34" charset="0"/>
            </a:endParaRPr>
          </a:p>
        </p:txBody>
      </p:sp>
      <p:cxnSp>
        <p:nvCxnSpPr>
          <p:cNvPr id="3" name="Straight Connector 2"/>
          <p:cNvCxnSpPr/>
          <p:nvPr/>
        </p:nvCxnSpPr>
        <p:spPr>
          <a:xfrm>
            <a:off x="831371" y="1296635"/>
            <a:ext cx="7399421"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83097" y="211731"/>
            <a:ext cx="7883850" cy="769441"/>
          </a:xfrm>
          <a:prstGeom prst="rect">
            <a:avLst/>
          </a:prstGeom>
        </p:spPr>
        <p:txBody>
          <a:bodyPr wrap="square">
            <a:spAutoFit/>
          </a:bodyPr>
          <a:lstStyle/>
          <a:p>
            <a:pPr lvl="0" algn="ctr"/>
            <a:r>
              <a:rPr lang="en-US" sz="4400" b="1" dirty="0" smtClean="0">
                <a:latin typeface="Arial" panose="020B0604020202020204" pitchFamily="34" charset="0"/>
                <a:cs typeface="Arial" panose="020B0604020202020204" pitchFamily="34" charset="0"/>
              </a:rPr>
              <a:t>Sessions</a:t>
            </a:r>
            <a:endParaRPr lang="en-US" sz="3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317" y="3700462"/>
            <a:ext cx="4541799" cy="2462506"/>
          </a:xfrm>
          <a:prstGeom prst="rect">
            <a:avLst/>
          </a:prstGeom>
        </p:spPr>
      </p:pic>
    </p:spTree>
    <p:extLst>
      <p:ext uri="{BB962C8B-B14F-4D97-AF65-F5344CB8AC3E}">
        <p14:creationId xmlns:p14="http://schemas.microsoft.com/office/powerpoint/2010/main" val="13025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186300"/>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98593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93296" y="1356300"/>
            <a:ext cx="8172450" cy="4719241"/>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just">
              <a:lnSpc>
                <a:spcPct val="90000"/>
              </a:lnSpc>
              <a:spcBef>
                <a:spcPts val="750"/>
              </a:spcBef>
            </a:pPr>
            <a:endParaRPr lang="en-US" sz="2800" b="1" dirty="0" smtClean="0">
              <a:solidFill>
                <a:prstClr val="black"/>
              </a:solidFill>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According to section  51 (3) of the </a:t>
            </a:r>
            <a:r>
              <a:rPr lang="en-GB" sz="2400" b="1" dirty="0">
                <a:solidFill>
                  <a:srgbClr val="002060"/>
                </a:solidFill>
                <a:latin typeface="Arial" panose="020B0604020202020204" pitchFamily="34" charset="0"/>
                <a:cs typeface="Arial" panose="020B0604020202020204" pitchFamily="34" charset="0"/>
              </a:rPr>
              <a:t>Prevention and Combating of Corruption Act of 2007</a:t>
            </a:r>
            <a:r>
              <a:rPr lang="en-GB" sz="2400" dirty="0">
                <a:latin typeface="Arial" panose="020B0604020202020204" pitchFamily="34" charset="0"/>
                <a:cs typeface="Arial" panose="020B0604020202020204" pitchFamily="34" charset="0"/>
              </a:rPr>
              <a:t> any informer who suffers  reprisal  or retaliation or victimisation  or injury  or any harm from a person accused of </a:t>
            </a:r>
            <a:r>
              <a:rPr lang="en-GB" sz="2400" dirty="0" smtClean="0">
                <a:latin typeface="Arial" panose="020B0604020202020204" pitchFamily="34" charset="0"/>
                <a:cs typeface="Arial" panose="020B0604020202020204" pitchFamily="34" charset="0"/>
              </a:rPr>
              <a:t>corruption, </a:t>
            </a:r>
            <a:r>
              <a:rPr lang="en-GB" sz="2400" dirty="0">
                <a:latin typeface="Arial" panose="020B0604020202020204" pitchFamily="34" charset="0"/>
                <a:cs typeface="Arial" panose="020B0604020202020204" pitchFamily="34" charset="0"/>
              </a:rPr>
              <a:t>perpetrators of offences of corruption and their accessories shall be afforded </a:t>
            </a:r>
            <a:r>
              <a:rPr lang="en-GB" sz="2400" b="1" dirty="0">
                <a:solidFill>
                  <a:srgbClr val="002060"/>
                </a:solidFill>
                <a:latin typeface="Arial" panose="020B0604020202020204" pitchFamily="34" charset="0"/>
                <a:cs typeface="Arial" panose="020B0604020202020204" pitchFamily="34" charset="0"/>
              </a:rPr>
              <a:t>reasonable protection</a:t>
            </a:r>
            <a:r>
              <a:rPr lang="en-GB" sz="2400" dirty="0">
                <a:latin typeface="Arial" panose="020B0604020202020204" pitchFamily="34" charset="0"/>
                <a:cs typeface="Arial" panose="020B0604020202020204" pitchFamily="34" charset="0"/>
              </a:rPr>
              <a:t>, compensation  and assistance by the government  upon ascertainment  by the Bureau  the magnitude of victimisation , injury or harm. See also section 12 &amp;13 WWPA.</a:t>
            </a:r>
            <a:endParaRPr lang="en-US" sz="2400" dirty="0">
              <a:latin typeface="Arial" panose="020B0604020202020204" pitchFamily="34" charset="0"/>
              <a:cs typeface="Arial" panose="020B0604020202020204" pitchFamily="34" charset="0"/>
            </a:endParaRPr>
          </a:p>
          <a:p>
            <a:r>
              <a:rPr lang="en-GB" sz="2400" dirty="0"/>
              <a:t> </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142" y="-4552"/>
            <a:ext cx="1251857" cy="1400288"/>
          </a:xfrm>
          <a:prstGeom prst="rect">
            <a:avLst/>
          </a:prstGeom>
        </p:spPr>
      </p:pic>
    </p:spTree>
    <p:extLst>
      <p:ext uri="{BB962C8B-B14F-4D97-AF65-F5344CB8AC3E}">
        <p14:creationId xmlns:p14="http://schemas.microsoft.com/office/powerpoint/2010/main" val="4294042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186300"/>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98593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94656" y="1356300"/>
            <a:ext cx="7336973" cy="3980577"/>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just">
              <a:lnSpc>
                <a:spcPct val="90000"/>
              </a:lnSpc>
              <a:spcBef>
                <a:spcPts val="750"/>
              </a:spcBef>
            </a:pPr>
            <a:endParaRPr lang="en-US" sz="2800" b="1" dirty="0" smtClean="0">
              <a:solidFill>
                <a:prstClr val="black"/>
              </a:solidFill>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The law does not prohibit the whistleblower to receive independent legal advice/ guidance before he can make a report provided whatever he reports is done in good faith and he has reasonable grounds to believe that whatever he states is true to the best of his knowledge and belief. Briefly, the regulations on WWPA should be enacted to provide for mechanism on how whistle blower is protected</a:t>
            </a:r>
            <a:r>
              <a:rPr lang="en-GB"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6839" y="-14047"/>
            <a:ext cx="1297160" cy="1450961"/>
          </a:xfrm>
          <a:prstGeom prst="rect">
            <a:avLst/>
          </a:prstGeom>
        </p:spPr>
      </p:pic>
    </p:spTree>
    <p:extLst>
      <p:ext uri="{BB962C8B-B14F-4D97-AF65-F5344CB8AC3E}">
        <p14:creationId xmlns:p14="http://schemas.microsoft.com/office/powerpoint/2010/main" val="1514385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8879" y="58821"/>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11505" y="85737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04800" y="1036919"/>
            <a:ext cx="8512629" cy="5365571"/>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just">
              <a:lnSpc>
                <a:spcPct val="90000"/>
              </a:lnSpc>
              <a:spcBef>
                <a:spcPts val="750"/>
              </a:spcBef>
            </a:pPr>
            <a:endParaRPr lang="en-US" sz="800" b="1" dirty="0" smtClean="0">
              <a:solidFill>
                <a:prstClr val="black"/>
              </a:solidFill>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Section 12 &amp; 13 of the WWPA </a:t>
            </a:r>
            <a:r>
              <a:rPr lang="en-GB" sz="2400" b="1" dirty="0">
                <a:solidFill>
                  <a:srgbClr val="002060"/>
                </a:solidFill>
                <a:latin typeface="Arial" panose="020B0604020202020204" pitchFamily="34" charset="0"/>
                <a:cs typeface="Arial" panose="020B0604020202020204" pitchFamily="34" charset="0"/>
              </a:rPr>
              <a:t>provides </a:t>
            </a:r>
            <a:r>
              <a:rPr lang="en-GB" sz="2400" b="1" dirty="0" smtClean="0">
                <a:solidFill>
                  <a:srgbClr val="002060"/>
                </a:solidFill>
                <a:latin typeface="Arial" panose="020B0604020202020204" pitchFamily="34" charset="0"/>
                <a:cs typeface="Arial" panose="020B0604020202020204" pitchFamily="34" charset="0"/>
              </a:rPr>
              <a:t>remedies</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one being  a competent authority to cause the whistle blower or witness to be transferred to another employment or relocated to another place of residence.</a:t>
            </a:r>
            <a:endParaRPr lang="en-US" sz="2400" dirty="0">
              <a:latin typeface="Arial" panose="020B0604020202020204" pitchFamily="34" charset="0"/>
              <a:cs typeface="Arial" panose="020B0604020202020204" pitchFamily="34" charset="0"/>
            </a:endParaRPr>
          </a:p>
          <a:p>
            <a:pPr algn="just"/>
            <a:endParaRPr lang="en-US" sz="1200" dirty="0" smtClean="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According to Section 52 (3) of the </a:t>
            </a:r>
            <a:r>
              <a:rPr lang="en-GB" sz="2400" b="1" dirty="0">
                <a:solidFill>
                  <a:srgbClr val="002060"/>
                </a:solidFill>
                <a:latin typeface="Arial" panose="020B0604020202020204" pitchFamily="34" charset="0"/>
                <a:cs typeface="Arial" panose="020B0604020202020204" pitchFamily="34" charset="0"/>
              </a:rPr>
              <a:t>Prevention and Combating of Corruption Act of 2007</a:t>
            </a:r>
            <a:r>
              <a:rPr lang="en-GB" sz="2400" dirty="0">
                <a:latin typeface="Arial" panose="020B0604020202020204" pitchFamily="34" charset="0"/>
                <a:cs typeface="Arial" panose="020B0604020202020204" pitchFamily="34" charset="0"/>
              </a:rPr>
              <a:t> those who retaliate against a whistle blower if found guilty they are liable to a fine not exceeding five hundred thousand shillings or to imprisonment for a term not exceeding one year or to both. </a:t>
            </a:r>
            <a:r>
              <a:rPr lang="en-GB" sz="2400" b="1" u="sng" dirty="0">
                <a:solidFill>
                  <a:srgbClr val="002060"/>
                </a:solidFill>
                <a:latin typeface="Arial" panose="020B0604020202020204" pitchFamily="34" charset="0"/>
                <a:cs typeface="Arial" panose="020B0604020202020204" pitchFamily="34" charset="0"/>
              </a:rPr>
              <a:t>However under the WWPA there is no provision that sanctions those who retaliate against the whistle blower.</a:t>
            </a:r>
            <a:endParaRPr lang="en-US" sz="2400" b="1" u="sng" dirty="0">
              <a:solidFill>
                <a:srgbClr val="002060"/>
              </a:solidFill>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548" y="-14046"/>
            <a:ext cx="1141451" cy="1276790"/>
          </a:xfrm>
          <a:prstGeom prst="rect">
            <a:avLst/>
          </a:prstGeom>
        </p:spPr>
      </p:pic>
    </p:spTree>
    <p:extLst>
      <p:ext uri="{BB962C8B-B14F-4D97-AF65-F5344CB8AC3E}">
        <p14:creationId xmlns:p14="http://schemas.microsoft.com/office/powerpoint/2010/main" val="1224713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79526"/>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83239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15686" y="913023"/>
            <a:ext cx="8350060" cy="5490734"/>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Burundi</a:t>
            </a:r>
          </a:p>
          <a:p>
            <a:pPr algn="just"/>
            <a:endParaRPr lang="en-US" sz="1200" dirty="0" smtClean="0">
              <a:latin typeface="Arial" panose="020B0604020202020204" pitchFamily="34" charset="0"/>
              <a:cs typeface="Arial" panose="020B0604020202020204" pitchFamily="34" charset="0"/>
            </a:endParaRPr>
          </a:p>
          <a:p>
            <a:pPr algn="ctr"/>
            <a:r>
              <a:rPr lang="en-GB" sz="2200" dirty="0" smtClean="0">
                <a:latin typeface="Arial" panose="020B0604020202020204" pitchFamily="34" charset="0"/>
                <a:cs typeface="Arial" panose="020B0604020202020204" pitchFamily="34" charset="0"/>
              </a:rPr>
              <a:t>Summary of questionnaire</a:t>
            </a:r>
          </a:p>
          <a:p>
            <a:pPr algn="ctr"/>
            <a:endParaRPr lang="en-GB" sz="12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GB" sz="2200" dirty="0" smtClean="0">
                <a:latin typeface="Arial" panose="020B0604020202020204" pitchFamily="34" charset="0"/>
                <a:cs typeface="Arial" panose="020B0604020202020204" pitchFamily="34" charset="0"/>
              </a:rPr>
              <a:t>There is </a:t>
            </a:r>
            <a:r>
              <a:rPr lang="en-GB" sz="2200" b="1" dirty="0" smtClean="0">
                <a:solidFill>
                  <a:srgbClr val="002060"/>
                </a:solidFill>
                <a:latin typeface="Arial" panose="020B0604020202020204" pitchFamily="34" charset="0"/>
                <a:cs typeface="Arial" panose="020B0604020202020204" pitchFamily="34" charset="0"/>
              </a:rPr>
              <a:t>no specific WB protection law</a:t>
            </a:r>
            <a:r>
              <a:rPr lang="en-GB" sz="2200" dirty="0" smtClean="0">
                <a:latin typeface="Arial" panose="020B0604020202020204" pitchFamily="34" charset="0"/>
                <a:cs typeface="Arial" panose="020B0604020202020204" pitchFamily="34" charset="0"/>
              </a:rPr>
              <a:t>.  The </a:t>
            </a:r>
            <a:r>
              <a:rPr lang="en-GB" sz="2200" dirty="0">
                <a:latin typeface="Arial" panose="020B0604020202020204" pitchFamily="34" charset="0"/>
                <a:cs typeface="Arial" panose="020B0604020202020204" pitchFamily="34" charset="0"/>
              </a:rPr>
              <a:t>law </a:t>
            </a:r>
            <a:r>
              <a:rPr lang="en-GB" sz="2200" dirty="0" smtClean="0">
                <a:latin typeface="Arial" panose="020B0604020202020204" pitchFamily="34" charset="0"/>
                <a:cs typeface="Arial" panose="020B0604020202020204" pitchFamily="34" charset="0"/>
              </a:rPr>
              <a:t>is on </a:t>
            </a:r>
            <a:r>
              <a:rPr lang="en-GB" sz="2200" dirty="0">
                <a:latin typeface="Arial" panose="020B0604020202020204" pitchFamily="34" charset="0"/>
                <a:cs typeface="Arial" panose="020B0604020202020204" pitchFamily="34" charset="0"/>
              </a:rPr>
              <a:t>the protection of victims, witnesses and other persons which represent a </a:t>
            </a:r>
            <a:r>
              <a:rPr lang="en-GB" sz="2200" dirty="0" smtClean="0">
                <a:latin typeface="Arial" panose="020B0604020202020204" pitchFamily="34" charset="0"/>
                <a:cs typeface="Arial" panose="020B0604020202020204" pitchFamily="34" charset="0"/>
              </a:rPr>
              <a:t>situation of risk (Article 2).</a:t>
            </a:r>
          </a:p>
          <a:p>
            <a:pPr marL="342900" indent="-342900" algn="just">
              <a:buFont typeface="Wingdings" panose="05000000000000000000" pitchFamily="2" charset="2"/>
              <a:buChar char="§"/>
            </a:pPr>
            <a:endParaRPr lang="en-GB" sz="12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GB" sz="2200" dirty="0">
                <a:latin typeface="Arial" panose="020B0604020202020204" pitchFamily="34" charset="0"/>
                <a:cs typeface="Arial" panose="020B0604020202020204" pitchFamily="34" charset="0"/>
              </a:rPr>
              <a:t>Not only one entity who can receive such alert, possibility to complain to all public official. All public official must declare to the prosecutor all illegal activities that he knows. This is the prosecutor who decide which protective measure must be taken</a:t>
            </a:r>
            <a:r>
              <a:rPr lang="en-GB" sz="22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endParaRPr lang="en-US" sz="12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If </a:t>
            </a:r>
            <a:r>
              <a:rPr lang="en-US" sz="2200" dirty="0">
                <a:latin typeface="Arial" panose="020B0604020202020204" pitchFamily="34" charset="0"/>
                <a:cs typeface="Arial" panose="020B0604020202020204" pitchFamily="34" charset="0"/>
              </a:rPr>
              <a:t>a declaration is done with </a:t>
            </a:r>
            <a:r>
              <a:rPr lang="en-US" sz="2200" b="1" dirty="0">
                <a:solidFill>
                  <a:srgbClr val="002060"/>
                </a:solidFill>
                <a:latin typeface="Arial" panose="020B0604020202020204" pitchFamily="34" charset="0"/>
                <a:cs typeface="Arial" panose="020B0604020202020204" pitchFamily="34" charset="0"/>
              </a:rPr>
              <a:t>bad faith</a:t>
            </a:r>
            <a:r>
              <a:rPr lang="en-US" sz="2200" dirty="0">
                <a:latin typeface="Arial" panose="020B0604020202020204" pitchFamily="34" charset="0"/>
                <a:cs typeface="Arial" panose="020B0604020202020204" pitchFamily="34" charset="0"/>
              </a:rPr>
              <a:t>, article 14 law anti-corruption law, they can be </a:t>
            </a:r>
            <a:r>
              <a:rPr lang="en-US" sz="2200" b="1" dirty="0">
                <a:solidFill>
                  <a:srgbClr val="002060"/>
                </a:solidFill>
                <a:latin typeface="Arial" panose="020B0604020202020204" pitchFamily="34" charset="0"/>
                <a:cs typeface="Arial" panose="020B0604020202020204" pitchFamily="34" charset="0"/>
              </a:rPr>
              <a:t>prosecuted</a:t>
            </a:r>
            <a:r>
              <a:rPr lang="en-US" sz="2200" dirty="0">
                <a:solidFill>
                  <a:srgbClr val="00206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for “false allegations”. Offence of “</a:t>
            </a:r>
            <a:r>
              <a:rPr lang="en-US" sz="2200" dirty="0" err="1">
                <a:latin typeface="Arial" panose="020B0604020202020204" pitchFamily="34" charset="0"/>
                <a:cs typeface="Arial" panose="020B0604020202020204" pitchFamily="34" charset="0"/>
              </a:rPr>
              <a:t>dénonciations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calomnieuse</a:t>
            </a:r>
            <a:r>
              <a:rPr lang="en-US" sz="2200" dirty="0">
                <a:latin typeface="Arial" panose="020B0604020202020204" pitchFamily="34" charset="0"/>
                <a:cs typeface="Arial" panose="020B0604020202020204" pitchFamily="34" charset="0"/>
              </a:rPr>
              <a:t>” article 267 CC.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124" y="154196"/>
            <a:ext cx="1241247" cy="1467775"/>
          </a:xfrm>
          <a:prstGeom prst="rect">
            <a:avLst/>
          </a:prstGeom>
        </p:spPr>
      </p:pic>
    </p:spTree>
    <p:extLst>
      <p:ext uri="{BB962C8B-B14F-4D97-AF65-F5344CB8AC3E}">
        <p14:creationId xmlns:p14="http://schemas.microsoft.com/office/powerpoint/2010/main" val="9647270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186300"/>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98593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11198" y="1500854"/>
            <a:ext cx="8172450" cy="4228850"/>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Burundi</a:t>
            </a:r>
          </a:p>
          <a:p>
            <a:endParaRPr lang="en-US" sz="12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 law does not provide for a definition of reporting person (</a:t>
            </a:r>
            <a:r>
              <a:rPr lang="en-US" sz="2400" dirty="0" err="1" smtClean="0">
                <a:latin typeface="Arial" panose="020B0604020202020204" pitchFamily="34" charset="0"/>
                <a:cs typeface="Arial" panose="020B0604020202020204" pitchFamily="34" charset="0"/>
              </a:rPr>
              <a:t>dénonciateur</a:t>
            </a:r>
            <a:r>
              <a:rPr lang="en-US" sz="2400" dirty="0" smtClean="0">
                <a:latin typeface="Arial" panose="020B0604020202020204" pitchFamily="34" charset="0"/>
                <a:cs typeface="Arial" panose="020B0604020202020204" pitchFamily="34" charset="0"/>
              </a:rPr>
              <a:t>). They </a:t>
            </a:r>
            <a:r>
              <a:rPr lang="en-US" sz="2400" b="1" dirty="0" smtClean="0">
                <a:solidFill>
                  <a:srgbClr val="002060"/>
                </a:solidFill>
                <a:latin typeface="Arial" panose="020B0604020202020204" pitchFamily="34" charset="0"/>
                <a:cs typeface="Arial" panose="020B0604020202020204" pitchFamily="34" charset="0"/>
              </a:rPr>
              <a:t>do not call them WBs and they do not provide for a specific WB status.</a:t>
            </a:r>
          </a:p>
          <a:p>
            <a:endParaRPr lang="en-US" sz="1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a:latin typeface="Arial" panose="020B0604020202020204" pitchFamily="34" charset="0"/>
                <a:cs typeface="Arial" panose="020B0604020202020204" pitchFamily="34" charset="0"/>
              </a:rPr>
              <a:t>Article 12 </a:t>
            </a:r>
            <a:r>
              <a:rPr lang="en-US" sz="2400" dirty="0" smtClean="0">
                <a:latin typeface="Arial" panose="020B0604020202020204" pitchFamily="34" charset="0"/>
                <a:cs typeface="Arial" panose="020B0604020202020204" pitchFamily="34" charset="0"/>
              </a:rPr>
              <a:t>- anti-corruption </a:t>
            </a:r>
            <a:r>
              <a:rPr lang="en-US" sz="2400" dirty="0">
                <a:latin typeface="Arial" panose="020B0604020202020204" pitchFamily="34" charset="0"/>
                <a:cs typeface="Arial" panose="020B0604020202020204" pitchFamily="34" charset="0"/>
              </a:rPr>
              <a:t>provides a definition of the “</a:t>
            </a:r>
            <a:r>
              <a:rPr lang="en-US" sz="2400" dirty="0" err="1">
                <a:latin typeface="Arial" panose="020B0604020202020204" pitchFamily="34" charset="0"/>
                <a:cs typeface="Arial" panose="020B0604020202020204" pitchFamily="34" charset="0"/>
              </a:rPr>
              <a:t>dénonciateurs</a:t>
            </a:r>
            <a:r>
              <a:rPr lang="en-US" sz="2400" dirty="0">
                <a:latin typeface="Arial" panose="020B0604020202020204" pitchFamily="34" charset="0"/>
                <a:cs typeface="Arial" panose="020B0604020202020204" pitchFamily="34" charset="0"/>
              </a:rPr>
              <a:t>” but only applicable in corruption</a:t>
            </a:r>
            <a:r>
              <a:rPr lang="en-US" sz="2400" dirty="0" smtClean="0">
                <a:latin typeface="Arial" panose="020B0604020202020204" pitchFamily="34" charset="0"/>
                <a:cs typeface="Arial" panose="020B0604020202020204" pitchFamily="34" charset="0"/>
              </a:rPr>
              <a:t>. The anti-corruption law does not criminalize only corruption activates but also traffic of influence, illicit enrichment, mismanagement, </a:t>
            </a:r>
            <a:r>
              <a:rPr lang="en-US" sz="2400" dirty="0" err="1" smtClean="0">
                <a:latin typeface="Arial" panose="020B0604020202020204" pitchFamily="34" charset="0"/>
                <a:cs typeface="Arial" panose="020B0604020202020204" pitchFamily="34" charset="0"/>
              </a:rPr>
              <a:t>favouritism</a:t>
            </a:r>
            <a:r>
              <a:rPr lang="en-US" sz="2400" dirty="0" smtClean="0">
                <a:latin typeface="Arial" panose="020B0604020202020204" pitchFamily="34" charset="0"/>
                <a:cs typeface="Arial" panose="020B0604020202020204" pitchFamily="34" charset="0"/>
              </a:rPr>
              <a:t>, taking illegal advantage, abuse of assets and money laundering.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124" y="154196"/>
            <a:ext cx="1241247" cy="1467775"/>
          </a:xfrm>
          <a:prstGeom prst="rect">
            <a:avLst/>
          </a:prstGeom>
        </p:spPr>
      </p:pic>
    </p:spTree>
    <p:extLst>
      <p:ext uri="{BB962C8B-B14F-4D97-AF65-F5344CB8AC3E}">
        <p14:creationId xmlns:p14="http://schemas.microsoft.com/office/powerpoint/2010/main" val="18909208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39874"/>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82967" y="84441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60639" y="1009318"/>
            <a:ext cx="8172450" cy="5027017"/>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Burundi</a:t>
            </a:r>
          </a:p>
          <a:p>
            <a:pPr algn="ctr">
              <a:lnSpc>
                <a:spcPct val="90000"/>
              </a:lnSpc>
              <a:spcBef>
                <a:spcPts val="750"/>
              </a:spcBef>
            </a:pPr>
            <a:endParaRPr lang="en-US" sz="800" dirty="0" smtClean="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Article 12 </a:t>
            </a:r>
            <a:r>
              <a:rPr lang="en-US" sz="2400" dirty="0">
                <a:latin typeface="Arial" panose="020B0604020202020204" pitchFamily="34" charset="0"/>
                <a:cs typeface="Arial" panose="020B0604020202020204" pitchFamily="34" charset="0"/>
              </a:rPr>
              <a:t>of the anti-corruption law only use the term “</a:t>
            </a:r>
            <a:r>
              <a:rPr lang="en-US" sz="2400" b="1" dirty="0">
                <a:solidFill>
                  <a:srgbClr val="002060"/>
                </a:solidFill>
                <a:latin typeface="Arial" panose="020B0604020202020204" pitchFamily="34" charset="0"/>
                <a:cs typeface="Arial" panose="020B0604020202020204" pitchFamily="34" charset="0"/>
              </a:rPr>
              <a:t>infraction</a:t>
            </a:r>
            <a:r>
              <a:rPr lang="en-US" sz="2400" dirty="0">
                <a:latin typeface="Arial" panose="020B0604020202020204" pitchFamily="34" charset="0"/>
                <a:cs typeface="Arial" panose="020B0604020202020204" pitchFamily="34" charset="0"/>
              </a:rPr>
              <a:t>” / </a:t>
            </a:r>
            <a:r>
              <a:rPr lang="en-US" sz="2400" b="1" dirty="0">
                <a:solidFill>
                  <a:srgbClr val="002060"/>
                </a:solidFill>
                <a:latin typeface="Arial" panose="020B0604020202020204" pitchFamily="34" charset="0"/>
                <a:cs typeface="Arial" panose="020B0604020202020204" pitchFamily="34" charset="0"/>
              </a:rPr>
              <a:t>Article 3 </a:t>
            </a:r>
            <a:r>
              <a:rPr lang="en-US" sz="2400" dirty="0">
                <a:latin typeface="Arial" panose="020B0604020202020204" pitchFamily="34" charset="0"/>
                <a:cs typeface="Arial" panose="020B0604020202020204" pitchFamily="34" charset="0"/>
              </a:rPr>
              <a:t>of the law on protection of victims, witnesses etc. only provide for the term “</a:t>
            </a:r>
            <a:r>
              <a:rPr lang="en-US" sz="2400" b="1" dirty="0">
                <a:solidFill>
                  <a:srgbClr val="002060"/>
                </a:solidFill>
                <a:latin typeface="Arial" panose="020B0604020202020204" pitchFamily="34" charset="0"/>
                <a:cs typeface="Arial" panose="020B0604020202020204" pitchFamily="34" charset="0"/>
              </a:rPr>
              <a:t>information</a:t>
            </a:r>
            <a:r>
              <a:rPr lang="en-US" sz="2400" dirty="0" smtClean="0">
                <a:latin typeface="Arial" panose="020B0604020202020204" pitchFamily="34" charset="0"/>
                <a:cs typeface="Arial" panose="020B0604020202020204" pitchFamily="34" charset="0"/>
              </a:rPr>
              <a:t>”. The </a:t>
            </a:r>
            <a:r>
              <a:rPr lang="en-US" sz="2400" dirty="0">
                <a:latin typeface="Arial" panose="020B0604020202020204" pitchFamily="34" charset="0"/>
                <a:cs typeface="Arial" panose="020B0604020202020204" pitchFamily="34" charset="0"/>
              </a:rPr>
              <a:t>authorities can decide than some protective measures must be taken. </a:t>
            </a:r>
            <a:endParaRPr lang="en-US" sz="2400" dirty="0" smtClean="0">
              <a:latin typeface="Arial" panose="020B0604020202020204" pitchFamily="34" charset="0"/>
              <a:cs typeface="Arial" panose="020B0604020202020204" pitchFamily="34" charset="0"/>
            </a:endParaRPr>
          </a:p>
          <a:p>
            <a:pPr algn="just"/>
            <a:endParaRPr lang="en-US" sz="1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Even </a:t>
            </a:r>
            <a:r>
              <a:rPr lang="en-US" sz="2400" dirty="0">
                <a:latin typeface="Arial" panose="020B0604020202020204" pitchFamily="34" charset="0"/>
                <a:cs typeface="Arial" panose="020B0604020202020204" pitchFamily="34" charset="0"/>
              </a:rPr>
              <a:t>if the person wants to reveal his ID or refuse protective measures, the authorities, in </a:t>
            </a:r>
            <a:r>
              <a:rPr lang="en-US" sz="2400" dirty="0" smtClean="0">
                <a:latin typeface="Arial" panose="020B0604020202020204" pitchFamily="34" charset="0"/>
                <a:cs typeface="Arial" panose="020B0604020202020204" pitchFamily="34" charset="0"/>
              </a:rPr>
              <a:t>particular prosecutor</a:t>
            </a:r>
            <a:r>
              <a:rPr lang="en-US" sz="2400" dirty="0">
                <a:latin typeface="Arial" panose="020B0604020202020204" pitchFamily="34" charset="0"/>
                <a:cs typeface="Arial" panose="020B0604020202020204" pitchFamily="34" charset="0"/>
              </a:rPr>
              <a:t>, can decide to </a:t>
            </a:r>
            <a:r>
              <a:rPr lang="en-US" sz="2400" dirty="0" err="1">
                <a:latin typeface="Arial" panose="020B0604020202020204" pitchFamily="34" charset="0"/>
                <a:cs typeface="Arial" panose="020B0604020202020204" pitchFamily="34" charset="0"/>
              </a:rPr>
              <a:t>organise</a:t>
            </a:r>
            <a:r>
              <a:rPr lang="en-US" sz="2400" dirty="0">
                <a:latin typeface="Arial" panose="020B0604020202020204" pitchFamily="34" charset="0"/>
                <a:cs typeface="Arial" panose="020B0604020202020204" pitchFamily="34" charset="0"/>
              </a:rPr>
              <a:t> protective measures anyway (i.e. protection of the person at the audience, meeting in another place than the prosecutor’s </a:t>
            </a:r>
            <a:r>
              <a:rPr lang="en-US" sz="2400" dirty="0" smtClean="0">
                <a:latin typeface="Arial" panose="020B0604020202020204" pitchFamily="34" charset="0"/>
                <a:cs typeface="Arial" panose="020B0604020202020204" pitchFamily="34" charset="0"/>
              </a:rPr>
              <a:t>office).</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124" y="154196"/>
            <a:ext cx="1241247" cy="1467775"/>
          </a:xfrm>
          <a:prstGeom prst="rect">
            <a:avLst/>
          </a:prstGeom>
        </p:spPr>
      </p:pic>
    </p:spTree>
    <p:extLst>
      <p:ext uri="{BB962C8B-B14F-4D97-AF65-F5344CB8AC3E}">
        <p14:creationId xmlns:p14="http://schemas.microsoft.com/office/powerpoint/2010/main" val="2573787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186300"/>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98593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93296" y="1099465"/>
            <a:ext cx="8172450" cy="5552289"/>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Burundi</a:t>
            </a:r>
          </a:p>
          <a:p>
            <a:pPr algn="just"/>
            <a:endParaRPr lang="en-US" sz="1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Article </a:t>
            </a:r>
            <a:r>
              <a:rPr lang="en-GB" sz="2400" dirty="0">
                <a:latin typeface="Arial" panose="020B0604020202020204" pitchFamily="34" charset="0"/>
                <a:cs typeface="Arial" panose="020B0604020202020204" pitchFamily="34" charset="0"/>
              </a:rPr>
              <a:t>12 anti-corruption law: competent authority must take all necessary measures to </a:t>
            </a:r>
            <a:r>
              <a:rPr lang="en-GB" sz="2400" b="1" dirty="0">
                <a:solidFill>
                  <a:srgbClr val="002060"/>
                </a:solidFill>
                <a:latin typeface="Arial" panose="020B0604020202020204" pitchFamily="34" charset="0"/>
                <a:cs typeface="Arial" panose="020B0604020202020204" pitchFamily="34" charset="0"/>
              </a:rPr>
              <a:t>protect witnesses, victims and “</a:t>
            </a:r>
            <a:r>
              <a:rPr lang="en-GB" sz="2400" b="1" dirty="0" err="1">
                <a:solidFill>
                  <a:srgbClr val="002060"/>
                </a:solidFill>
                <a:latin typeface="Arial" panose="020B0604020202020204" pitchFamily="34" charset="0"/>
                <a:cs typeface="Arial" panose="020B0604020202020204" pitchFamily="34" charset="0"/>
              </a:rPr>
              <a:t>dénonciateurs</a:t>
            </a:r>
            <a:r>
              <a:rPr lang="en-GB"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However, no specific provision has been adopted to protect reporting persons in their employment </a:t>
            </a:r>
            <a:r>
              <a:rPr lang="en-US" sz="2400" dirty="0" smtClean="0">
                <a:latin typeface="Arial" panose="020B0604020202020204" pitchFamily="34" charset="0"/>
                <a:cs typeface="Arial" panose="020B0604020202020204" pitchFamily="34" charset="0"/>
              </a:rPr>
              <a:t>environment. </a:t>
            </a:r>
            <a:endParaRPr lang="en-GB" sz="2400" dirty="0" smtClean="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400" dirty="0">
                <a:latin typeface="Arial" panose="020B0604020202020204" pitchFamily="34" charset="0"/>
                <a:cs typeface="Arial" panose="020B0604020202020204" pitchFamily="34" charset="0"/>
              </a:rPr>
              <a:t>Article 3 </a:t>
            </a:r>
            <a:r>
              <a:rPr lang="fr-FR" sz="24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If </a:t>
            </a:r>
            <a:r>
              <a:rPr lang="en-GB" sz="2400" dirty="0">
                <a:latin typeface="Arial" panose="020B0604020202020204" pitchFamily="34" charset="0"/>
                <a:cs typeface="Arial" panose="020B0604020202020204" pitchFamily="34" charset="0"/>
              </a:rPr>
              <a:t>someone has been fired, the supervisor of the person who fired the employee will open an investigation. If investigation is not a success, appeal to General Inspection of Labour (Inspection </a:t>
            </a:r>
            <a:r>
              <a:rPr lang="en-GB" sz="2400" dirty="0" err="1">
                <a:latin typeface="Arial" panose="020B0604020202020204" pitchFamily="34" charset="0"/>
                <a:cs typeface="Arial" panose="020B0604020202020204" pitchFamily="34" charset="0"/>
              </a:rPr>
              <a:t>Générale</a:t>
            </a:r>
            <a:r>
              <a:rPr lang="en-GB" sz="2400" dirty="0">
                <a:latin typeface="Arial" panose="020B0604020202020204" pitchFamily="34" charset="0"/>
                <a:cs typeface="Arial" panose="020B0604020202020204" pitchFamily="34" charset="0"/>
              </a:rPr>
              <a:t> du Travail). Only administrative appeal, not protection. Then </a:t>
            </a:r>
            <a:r>
              <a:rPr lang="en-GB" sz="2400" dirty="0" err="1">
                <a:latin typeface="Arial" panose="020B0604020202020204" pitchFamily="34" charset="0"/>
                <a:cs typeface="Arial" panose="020B0604020202020204" pitchFamily="34" charset="0"/>
              </a:rPr>
              <a:t>Labout</a:t>
            </a:r>
            <a:r>
              <a:rPr lang="en-GB" sz="2400" dirty="0">
                <a:latin typeface="Arial" panose="020B0604020202020204" pitchFamily="34" charset="0"/>
                <a:cs typeface="Arial" panose="020B0604020202020204" pitchFamily="34" charset="0"/>
              </a:rPr>
              <a:t> Court.</a:t>
            </a:r>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124" y="154196"/>
            <a:ext cx="1241247" cy="1467775"/>
          </a:xfrm>
          <a:prstGeom prst="rect">
            <a:avLst/>
          </a:prstGeom>
        </p:spPr>
      </p:pic>
    </p:spTree>
    <p:extLst>
      <p:ext uri="{BB962C8B-B14F-4D97-AF65-F5344CB8AC3E}">
        <p14:creationId xmlns:p14="http://schemas.microsoft.com/office/powerpoint/2010/main" val="26844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186300"/>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Session 2</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98593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93296" y="1270575"/>
            <a:ext cx="8172450" cy="4967514"/>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Burundi</a:t>
            </a:r>
          </a:p>
          <a:p>
            <a:pPr algn="just"/>
            <a:endParaRPr lang="en-US" sz="16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a:latin typeface="Arial" panose="020B0604020202020204" pitchFamily="34" charset="0"/>
                <a:cs typeface="Arial" panose="020B0604020202020204" pitchFamily="34" charset="0"/>
              </a:rPr>
              <a:t>Obligation in all public administration to put some “</a:t>
            </a:r>
            <a:r>
              <a:rPr lang="en-US" sz="2400" b="1" dirty="0">
                <a:solidFill>
                  <a:srgbClr val="002060"/>
                </a:solidFill>
                <a:latin typeface="Arial" panose="020B0604020202020204" pitchFamily="34" charset="0"/>
                <a:cs typeface="Arial" panose="020B0604020202020204" pitchFamily="34" charset="0"/>
              </a:rPr>
              <a:t>suggestions box</a:t>
            </a:r>
            <a:r>
              <a:rPr lang="en-US" sz="2400" dirty="0">
                <a:latin typeface="Arial" panose="020B0604020202020204" pitchFamily="34" charset="0"/>
                <a:cs typeface="Arial" panose="020B0604020202020204" pitchFamily="34" charset="0"/>
              </a:rPr>
              <a:t>”, article 38 and 44 of the law against corruption. This is to be applied to private companies and NGOs. But only “suggestion boxes</a:t>
            </a:r>
            <a:r>
              <a:rPr lang="en-US" sz="24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National toll free number.</a:t>
            </a:r>
          </a:p>
          <a:p>
            <a:endParaRPr lang="en-US" sz="16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b="1" dirty="0" smtClean="0">
                <a:solidFill>
                  <a:srgbClr val="002060"/>
                </a:solidFill>
                <a:latin typeface="Arial" panose="020B0604020202020204" pitchFamily="34" charset="0"/>
                <a:cs typeface="Arial" panose="020B0604020202020204" pitchFamily="34" charset="0"/>
              </a:rPr>
              <a:t>If </a:t>
            </a:r>
            <a:r>
              <a:rPr lang="en-US" sz="2400" b="1" dirty="0">
                <a:solidFill>
                  <a:srgbClr val="002060"/>
                </a:solidFill>
                <a:latin typeface="Arial" panose="020B0604020202020204" pitchFamily="34" charset="0"/>
                <a:cs typeface="Arial" panose="020B0604020202020204" pitchFamily="34" charset="0"/>
              </a:rPr>
              <a:t>they give a special protective status of whistleblower, people will abuse of it and claim that they are protected</a:t>
            </a:r>
            <a:r>
              <a:rPr lang="en-US" sz="2400" b="1" dirty="0" smtClean="0">
                <a:solidFill>
                  <a:srgbClr val="002060"/>
                </a:solidFill>
                <a:latin typeface="Arial" panose="020B0604020202020204" pitchFamily="34" charset="0"/>
                <a:cs typeface="Arial" panose="020B0604020202020204" pitchFamily="34" charset="0"/>
              </a:rPr>
              <a:t>.</a:t>
            </a:r>
            <a:r>
              <a:rPr lang="en-US" sz="2400" b="1" dirty="0">
                <a:solidFill>
                  <a:srgbClr val="002060"/>
                </a:solidFill>
                <a:latin typeface="Arial" panose="020B0604020202020204" pitchFamily="34" charset="0"/>
                <a:cs typeface="Arial" panose="020B0604020202020204" pitchFamily="34" charset="0"/>
              </a:rPr>
              <a:t> Risk that such provision could be manipulated and the employee use it as his advantage.</a:t>
            </a:r>
            <a:endParaRPr lang="en-US" sz="2400" b="1" dirty="0" smtClean="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124" y="154196"/>
            <a:ext cx="1241247" cy="1467775"/>
          </a:xfrm>
          <a:prstGeom prst="rect">
            <a:avLst/>
          </a:prstGeom>
        </p:spPr>
      </p:pic>
    </p:spTree>
    <p:extLst>
      <p:ext uri="{BB962C8B-B14F-4D97-AF65-F5344CB8AC3E}">
        <p14:creationId xmlns:p14="http://schemas.microsoft.com/office/powerpoint/2010/main" val="1345729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217" y="1787048"/>
            <a:ext cx="2443162" cy="2703073"/>
          </a:xfrm>
          <a:prstGeom prst="rect">
            <a:avLst/>
          </a:prstGeom>
        </p:spPr>
      </p:pic>
      <p:sp>
        <p:nvSpPr>
          <p:cNvPr id="2" name="Title 1"/>
          <p:cNvSpPr>
            <a:spLocks noGrp="1"/>
          </p:cNvSpPr>
          <p:nvPr>
            <p:ph type="title" idx="4294967295"/>
          </p:nvPr>
        </p:nvSpPr>
        <p:spPr>
          <a:xfrm>
            <a:off x="1299986" y="232178"/>
            <a:ext cx="6414818" cy="756767"/>
          </a:xfrm>
          <a:ln>
            <a:noFill/>
          </a:ln>
        </p:spPr>
        <p:txBody>
          <a:bodyPr>
            <a:noAutofit/>
          </a:bodyPr>
          <a:lstStyle/>
          <a:p>
            <a:pPr>
              <a:lnSpc>
                <a:spcPct val="100000"/>
              </a:lnSpc>
            </a:pPr>
            <a:r>
              <a:rPr lang="en-US" sz="3600" b="1" dirty="0">
                <a:effectLst/>
              </a:rPr>
              <a:t>Session 3</a:t>
            </a:r>
            <a:endParaRPr lang="en-US" sz="3600" b="1" dirty="0">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876176" y="11164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85761" y="1787048"/>
            <a:ext cx="6043613" cy="2893100"/>
          </a:xfrm>
          <a:prstGeom prst="rect">
            <a:avLst/>
          </a:prstGeom>
        </p:spPr>
        <p:txBody>
          <a:bodyPr wrap="square">
            <a:spAutoFit/>
          </a:bodyPr>
          <a:lstStyle/>
          <a:p>
            <a:pPr algn="just" defTabSz="685800">
              <a:defRPr/>
            </a:pPr>
            <a:r>
              <a:rPr lang="en-US" sz="3000" kern="0" dirty="0">
                <a:solidFill>
                  <a:prstClr val="black"/>
                </a:solidFill>
                <a:latin typeface="Arial" panose="020B0604020202020204" pitchFamily="34" charset="0"/>
                <a:ea typeface="+mj-ea"/>
                <a:cs typeface="Arial" panose="020B0604020202020204" pitchFamily="34" charset="0"/>
              </a:rPr>
              <a:t>Current Practices and Challenges facing effective implementation of the Whistleblower Act along with </a:t>
            </a:r>
            <a:r>
              <a:rPr lang="en-US" sz="3000" i="1" kern="0" dirty="0" smtClean="0">
                <a:solidFill>
                  <a:prstClr val="black"/>
                </a:solidFill>
                <a:latin typeface="Arial" panose="020B0604020202020204" pitchFamily="34" charset="0"/>
                <a:ea typeface="+mj-ea"/>
                <a:cs typeface="Arial" panose="020B0604020202020204" pitchFamily="34" charset="0"/>
              </a:rPr>
              <a:t>Considerations</a:t>
            </a:r>
            <a:r>
              <a:rPr lang="en-US" sz="3000" kern="0" dirty="0" smtClean="0">
                <a:solidFill>
                  <a:prstClr val="black"/>
                </a:solidFill>
                <a:latin typeface="Arial" panose="020B0604020202020204" pitchFamily="34" charset="0"/>
                <a:ea typeface="+mj-ea"/>
                <a:cs typeface="Arial" panose="020B0604020202020204" pitchFamily="34" charset="0"/>
              </a:rPr>
              <a:t> for </a:t>
            </a:r>
            <a:r>
              <a:rPr lang="en-US" sz="3000" kern="0" dirty="0">
                <a:solidFill>
                  <a:prstClr val="black"/>
                </a:solidFill>
                <a:latin typeface="Arial" panose="020B0604020202020204" pitchFamily="34" charset="0"/>
                <a:ea typeface="+mj-ea"/>
                <a:cs typeface="Arial" panose="020B0604020202020204" pitchFamily="34" charset="0"/>
              </a:rPr>
              <a:t>the future. </a:t>
            </a:r>
          </a:p>
          <a:p>
            <a:pPr algn="just" defTabSz="685800">
              <a:defRPr/>
            </a:pPr>
            <a:endParaRPr lang="en-US" sz="3200" kern="0" dirty="0">
              <a:solidFill>
                <a:prstClr val="black"/>
              </a:solidFill>
              <a:latin typeface="Arial" panose="020B0604020202020204" pitchFamily="34" charset="0"/>
              <a:ea typeface="+mj-ea"/>
              <a:cs typeface="Arial" panose="020B0604020202020204" pitchFamily="34" charset="0"/>
            </a:endParaRPr>
          </a:p>
          <a:p>
            <a:pPr algn="ctr" defTabSz="685800">
              <a:defRPr/>
            </a:pPr>
            <a:r>
              <a:rPr lang="en-US" sz="3000" kern="0" dirty="0">
                <a:solidFill>
                  <a:prstClr val="black"/>
                </a:solidFill>
                <a:latin typeface="Arial" panose="020B0604020202020204" pitchFamily="34" charset="0"/>
                <a:ea typeface="+mj-ea"/>
                <a:cs typeface="Arial" panose="020B0604020202020204" pitchFamily="34" charset="0"/>
              </a:rPr>
              <a:t>(broken down by country visited).</a:t>
            </a:r>
            <a:endParaRPr lang="en-US" sz="30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8699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784" y="1129638"/>
            <a:ext cx="2528170" cy="189927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3" y="3332469"/>
            <a:ext cx="2971800" cy="2476500"/>
          </a:xfrm>
          <a:prstGeom prst="rect">
            <a:avLst/>
          </a:prstGeom>
        </p:spPr>
      </p:pic>
      <p:sp>
        <p:nvSpPr>
          <p:cNvPr id="2" name="Title 1"/>
          <p:cNvSpPr>
            <a:spLocks noGrp="1"/>
          </p:cNvSpPr>
          <p:nvPr>
            <p:ph type="title" idx="4294967295"/>
          </p:nvPr>
        </p:nvSpPr>
        <p:spPr>
          <a:xfrm>
            <a:off x="1372112" y="340304"/>
            <a:ext cx="6414818" cy="756767"/>
          </a:xfrm>
          <a:ln>
            <a:noFill/>
          </a:ln>
        </p:spPr>
        <p:txBody>
          <a:bodyPr>
            <a:noAutofit/>
          </a:bodyPr>
          <a:lstStyle/>
          <a:p>
            <a:pPr>
              <a:lnSpc>
                <a:spcPct val="100000"/>
              </a:lnSpc>
            </a:pPr>
            <a:r>
              <a:rPr lang="en-US" sz="3600" b="1" dirty="0">
                <a:effectLst/>
              </a:rPr>
              <a:t>Session 3</a:t>
            </a:r>
            <a:endParaRPr lang="en-US" sz="3600" b="1" dirty="0">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804738" y="1113354"/>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42429" y="1533525"/>
            <a:ext cx="5872671" cy="1292662"/>
          </a:xfrm>
          <a:prstGeom prst="rect">
            <a:avLst/>
          </a:prstGeom>
        </p:spPr>
        <p:txBody>
          <a:bodyPr wrap="square">
            <a:spAutoFit/>
          </a:bodyPr>
          <a:lstStyle/>
          <a:p>
            <a:pPr algn="just"/>
            <a:r>
              <a:rPr lang="en-US" sz="2600" dirty="0" smtClean="0">
                <a:latin typeface="Arial" panose="020B0604020202020204" pitchFamily="34" charset="0"/>
                <a:cs typeface="Arial" panose="020B0604020202020204" pitchFamily="34" charset="0"/>
              </a:rPr>
              <a:t>Increase </a:t>
            </a:r>
            <a:r>
              <a:rPr lang="en-US" sz="2600" dirty="0">
                <a:latin typeface="Arial" panose="020B0604020202020204" pitchFamily="34" charset="0"/>
                <a:cs typeface="Arial" panose="020B0604020202020204" pitchFamily="34" charset="0"/>
              </a:rPr>
              <a:t>the reporting, via the Whistleblower Act, of wrong-doing to ferret out waste, fraud and/or abuse.  </a:t>
            </a:r>
          </a:p>
        </p:txBody>
      </p:sp>
      <p:sp>
        <p:nvSpPr>
          <p:cNvPr id="3" name="TextBox 2"/>
          <p:cNvSpPr txBox="1"/>
          <p:nvPr/>
        </p:nvSpPr>
        <p:spPr>
          <a:xfrm>
            <a:off x="2528887" y="3893073"/>
            <a:ext cx="6033053" cy="1692771"/>
          </a:xfrm>
          <a:prstGeom prst="rect">
            <a:avLst/>
          </a:prstGeom>
          <a:noFill/>
        </p:spPr>
        <p:txBody>
          <a:bodyPr wrap="square" rtlCol="0">
            <a:spAutoFit/>
          </a:bodyPr>
          <a:lstStyle/>
          <a:p>
            <a:pPr algn="just"/>
            <a:r>
              <a:rPr lang="en-US" sz="2600" dirty="0" smtClean="0">
                <a:latin typeface="Arial" panose="020B0604020202020204" pitchFamily="34" charset="0"/>
                <a:cs typeface="Arial" panose="020B0604020202020204" pitchFamily="34" charset="0"/>
              </a:rPr>
              <a:t>To </a:t>
            </a:r>
            <a:r>
              <a:rPr lang="en-US" sz="2600" dirty="0">
                <a:latin typeface="Arial" panose="020B0604020202020204" pitchFamily="34" charset="0"/>
                <a:cs typeface="Arial" panose="020B0604020202020204" pitchFamily="34" charset="0"/>
              </a:rPr>
              <a:t>provide the necessary safeguards for protection of a person willing to come forward and report allegations under the WB Act.</a:t>
            </a:r>
            <a:endParaRPr lang="en-US" sz="2600" dirty="0"/>
          </a:p>
        </p:txBody>
      </p:sp>
    </p:spTree>
    <p:extLst>
      <p:ext uri="{BB962C8B-B14F-4D97-AF65-F5344CB8AC3E}">
        <p14:creationId xmlns:p14="http://schemas.microsoft.com/office/powerpoint/2010/main" val="2293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2542" y="2711054"/>
            <a:ext cx="3364706"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Let’s Begin…</a:t>
            </a:r>
          </a:p>
        </p:txBody>
      </p:sp>
    </p:spTree>
    <p:extLst>
      <p:ext uri="{BB962C8B-B14F-4D97-AF65-F5344CB8AC3E}">
        <p14:creationId xmlns:p14="http://schemas.microsoft.com/office/powerpoint/2010/main" val="3685932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021" y="1501775"/>
            <a:ext cx="6223000" cy="3111500"/>
          </a:xfrm>
          <a:prstGeom prst="rect">
            <a:avLst/>
          </a:prstGeom>
        </p:spPr>
      </p:pic>
      <p:sp>
        <p:nvSpPr>
          <p:cNvPr id="2" name="Title 1"/>
          <p:cNvSpPr>
            <a:spLocks noGrp="1"/>
          </p:cNvSpPr>
          <p:nvPr>
            <p:ph type="title" idx="4294967295"/>
          </p:nvPr>
        </p:nvSpPr>
        <p:spPr>
          <a:xfrm>
            <a:off x="1372112" y="340304"/>
            <a:ext cx="6414818" cy="756767"/>
          </a:xfrm>
          <a:ln>
            <a:noFill/>
          </a:ln>
        </p:spPr>
        <p:txBody>
          <a:bodyPr>
            <a:noAutofit/>
          </a:bodyPr>
          <a:lstStyle/>
          <a:p>
            <a:pPr>
              <a:lnSpc>
                <a:spcPct val="100000"/>
              </a:lnSpc>
            </a:pPr>
            <a:r>
              <a:rPr lang="en-US" sz="3600" b="1" dirty="0">
                <a:effectLst/>
              </a:rPr>
              <a:t>Session 3</a:t>
            </a:r>
            <a:endParaRPr lang="en-US" sz="3600" b="1" dirty="0">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804738" y="1113354"/>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41209" y="3956019"/>
            <a:ext cx="7676624" cy="1692771"/>
          </a:xfrm>
          <a:prstGeom prst="rect">
            <a:avLst/>
          </a:prstGeom>
        </p:spPr>
        <p:txBody>
          <a:bodyPr wrap="square">
            <a:spAutoFit/>
          </a:bodyPr>
          <a:lstStyle/>
          <a:p>
            <a:pPr algn="just"/>
            <a:r>
              <a:rPr lang="en-US" sz="2600" dirty="0" smtClean="0">
                <a:latin typeface="Arial" panose="020B0604020202020204" pitchFamily="34" charset="0"/>
                <a:cs typeface="Arial" panose="020B0604020202020204" pitchFamily="34" charset="0"/>
              </a:rPr>
              <a:t>If </a:t>
            </a:r>
            <a:r>
              <a:rPr lang="en-US" sz="2600" dirty="0">
                <a:latin typeface="Arial" panose="020B0604020202020204" pitchFamily="34" charset="0"/>
                <a:cs typeface="Arial" panose="020B0604020202020204" pitchFamily="34" charset="0"/>
              </a:rPr>
              <a:t>a reporting person does not feel the government/private sector can assure protection and seek reward without identity disclosure, the Act is rendered </a:t>
            </a:r>
            <a:r>
              <a:rPr lang="en-US" sz="2600" dirty="0" smtClean="0">
                <a:latin typeface="Arial" panose="020B0604020202020204" pitchFamily="34" charset="0"/>
                <a:cs typeface="Arial" panose="020B0604020202020204" pitchFamily="34" charset="0"/>
              </a:rPr>
              <a:t>unsuccessful in </a:t>
            </a:r>
            <a:r>
              <a:rPr lang="en-US" sz="2600" dirty="0">
                <a:latin typeface="Arial" panose="020B0604020202020204" pitchFamily="34" charset="0"/>
                <a:cs typeface="Arial" panose="020B0604020202020204" pitchFamily="34" charset="0"/>
              </a:rPr>
              <a:t>its purpose.</a:t>
            </a:r>
          </a:p>
        </p:txBody>
      </p:sp>
    </p:spTree>
    <p:extLst>
      <p:ext uri="{BB962C8B-B14F-4D97-AF65-F5344CB8AC3E}">
        <p14:creationId xmlns:p14="http://schemas.microsoft.com/office/powerpoint/2010/main" val="407248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0673" y="2507096"/>
            <a:ext cx="2743200" cy="2599182"/>
          </a:xfrm>
          <a:prstGeom prst="rect">
            <a:avLst/>
          </a:prstGeom>
        </p:spPr>
      </p:pic>
      <p:sp>
        <p:nvSpPr>
          <p:cNvPr id="2" name="Title 1"/>
          <p:cNvSpPr>
            <a:spLocks noGrp="1"/>
          </p:cNvSpPr>
          <p:nvPr>
            <p:ph type="title" idx="4294967295"/>
          </p:nvPr>
        </p:nvSpPr>
        <p:spPr>
          <a:xfrm>
            <a:off x="1372111" y="416240"/>
            <a:ext cx="6414818" cy="756767"/>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Is There A Difference?</a:t>
            </a:r>
          </a:p>
        </p:txBody>
      </p:sp>
      <p:sp>
        <p:nvSpPr>
          <p:cNvPr id="3" name="Content Placeholder 2"/>
          <p:cNvSpPr>
            <a:spLocks noGrp="1"/>
          </p:cNvSpPr>
          <p:nvPr>
            <p:ph idx="4294967295"/>
          </p:nvPr>
        </p:nvSpPr>
        <p:spPr>
          <a:xfrm>
            <a:off x="1000126" y="1809734"/>
            <a:ext cx="7172324" cy="419355"/>
          </a:xfrm>
        </p:spPr>
        <p:txBody>
          <a:bodyPr>
            <a:noAutofit/>
          </a:bodyPr>
          <a:lstStyle/>
          <a:p>
            <a:pPr marL="0" indent="0" algn="ctr">
              <a:lnSpc>
                <a:spcPct val="90000"/>
              </a:lnSpc>
              <a:spcBef>
                <a:spcPts val="750"/>
              </a:spcBef>
              <a:buNone/>
            </a:pPr>
            <a:r>
              <a:rPr lang="en-US" sz="2800" b="1" i="1" dirty="0">
                <a:solidFill>
                  <a:prstClr val="black"/>
                </a:solidFill>
                <a:latin typeface="Arial" panose="020B0604020202020204" pitchFamily="34" charset="0"/>
                <a:cs typeface="Arial" panose="020B0604020202020204" pitchFamily="34" charset="0"/>
              </a:rPr>
              <a:t>Whistleblower versus Witness Protection</a:t>
            </a:r>
          </a:p>
        </p:txBody>
      </p:sp>
      <p:cxnSp>
        <p:nvCxnSpPr>
          <p:cNvPr id="5" name="Straight Connector 4"/>
          <p:cNvCxnSpPr/>
          <p:nvPr/>
        </p:nvCxnSpPr>
        <p:spPr>
          <a:xfrm>
            <a:off x="1804737" y="1330733"/>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27" y="2767550"/>
            <a:ext cx="3389507" cy="1936143"/>
          </a:xfrm>
          <a:prstGeom prst="rect">
            <a:avLst/>
          </a:prstGeom>
        </p:spPr>
      </p:pic>
      <p:sp>
        <p:nvSpPr>
          <p:cNvPr id="9" name="Not Equal 8"/>
          <p:cNvSpPr/>
          <p:nvPr/>
        </p:nvSpPr>
        <p:spPr>
          <a:xfrm>
            <a:off x="4181955" y="3563178"/>
            <a:ext cx="795131" cy="487017"/>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0" name="TextBox 9"/>
          <p:cNvSpPr txBox="1"/>
          <p:nvPr/>
        </p:nvSpPr>
        <p:spPr>
          <a:xfrm>
            <a:off x="8086722" y="116158"/>
            <a:ext cx="1043609" cy="300082"/>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Issue One</a:t>
            </a:r>
          </a:p>
        </p:txBody>
      </p:sp>
    </p:spTree>
    <p:extLst>
      <p:ext uri="{BB962C8B-B14F-4D97-AF65-F5344CB8AC3E}">
        <p14:creationId xmlns:p14="http://schemas.microsoft.com/office/powerpoint/2010/main" val="3080147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7742" y="508915"/>
            <a:ext cx="7523921" cy="1400285"/>
          </a:xfrm>
          <a:ln>
            <a:noFill/>
          </a:ln>
        </p:spPr>
        <p:txBody>
          <a:bodyPr>
            <a:noAutofit/>
          </a:bodyPr>
          <a:lstStyle/>
          <a:p>
            <a:pPr>
              <a:lnSpc>
                <a:spcPct val="100000"/>
              </a:lnSpc>
            </a:pPr>
            <a:r>
              <a:rPr lang="en-US" sz="3600" b="1" dirty="0">
                <a:solidFill>
                  <a:prstClr val="black"/>
                </a:solidFill>
                <a:effectLst/>
                <a:latin typeface="Arial" panose="020B0604020202020204" pitchFamily="34" charset="0"/>
                <a:cs typeface="Arial" panose="020B0604020202020204" pitchFamily="34" charset="0"/>
              </a:rPr>
              <a:t>Whistleblower &amp; Witness Protection Programs</a:t>
            </a:r>
            <a:r>
              <a:rPr lang="en-US" sz="3600" dirty="0">
                <a:solidFill>
                  <a:prstClr val="black"/>
                </a:solidFill>
                <a:effectLst/>
                <a:latin typeface="Arial" panose="020B0604020202020204" pitchFamily="34" charset="0"/>
                <a:cs typeface="Arial" panose="020B0604020202020204" pitchFamily="34" charset="0"/>
              </a:rPr>
              <a:t/>
            </a:r>
            <a:br>
              <a:rPr lang="en-US" sz="3600" dirty="0">
                <a:solidFill>
                  <a:prstClr val="black"/>
                </a:solidFill>
                <a:effectLst/>
                <a:latin typeface="Arial" panose="020B0604020202020204" pitchFamily="34" charset="0"/>
                <a:cs typeface="Arial" panose="020B0604020202020204" pitchFamily="34" charset="0"/>
              </a:rPr>
            </a:br>
            <a:endParaRPr lang="en-US" sz="3600" b="1" dirty="0">
              <a:effectLst/>
              <a:latin typeface="Arial" panose="020B0604020202020204" pitchFamily="34" charset="0"/>
              <a:cs typeface="Arial" panose="020B0604020202020204" pitchFamily="34" charset="0"/>
            </a:endParaRPr>
          </a:p>
        </p:txBody>
      </p:sp>
      <p:cxnSp>
        <p:nvCxnSpPr>
          <p:cNvPr id="5" name="Straight Connector 4"/>
          <p:cNvCxnSpPr/>
          <p:nvPr/>
        </p:nvCxnSpPr>
        <p:spPr>
          <a:xfrm>
            <a:off x="1774919" y="146180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356" y="2618296"/>
            <a:ext cx="4234069" cy="2694407"/>
          </a:xfrm>
          <a:prstGeom prst="rect">
            <a:avLst/>
          </a:prstGeom>
        </p:spPr>
      </p:pic>
      <p:sp>
        <p:nvSpPr>
          <p:cNvPr id="6" name="Rectangle 5"/>
          <p:cNvSpPr/>
          <p:nvPr/>
        </p:nvSpPr>
        <p:spPr>
          <a:xfrm>
            <a:off x="2837728" y="2095076"/>
            <a:ext cx="3950697"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Is</a:t>
            </a:r>
            <a:r>
              <a:rPr lang="en-US" sz="21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There A Difference?</a:t>
            </a:r>
            <a:endParaRPr lang="en-US" sz="2800" dirty="0"/>
          </a:p>
        </p:txBody>
      </p:sp>
    </p:spTree>
    <p:extLst>
      <p:ext uri="{BB962C8B-B14F-4D97-AF65-F5344CB8AC3E}">
        <p14:creationId xmlns:p14="http://schemas.microsoft.com/office/powerpoint/2010/main" val="18361867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2" y="4211188"/>
            <a:ext cx="2759944" cy="19492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971" y="4225477"/>
            <a:ext cx="2878313" cy="1934922"/>
          </a:xfrm>
          <a:prstGeom prst="rect">
            <a:avLst/>
          </a:prstGeom>
        </p:spPr>
      </p:pic>
      <p:sp>
        <p:nvSpPr>
          <p:cNvPr id="2" name="Title 1"/>
          <p:cNvSpPr>
            <a:spLocks noGrp="1"/>
          </p:cNvSpPr>
          <p:nvPr>
            <p:ph type="title" idx="4294967295"/>
          </p:nvPr>
        </p:nvSpPr>
        <p:spPr>
          <a:xfrm>
            <a:off x="1325308" y="425876"/>
            <a:ext cx="6414818" cy="458594"/>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Witness Protection</a:t>
            </a:r>
          </a:p>
        </p:txBody>
      </p:sp>
      <p:cxnSp>
        <p:nvCxnSpPr>
          <p:cNvPr id="5" name="Straight Connector 4"/>
          <p:cNvCxnSpPr/>
          <p:nvPr/>
        </p:nvCxnSpPr>
        <p:spPr>
          <a:xfrm>
            <a:off x="1784237" y="88447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6069" y="4189353"/>
            <a:ext cx="3445902" cy="1992880"/>
          </a:xfrm>
          <a:prstGeom prst="rect">
            <a:avLst/>
          </a:prstGeom>
        </p:spPr>
      </p:pic>
      <p:sp>
        <p:nvSpPr>
          <p:cNvPr id="8" name="Rectangle 7"/>
          <p:cNvSpPr/>
          <p:nvPr/>
        </p:nvSpPr>
        <p:spPr>
          <a:xfrm>
            <a:off x="1204563" y="1240602"/>
            <a:ext cx="6708914" cy="1569660"/>
          </a:xfrm>
          <a:prstGeom prst="rect">
            <a:avLst/>
          </a:prstGeom>
        </p:spPr>
        <p:txBody>
          <a:bodyPr wrap="square">
            <a:spAutoFit/>
          </a:bodyPr>
          <a:lstStyle/>
          <a:p>
            <a:pPr algn="just"/>
            <a:r>
              <a:rPr lang="en-US" sz="2400" dirty="0">
                <a:solidFill>
                  <a:srgbClr val="222222"/>
                </a:solidFill>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 government program that provides new identities and protection for witnesses who come forward and testify against dangerous targets</a:t>
            </a:r>
            <a:r>
              <a:rPr lang="en-US" sz="2400" dirty="0">
                <a:solidFill>
                  <a:srgbClr val="222222"/>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English Wiktionary</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3849910" y="3280907"/>
            <a:ext cx="1648914" cy="523220"/>
          </a:xfrm>
          <a:prstGeom prst="rect">
            <a:avLst/>
          </a:prstGeom>
        </p:spPr>
        <p:txBody>
          <a:bodyPr wrap="square">
            <a:spAutoFit/>
          </a:bodyPr>
          <a:lstStyle/>
          <a:p>
            <a:pPr algn="ctr"/>
            <a:r>
              <a:rPr lang="en-US" sz="2800" b="1" dirty="0">
                <a:solidFill>
                  <a:schemeClr val="tx2">
                    <a:lumMod val="50000"/>
                  </a:schemeClr>
                </a:solidFill>
                <a:latin typeface="Arial" panose="020B0604020202020204" pitchFamily="34" charset="0"/>
                <a:cs typeface="Arial" panose="020B0604020202020204" pitchFamily="34" charset="0"/>
              </a:rPr>
              <a:t>Criminal</a:t>
            </a:r>
            <a:endParaRPr lang="en-US" sz="2800" b="1" dirty="0"/>
          </a:p>
        </p:txBody>
      </p:sp>
    </p:spTree>
    <p:extLst>
      <p:ext uri="{BB962C8B-B14F-4D97-AF65-F5344CB8AC3E}">
        <p14:creationId xmlns:p14="http://schemas.microsoft.com/office/powerpoint/2010/main" val="315135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327329"/>
            <a:ext cx="6414818" cy="756767"/>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Whistleblower Protection</a:t>
            </a:r>
          </a:p>
        </p:txBody>
      </p:sp>
      <p:sp>
        <p:nvSpPr>
          <p:cNvPr id="3" name="Content Placeholder 2"/>
          <p:cNvSpPr>
            <a:spLocks noGrp="1"/>
          </p:cNvSpPr>
          <p:nvPr>
            <p:ph idx="4294967295"/>
          </p:nvPr>
        </p:nvSpPr>
        <p:spPr>
          <a:xfrm>
            <a:off x="778823" y="1539823"/>
            <a:ext cx="4207515" cy="3343275"/>
          </a:xfrm>
        </p:spPr>
        <p:txBody>
          <a:bodyPr>
            <a:noAutofit/>
          </a:bodyPr>
          <a:lstStyle/>
          <a:p>
            <a:pPr marL="0" indent="0" algn="just">
              <a:buClr>
                <a:srgbClr val="90241C"/>
              </a:buClr>
              <a:buNone/>
            </a:pPr>
            <a:r>
              <a:rPr lang="en-US" sz="2800" dirty="0"/>
              <a:t>A person who exposes any kind of information or activity that is </a:t>
            </a:r>
            <a:r>
              <a:rPr lang="en-US" sz="2800" u="sng" dirty="0">
                <a:solidFill>
                  <a:schemeClr val="tx2">
                    <a:lumMod val="75000"/>
                  </a:schemeClr>
                </a:solidFill>
              </a:rPr>
              <a:t>deemed illegal</a:t>
            </a:r>
            <a:r>
              <a:rPr lang="en-US" sz="2800" dirty="0">
                <a:solidFill>
                  <a:schemeClr val="tx2">
                    <a:lumMod val="75000"/>
                  </a:schemeClr>
                </a:solidFill>
              </a:rPr>
              <a:t>, </a:t>
            </a:r>
            <a:r>
              <a:rPr lang="en-US" sz="2800" u="sng" dirty="0">
                <a:solidFill>
                  <a:schemeClr val="tx2">
                    <a:lumMod val="75000"/>
                  </a:schemeClr>
                </a:solidFill>
              </a:rPr>
              <a:t>unethical</a:t>
            </a:r>
            <a:r>
              <a:rPr lang="en-US" sz="2800" dirty="0">
                <a:solidFill>
                  <a:schemeClr val="tx2">
                    <a:lumMod val="75000"/>
                  </a:schemeClr>
                </a:solidFill>
              </a:rPr>
              <a:t> or </a:t>
            </a:r>
            <a:r>
              <a:rPr lang="en-US" sz="2800" u="sng" dirty="0">
                <a:solidFill>
                  <a:schemeClr val="tx2">
                    <a:lumMod val="75000"/>
                  </a:schemeClr>
                </a:solidFill>
              </a:rPr>
              <a:t>not correct</a:t>
            </a:r>
            <a:r>
              <a:rPr lang="en-US" sz="2800" dirty="0">
                <a:solidFill>
                  <a:schemeClr val="tx2">
                    <a:lumMod val="75000"/>
                  </a:schemeClr>
                </a:solidFill>
              </a:rPr>
              <a:t> </a:t>
            </a:r>
            <a:r>
              <a:rPr lang="en-US" sz="2800" dirty="0"/>
              <a:t>within an organisation that is either private or public.</a:t>
            </a:r>
          </a:p>
          <a:p>
            <a:pPr marL="0" indent="0" algn="just">
              <a:buClr>
                <a:srgbClr val="90241C"/>
              </a:buClr>
              <a:buNone/>
            </a:pPr>
            <a:r>
              <a:rPr lang="en-US" sz="1200" dirty="0"/>
              <a:t>Wikipedia</a:t>
            </a:r>
            <a:endParaRPr lang="en-US" sz="1200"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18785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727" y="1700214"/>
            <a:ext cx="2980460" cy="2658570"/>
          </a:xfrm>
          <a:prstGeom prst="rect">
            <a:avLst/>
          </a:prstGeom>
        </p:spPr>
      </p:pic>
      <p:sp>
        <p:nvSpPr>
          <p:cNvPr id="8" name="TextBox 7"/>
          <p:cNvSpPr txBox="1"/>
          <p:nvPr/>
        </p:nvSpPr>
        <p:spPr>
          <a:xfrm>
            <a:off x="347869" y="5338825"/>
            <a:ext cx="2366756" cy="461665"/>
          </a:xfrm>
          <a:prstGeom prst="rect">
            <a:avLst/>
          </a:prstGeom>
          <a:noFill/>
        </p:spPr>
        <p:txBody>
          <a:bodyPr wrap="square" rtlCol="0">
            <a:spAutoFit/>
          </a:bodyPr>
          <a:lstStyle/>
          <a:p>
            <a:pPr algn="ctr"/>
            <a:r>
              <a:rPr lang="en-US" sz="2400" b="1" dirty="0">
                <a:solidFill>
                  <a:schemeClr val="tx2">
                    <a:lumMod val="50000"/>
                  </a:schemeClr>
                </a:solidFill>
                <a:latin typeface="Arial" panose="020B0604020202020204" pitchFamily="34" charset="0"/>
                <a:cs typeface="Arial" panose="020B0604020202020204" pitchFamily="34" charset="0"/>
              </a:rPr>
              <a:t>Administrative</a:t>
            </a:r>
          </a:p>
        </p:txBody>
      </p:sp>
      <p:sp>
        <p:nvSpPr>
          <p:cNvPr id="9" name="TextBox 8"/>
          <p:cNvSpPr txBox="1"/>
          <p:nvPr/>
        </p:nvSpPr>
        <p:spPr>
          <a:xfrm>
            <a:off x="2581756" y="5355788"/>
            <a:ext cx="1997765" cy="461665"/>
          </a:xfrm>
          <a:prstGeom prst="rect">
            <a:avLst/>
          </a:prstGeom>
          <a:noFill/>
        </p:spPr>
        <p:txBody>
          <a:bodyPr wrap="square" rtlCol="0">
            <a:spAutoFit/>
          </a:bodyPr>
          <a:lstStyle/>
          <a:p>
            <a:pPr algn="ctr"/>
            <a:r>
              <a:rPr lang="en-US" sz="2400" b="1" dirty="0">
                <a:solidFill>
                  <a:schemeClr val="tx2">
                    <a:lumMod val="50000"/>
                  </a:schemeClr>
                </a:solidFill>
                <a:latin typeface="Arial" panose="020B0604020202020204" pitchFamily="34" charset="0"/>
                <a:cs typeface="Arial" panose="020B0604020202020204" pitchFamily="34" charset="0"/>
              </a:rPr>
              <a:t>Criminal</a:t>
            </a:r>
          </a:p>
        </p:txBody>
      </p:sp>
    </p:spTree>
    <p:extLst>
      <p:ext uri="{BB962C8B-B14F-4D97-AF65-F5344CB8AC3E}">
        <p14:creationId xmlns:p14="http://schemas.microsoft.com/office/powerpoint/2010/main" val="12105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3928" y="707221"/>
            <a:ext cx="6897801" cy="601823"/>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Purpose of a Whistleblower Program</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004636" y="127776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93268" y="2327908"/>
            <a:ext cx="8572500" cy="3732304"/>
          </a:xfrm>
          <a:prstGeom prst="rect">
            <a:avLst/>
          </a:prstGeom>
        </p:spPr>
        <p:txBody>
          <a:bodyPr wrap="square">
            <a:spAutoFit/>
          </a:bodyPr>
          <a:lstStyle/>
          <a:p>
            <a:pPr algn="just">
              <a:lnSpc>
                <a:spcPct val="90000"/>
              </a:lnSpc>
              <a:spcBef>
                <a:spcPts val="750"/>
              </a:spcBef>
            </a:pPr>
            <a:r>
              <a:rPr lang="en-US" sz="2400" dirty="0" smtClean="0">
                <a:latin typeface="Arial" panose="020B0604020202020204" pitchFamily="34" charset="0"/>
                <a:cs typeface="Arial" panose="020B0604020202020204" pitchFamily="34" charset="0"/>
              </a:rPr>
              <a:t>To </a:t>
            </a:r>
            <a:r>
              <a:rPr lang="en-US" sz="2400" dirty="0">
                <a:solidFill>
                  <a:schemeClr val="tx2">
                    <a:lumMod val="75000"/>
                  </a:schemeClr>
                </a:solidFill>
                <a:latin typeface="Arial" panose="020B0604020202020204" pitchFamily="34" charset="0"/>
                <a:cs typeface="Arial" panose="020B0604020202020204" pitchFamily="34" charset="0"/>
              </a:rPr>
              <a:t>prevent</a:t>
            </a:r>
            <a:r>
              <a:rPr lang="en-US" sz="2400" dirty="0">
                <a:latin typeface="Arial" panose="020B0604020202020204" pitchFamily="34" charset="0"/>
                <a:cs typeface="Arial" panose="020B0604020202020204" pitchFamily="34" charset="0"/>
              </a:rPr>
              <a:t> agencies or independent contractors from taking </a:t>
            </a:r>
            <a:r>
              <a:rPr lang="en-US" sz="2400" dirty="0">
                <a:solidFill>
                  <a:schemeClr val="tx2">
                    <a:lumMod val="75000"/>
                  </a:schemeClr>
                </a:solidFill>
                <a:latin typeface="Arial" panose="020B0604020202020204" pitchFamily="34" charset="0"/>
                <a:cs typeface="Arial" panose="020B0604020202020204" pitchFamily="34" charset="0"/>
              </a:rPr>
              <a:t>retaliatory action </a:t>
            </a:r>
            <a:r>
              <a:rPr lang="en-US" sz="2400" dirty="0">
                <a:latin typeface="Arial" panose="020B0604020202020204" pitchFamily="34" charset="0"/>
                <a:cs typeface="Arial" panose="020B0604020202020204" pitchFamily="34" charset="0"/>
              </a:rPr>
              <a:t>against an employee who reports to an appropriate agency violations of law </a:t>
            </a:r>
            <a:r>
              <a:rPr lang="en-US" sz="2400" dirty="0" smtClean="0">
                <a:latin typeface="Arial" panose="020B0604020202020204" pitchFamily="34" charset="0"/>
                <a:cs typeface="Arial" panose="020B0604020202020204" pitchFamily="34" charset="0"/>
              </a:rPr>
              <a:t>that </a:t>
            </a:r>
            <a:r>
              <a:rPr lang="en-US" sz="2400" dirty="0">
                <a:solidFill>
                  <a:schemeClr val="tx2">
                    <a:lumMod val="75000"/>
                  </a:schemeClr>
                </a:solidFill>
                <a:latin typeface="Arial" panose="020B0604020202020204" pitchFamily="34" charset="0"/>
                <a:cs typeface="Arial" panose="020B0604020202020204" pitchFamily="34" charset="0"/>
              </a:rPr>
              <a:t>create a substantial and specific danger to the public’s health, safety, or welfare</a:t>
            </a:r>
            <a:r>
              <a:rPr lang="en-US" sz="2400" dirty="0">
                <a:latin typeface="Arial" panose="020B0604020202020204" pitchFamily="34" charset="0"/>
                <a:cs typeface="Arial" panose="020B0604020202020204" pitchFamily="34" charset="0"/>
              </a:rPr>
              <a:t>. </a:t>
            </a:r>
          </a:p>
          <a:p>
            <a:pPr algn="just">
              <a:lnSpc>
                <a:spcPct val="90000"/>
              </a:lnSpc>
              <a:spcBef>
                <a:spcPts val="750"/>
              </a:spcBef>
            </a:pPr>
            <a:endParaRPr lang="en-US" sz="800" dirty="0">
              <a:latin typeface="Arial" panose="020B0604020202020204" pitchFamily="34" charset="0"/>
              <a:cs typeface="Arial" panose="020B0604020202020204" pitchFamily="34" charset="0"/>
            </a:endParaRPr>
          </a:p>
          <a:p>
            <a:pPr algn="just">
              <a:lnSpc>
                <a:spcPct val="90000"/>
              </a:lnSpc>
              <a:spcBef>
                <a:spcPts val="750"/>
              </a:spcBef>
            </a:pPr>
            <a:r>
              <a:rPr lang="en-US" sz="2400" dirty="0">
                <a:latin typeface="Arial" panose="020B0604020202020204" pitchFamily="34" charset="0"/>
                <a:cs typeface="Arial" panose="020B0604020202020204" pitchFamily="34" charset="0"/>
              </a:rPr>
              <a:t>It is further the intent </a:t>
            </a:r>
            <a:r>
              <a:rPr lang="en-US" sz="2400" dirty="0" smtClean="0">
                <a:latin typeface="Arial" panose="020B0604020202020204" pitchFamily="34" charset="0"/>
                <a:cs typeface="Arial" panose="020B0604020202020204" pitchFamily="34" charset="0"/>
              </a:rPr>
              <a:t>to </a:t>
            </a:r>
            <a:r>
              <a:rPr lang="en-US" sz="2400" dirty="0">
                <a:solidFill>
                  <a:schemeClr val="tx2">
                    <a:lumMod val="75000"/>
                  </a:schemeClr>
                </a:solidFill>
                <a:latin typeface="Arial" panose="020B0604020202020204" pitchFamily="34" charset="0"/>
                <a:cs typeface="Arial" panose="020B0604020202020204" pitchFamily="34" charset="0"/>
              </a:rPr>
              <a:t>prevent</a:t>
            </a:r>
            <a:r>
              <a:rPr lang="en-US" sz="2400" dirty="0">
                <a:latin typeface="Arial" panose="020B0604020202020204" pitchFamily="34" charset="0"/>
                <a:cs typeface="Arial" panose="020B0604020202020204" pitchFamily="34" charset="0"/>
              </a:rPr>
              <a:t> agencies or independent contractors from taking </a:t>
            </a:r>
            <a:r>
              <a:rPr lang="en-US" sz="2400" dirty="0">
                <a:solidFill>
                  <a:schemeClr val="tx2">
                    <a:lumMod val="75000"/>
                  </a:schemeClr>
                </a:solidFill>
                <a:latin typeface="Arial" panose="020B0604020202020204" pitchFamily="34" charset="0"/>
                <a:cs typeface="Arial" panose="020B0604020202020204" pitchFamily="34" charset="0"/>
              </a:rPr>
              <a:t>retaliatory action </a:t>
            </a:r>
            <a:r>
              <a:rPr lang="en-US" sz="2400" dirty="0">
                <a:latin typeface="Arial" panose="020B0604020202020204" pitchFamily="34" charset="0"/>
                <a:cs typeface="Arial" panose="020B0604020202020204" pitchFamily="34" charset="0"/>
              </a:rPr>
              <a:t>against any person who </a:t>
            </a:r>
            <a:r>
              <a:rPr lang="en-US" sz="2400" dirty="0">
                <a:solidFill>
                  <a:schemeClr val="tx2">
                    <a:lumMod val="75000"/>
                  </a:schemeClr>
                </a:solidFill>
                <a:latin typeface="Arial" panose="020B0604020202020204" pitchFamily="34" charset="0"/>
                <a:cs typeface="Arial" panose="020B0604020202020204" pitchFamily="34" charset="0"/>
              </a:rPr>
              <a:t>discloses information </a:t>
            </a:r>
            <a:r>
              <a:rPr lang="en-US" sz="2400" dirty="0">
                <a:latin typeface="Arial" panose="020B0604020202020204" pitchFamily="34" charset="0"/>
                <a:cs typeface="Arial" panose="020B0604020202020204" pitchFamily="34" charset="0"/>
              </a:rPr>
              <a:t>to an appropriate agency alleging improper use of governmental office, gross waste of funds, or any other abuse or gross neglect of duty on the part of an agency, public officer, or employee.</a:t>
            </a:r>
            <a:endParaRPr lang="en-US" sz="24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1804735" y="1587201"/>
            <a:ext cx="5549566" cy="584775"/>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Legislative Intent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214" y="-1"/>
            <a:ext cx="2001680" cy="1757364"/>
          </a:xfrm>
          <a:prstGeom prst="rect">
            <a:avLst/>
          </a:prstGeom>
        </p:spPr>
      </p:pic>
    </p:spTree>
    <p:extLst>
      <p:ext uri="{BB962C8B-B14F-4D97-AF65-F5344CB8AC3E}">
        <p14:creationId xmlns:p14="http://schemas.microsoft.com/office/powerpoint/2010/main" val="25079561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8721"/>
            <a:ext cx="7276580" cy="601823"/>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Purpose of a Whistleblower Program</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733174" y="1537055"/>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58338" y="2812169"/>
            <a:ext cx="7914150" cy="3330655"/>
          </a:xfrm>
          <a:prstGeom prst="rect">
            <a:avLst/>
          </a:prstGeom>
        </p:spPr>
        <p:txBody>
          <a:bodyPr wrap="square">
            <a:spAutoFit/>
          </a:bodyPr>
          <a:lstStyle/>
          <a:p>
            <a:pPr algn="just">
              <a:lnSpc>
                <a:spcPct val="90000"/>
              </a:lnSpc>
              <a:spcBef>
                <a:spcPts val="750"/>
              </a:spcBef>
            </a:pPr>
            <a:r>
              <a:rPr lang="en-US" sz="2600" dirty="0">
                <a:latin typeface="Arial" panose="020B0604020202020204" pitchFamily="34" charset="0"/>
                <a:cs typeface="Arial" panose="020B0604020202020204" pitchFamily="34" charset="0"/>
              </a:rPr>
              <a:t>Whistleblower disclosures can save lives as well as billions of taxpayer dollars.  They play a critical role in keeping our Government (and private sector) honest, efficient, and accountable.  </a:t>
            </a:r>
          </a:p>
          <a:p>
            <a:pPr algn="just">
              <a:lnSpc>
                <a:spcPct val="90000"/>
              </a:lnSpc>
              <a:spcBef>
                <a:spcPts val="750"/>
              </a:spcBef>
            </a:pPr>
            <a:endParaRPr lang="en-US" sz="800" dirty="0">
              <a:latin typeface="Arial" panose="020B0604020202020204" pitchFamily="34" charset="0"/>
              <a:cs typeface="Arial" panose="020B0604020202020204" pitchFamily="34" charset="0"/>
            </a:endParaRPr>
          </a:p>
          <a:p>
            <a:pPr algn="just">
              <a:lnSpc>
                <a:spcPct val="90000"/>
              </a:lnSpc>
              <a:spcBef>
                <a:spcPts val="750"/>
              </a:spcBef>
            </a:pPr>
            <a:r>
              <a:rPr lang="en-US" sz="2600" dirty="0">
                <a:latin typeface="Arial" panose="020B0604020202020204" pitchFamily="34" charset="0"/>
                <a:cs typeface="Arial" panose="020B0604020202020204" pitchFamily="34" charset="0"/>
              </a:rPr>
              <a:t>Recognizing that whistleblowers root out fraud, waste, and abuse, and protect public health and safety, the law should also protect whistleblowers from retaliation.</a:t>
            </a:r>
            <a:endParaRPr lang="en-US" sz="26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558338" y="2097468"/>
            <a:ext cx="7276580" cy="584775"/>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Prevent Workplace Retaliation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288" y="0"/>
            <a:ext cx="2271712" cy="2271712"/>
          </a:xfrm>
          <a:prstGeom prst="rect">
            <a:avLst/>
          </a:prstGeom>
        </p:spPr>
      </p:pic>
    </p:spTree>
    <p:extLst>
      <p:ext uri="{BB962C8B-B14F-4D97-AF65-F5344CB8AC3E}">
        <p14:creationId xmlns:p14="http://schemas.microsoft.com/office/powerpoint/2010/main" val="4070986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605" y="4392286"/>
            <a:ext cx="3040396" cy="1773564"/>
          </a:xfrm>
          <a:prstGeom prst="rect">
            <a:avLst/>
          </a:prstGeom>
        </p:spPr>
      </p:pic>
      <p:sp>
        <p:nvSpPr>
          <p:cNvPr id="2" name="Title 1"/>
          <p:cNvSpPr>
            <a:spLocks noGrp="1"/>
          </p:cNvSpPr>
          <p:nvPr>
            <p:ph type="title" idx="4294967295"/>
          </p:nvPr>
        </p:nvSpPr>
        <p:spPr>
          <a:xfrm>
            <a:off x="900488" y="339794"/>
            <a:ext cx="727233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Prohibited Personnel Practices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4" y="1143468"/>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29013" y="1731405"/>
            <a:ext cx="8015287" cy="2308324"/>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Whistleblower protection law </a:t>
            </a:r>
            <a:r>
              <a:rPr lang="en-US" sz="2400" dirty="0" smtClean="0">
                <a:latin typeface="Arial" panose="020B0604020202020204" pitchFamily="34" charset="0"/>
                <a:cs typeface="Arial" panose="020B0604020202020204" pitchFamily="34" charset="0"/>
              </a:rPr>
              <a:t>also provides </a:t>
            </a:r>
            <a:r>
              <a:rPr lang="en-US" sz="2400" dirty="0">
                <a:solidFill>
                  <a:schemeClr val="tx2">
                    <a:lumMod val="75000"/>
                  </a:schemeClr>
                </a:solidFill>
                <a:latin typeface="Arial" panose="020B0604020202020204" pitchFamily="34" charset="0"/>
                <a:cs typeface="Arial" panose="020B0604020202020204" pitchFamily="34" charset="0"/>
              </a:rPr>
              <a:t>legal remedies </a:t>
            </a:r>
            <a:r>
              <a:rPr lang="en-US" sz="2400" dirty="0">
                <a:latin typeface="Arial" panose="020B0604020202020204" pitchFamily="34" charset="0"/>
                <a:cs typeface="Arial" panose="020B0604020202020204" pitchFamily="34" charset="0"/>
              </a:rPr>
              <a:t>for employees or job applicants who face </a:t>
            </a:r>
            <a:r>
              <a:rPr lang="en-US" sz="2400" b="1" dirty="0">
                <a:solidFill>
                  <a:schemeClr val="tx2">
                    <a:lumMod val="75000"/>
                  </a:schemeClr>
                </a:solidFill>
                <a:latin typeface="Arial" panose="020B0604020202020204" pitchFamily="34" charset="0"/>
                <a:cs typeface="Arial" panose="020B0604020202020204" pitchFamily="34" charset="0"/>
              </a:rPr>
              <a:t>retaliation</a:t>
            </a:r>
            <a:r>
              <a:rPr lang="en-US" sz="2400" dirty="0">
                <a:solidFill>
                  <a:schemeClr val="tx2">
                    <a:lumMod val="75000"/>
                  </a:schemeClr>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making protected </a:t>
            </a:r>
            <a:r>
              <a:rPr lang="en-US" sz="2400" dirty="0">
                <a:solidFill>
                  <a:schemeClr val="tx2">
                    <a:lumMod val="75000"/>
                  </a:schemeClr>
                </a:solidFill>
                <a:latin typeface="Arial" panose="020B0604020202020204" pitchFamily="34" charset="0"/>
                <a:cs typeface="Arial" panose="020B0604020202020204" pitchFamily="34" charset="0"/>
              </a:rPr>
              <a:t>disclosures</a:t>
            </a:r>
            <a:r>
              <a:rPr lang="en-US" sz="2400" dirty="0">
                <a:latin typeface="Arial" panose="020B0604020202020204" pitchFamily="34" charset="0"/>
                <a:cs typeface="Arial" panose="020B0604020202020204" pitchFamily="34" charset="0"/>
              </a:rPr>
              <a:t> of fraud, waste, abuse, mismanagement, or substantial and specific danger to public safety or health.  </a:t>
            </a:r>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260018" y="4226858"/>
            <a:ext cx="5843587" cy="1938992"/>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Specifically, it is a </a:t>
            </a:r>
            <a:r>
              <a:rPr lang="en-US" sz="2400" b="1" dirty="0">
                <a:solidFill>
                  <a:schemeClr val="tx2">
                    <a:lumMod val="75000"/>
                  </a:schemeClr>
                </a:solidFill>
                <a:latin typeface="Arial" panose="020B0604020202020204" pitchFamily="34" charset="0"/>
                <a:cs typeface="Arial" panose="020B0604020202020204" pitchFamily="34" charset="0"/>
              </a:rPr>
              <a:t>prohibited</a:t>
            </a:r>
            <a:r>
              <a:rPr lang="en-US" sz="2400" dirty="0">
                <a:solidFill>
                  <a:schemeClr val="tx2">
                    <a:lumMod val="75000"/>
                  </a:schemeClr>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personnel practice for employers to retaliate against whistleblowers by taking, failing to take, or threatening to take or not to take, a personnel action.  </a:t>
            </a:r>
          </a:p>
        </p:txBody>
      </p:sp>
    </p:spTree>
    <p:extLst>
      <p:ext uri="{BB962C8B-B14F-4D97-AF65-F5344CB8AC3E}">
        <p14:creationId xmlns:p14="http://schemas.microsoft.com/office/powerpoint/2010/main" val="35998774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488" y="339794"/>
            <a:ext cx="727233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Prohibited Personnel Practices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1874" y="1143468"/>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14700" y="1373731"/>
            <a:ext cx="4100138" cy="4154984"/>
          </a:xfrm>
          <a:prstGeom prst="rect">
            <a:avLst/>
          </a:prstGeom>
        </p:spPr>
        <p:txBody>
          <a:bodyPr wrap="square">
            <a:spAutoFit/>
          </a:bodyPr>
          <a:lstStyle/>
          <a:p>
            <a:pPr algn="just"/>
            <a:r>
              <a:rPr lang="en-US" sz="2200" dirty="0" smtClean="0">
                <a:latin typeface="Arial" panose="020B0604020202020204" pitchFamily="34" charset="0"/>
                <a:cs typeface="Arial" panose="020B0604020202020204" pitchFamily="34" charset="0"/>
              </a:rPr>
              <a:t>“</a:t>
            </a:r>
            <a:r>
              <a:rPr lang="en-US" sz="2200" u="sng" dirty="0">
                <a:solidFill>
                  <a:schemeClr val="tx2">
                    <a:lumMod val="75000"/>
                  </a:schemeClr>
                </a:solidFill>
                <a:latin typeface="Arial" panose="020B0604020202020204" pitchFamily="34" charset="0"/>
                <a:cs typeface="Arial" panose="020B0604020202020204" pitchFamily="34" charset="0"/>
              </a:rPr>
              <a:t>Personnel action</a:t>
            </a:r>
            <a:r>
              <a:rPr lang="en-US" sz="2200" dirty="0">
                <a:solidFill>
                  <a:schemeClr val="tx2">
                    <a:lumMod val="75000"/>
                  </a:schemeClr>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means </a:t>
            </a:r>
            <a:r>
              <a:rPr lang="en-US" sz="2200" dirty="0">
                <a:latin typeface="Arial" panose="020B0604020202020204" pitchFamily="34" charset="0"/>
                <a:cs typeface="Arial" panose="020B0604020202020204" pitchFamily="34" charset="0"/>
              </a:rPr>
              <a:t>an appointment, promotion, disciplinary action, detail, transfer, reassignment, reinstatement, restoration, or reemployment; a decision concerning performance evaluations, pay, benefits, awards, education, training; or any other significant change in duties, responsibilities, or working conditions.  </a:t>
            </a:r>
            <a:endParaRPr lang="en-US" sz="22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214" y="1632628"/>
            <a:ext cx="2915026" cy="2188554"/>
          </a:xfrm>
          <a:prstGeom prst="rect">
            <a:avLst/>
          </a:prstGeom>
        </p:spPr>
      </p:pic>
      <p:sp>
        <p:nvSpPr>
          <p:cNvPr id="4" name="Rectangle 3"/>
          <p:cNvSpPr/>
          <p:nvPr/>
        </p:nvSpPr>
        <p:spPr>
          <a:xfrm>
            <a:off x="4572000" y="4235988"/>
            <a:ext cx="4572000" cy="2246769"/>
          </a:xfrm>
          <a:prstGeom prst="rect">
            <a:avLst/>
          </a:prstGeom>
        </p:spPr>
        <p:txBody>
          <a:bodyPr>
            <a:spAutoFit/>
          </a:bodyPr>
          <a:lstStyle/>
          <a:p>
            <a:pPr algn="just"/>
            <a:r>
              <a:rPr lang="en-US" sz="2000" i="1" dirty="0">
                <a:latin typeface="Arial" panose="020B0604020202020204" pitchFamily="34" charset="0"/>
                <a:cs typeface="Arial" panose="020B0604020202020204" pitchFamily="34" charset="0"/>
              </a:rPr>
              <a:t>In addition, the law </a:t>
            </a:r>
            <a:r>
              <a:rPr lang="en-US" sz="2000" i="1" dirty="0">
                <a:solidFill>
                  <a:schemeClr val="tx2">
                    <a:lumMod val="75000"/>
                  </a:schemeClr>
                </a:solidFill>
                <a:latin typeface="Arial" panose="020B0604020202020204" pitchFamily="34" charset="0"/>
                <a:cs typeface="Arial" panose="020B0604020202020204" pitchFamily="34" charset="0"/>
              </a:rPr>
              <a:t>prohibits</a:t>
            </a:r>
            <a:r>
              <a:rPr lang="en-US" sz="2000" i="1" dirty="0">
                <a:latin typeface="Arial" panose="020B0604020202020204" pitchFamily="34" charset="0"/>
                <a:cs typeface="Arial" panose="020B0604020202020204" pitchFamily="34" charset="0"/>
              </a:rPr>
              <a:t> retaliation for filing an appeal, complaint, or grievance; helping someone else file or testifying on their behalf; or cooperating with or disclosing information to Authorized/Competent Authority.</a:t>
            </a:r>
          </a:p>
        </p:txBody>
      </p:sp>
    </p:spTree>
    <p:extLst>
      <p:ext uri="{BB962C8B-B14F-4D97-AF65-F5344CB8AC3E}">
        <p14:creationId xmlns:p14="http://schemas.microsoft.com/office/powerpoint/2010/main" val="10924668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4737" y="734580"/>
            <a:ext cx="5999518" cy="601823"/>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Key Elements of Whistleblower Legislation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2090487" y="1456838"/>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56590" y="2258689"/>
            <a:ext cx="8080513" cy="3939540"/>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A “protected disclosure” under a whistleblower protection law should include any disclosure of information that an employee, former employee, or applicant for employment </a:t>
            </a:r>
            <a:r>
              <a:rPr lang="en-US" sz="2400" b="1" i="1" dirty="0">
                <a:solidFill>
                  <a:schemeClr val="tx2">
                    <a:lumMod val="75000"/>
                  </a:schemeClr>
                </a:solidFill>
                <a:latin typeface="Arial" panose="020B0604020202020204" pitchFamily="34" charset="0"/>
                <a:cs typeface="Arial" panose="020B0604020202020204" pitchFamily="34" charset="0"/>
              </a:rPr>
              <a:t>reasonably believes</a:t>
            </a:r>
            <a:r>
              <a:rPr lang="en-US" sz="2400" dirty="0">
                <a:latin typeface="Arial" panose="020B0604020202020204" pitchFamily="34" charset="0"/>
                <a:cs typeface="Arial" panose="020B0604020202020204" pitchFamily="34" charset="0"/>
              </a:rPr>
              <a:t> evidences—</a:t>
            </a:r>
          </a:p>
          <a:p>
            <a:pPr algn="just"/>
            <a:endParaRPr lang="en-US" sz="1000" dirty="0">
              <a:latin typeface="Arial" panose="020B0604020202020204" pitchFamily="34" charset="0"/>
              <a:cs typeface="Arial" panose="020B0604020202020204" pitchFamily="34" charset="0"/>
            </a:endParaRPr>
          </a:p>
          <a:p>
            <a:pPr marL="685800" lvl="1" indent="-3429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Violation of any law, rule, or regulation;</a:t>
            </a:r>
          </a:p>
          <a:p>
            <a:pPr marL="685800" lvl="1" indent="-3429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Gross (Significant) mismanagement;</a:t>
            </a:r>
          </a:p>
          <a:p>
            <a:pPr marL="685800" lvl="1" indent="-3429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Gross (Significant) waste of funds;</a:t>
            </a:r>
          </a:p>
          <a:p>
            <a:pPr marL="685800" lvl="1" indent="-3429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Abuse of authority; or</a:t>
            </a:r>
          </a:p>
          <a:p>
            <a:pPr marL="685800" lvl="1" indent="-342900"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Substantial and specific danger to public health or safety.</a:t>
            </a:r>
          </a:p>
        </p:txBody>
      </p:sp>
      <p:sp>
        <p:nvSpPr>
          <p:cNvPr id="3" name="TextBox 2"/>
          <p:cNvSpPr txBox="1"/>
          <p:nvPr/>
        </p:nvSpPr>
        <p:spPr>
          <a:xfrm>
            <a:off x="1804737" y="1687322"/>
            <a:ext cx="5549566" cy="584775"/>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Protected Disclosures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19275" cy="1905000"/>
          </a:xfrm>
          <a:prstGeom prst="rect">
            <a:avLst/>
          </a:prstGeom>
        </p:spPr>
      </p:pic>
    </p:spTree>
    <p:extLst>
      <p:ext uri="{BB962C8B-B14F-4D97-AF65-F5344CB8AC3E}">
        <p14:creationId xmlns:p14="http://schemas.microsoft.com/office/powerpoint/2010/main" val="2143219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1" y="398767"/>
            <a:ext cx="6414818" cy="756767"/>
          </a:xfrm>
          <a:ln>
            <a:noFill/>
          </a:ln>
        </p:spPr>
        <p:txBody>
          <a:bodyPr>
            <a:noAutofit/>
          </a:bodyPr>
          <a:lstStyle/>
          <a:p>
            <a:pPr>
              <a:lnSpc>
                <a:spcPct val="100000"/>
              </a:lnSpc>
            </a:pPr>
            <a:r>
              <a:rPr lang="en-US" sz="3600" b="1" dirty="0">
                <a:effectLst/>
                <a:latin typeface="Arial" panose="020B0604020202020204" pitchFamily="34" charset="0"/>
                <a:cs typeface="Arial" panose="020B0604020202020204" pitchFamily="34" charset="0"/>
              </a:rPr>
              <a:t>Session 1</a:t>
            </a:r>
          </a:p>
        </p:txBody>
      </p:sp>
      <p:cxnSp>
        <p:nvCxnSpPr>
          <p:cNvPr id="5" name="Straight Connector 4"/>
          <p:cNvCxnSpPr/>
          <p:nvPr/>
        </p:nvCxnSpPr>
        <p:spPr>
          <a:xfrm>
            <a:off x="1804737" y="117181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00125" y="1960805"/>
            <a:ext cx="7158038" cy="2497094"/>
          </a:xfrm>
          <a:prstGeom prst="rect">
            <a:avLst/>
          </a:prstGeom>
        </p:spPr>
        <p:txBody>
          <a:bodyPr wrap="square">
            <a:spAutoFit/>
          </a:bodyPr>
          <a:lstStyle/>
          <a:p>
            <a:pPr algn="ctr">
              <a:lnSpc>
                <a:spcPct val="90000"/>
              </a:lnSpc>
              <a:spcBef>
                <a:spcPts val="750"/>
              </a:spcBef>
            </a:pPr>
            <a:r>
              <a:rPr lang="en-US" sz="3200" b="1" i="1" dirty="0">
                <a:solidFill>
                  <a:prstClr val="black"/>
                </a:solidFill>
                <a:latin typeface="Arial" panose="020B0604020202020204" pitchFamily="34" charset="0"/>
                <a:cs typeface="Arial" panose="020B0604020202020204" pitchFamily="34" charset="0"/>
              </a:rPr>
              <a:t>Overview </a:t>
            </a:r>
          </a:p>
          <a:p>
            <a:pPr algn="ctr">
              <a:lnSpc>
                <a:spcPct val="90000"/>
              </a:lnSpc>
              <a:spcBef>
                <a:spcPts val="750"/>
              </a:spcBef>
            </a:pPr>
            <a:r>
              <a:rPr lang="en-US" sz="2800" dirty="0">
                <a:solidFill>
                  <a:prstClr val="black"/>
                </a:solidFill>
                <a:latin typeface="Arial" panose="020B0604020202020204" pitchFamily="34" charset="0"/>
                <a:cs typeface="Arial" panose="020B0604020202020204" pitchFamily="34" charset="0"/>
              </a:rPr>
              <a:t>(Background, Introduction </a:t>
            </a:r>
            <a:r>
              <a:rPr lang="en-US" sz="2800" dirty="0" smtClean="0">
                <a:solidFill>
                  <a:prstClr val="black"/>
                </a:solidFill>
                <a:latin typeface="Arial" panose="020B0604020202020204" pitchFamily="34" charset="0"/>
                <a:cs typeface="Arial" panose="020B0604020202020204" pitchFamily="34" charset="0"/>
              </a:rPr>
              <a:t>&amp;</a:t>
            </a:r>
            <a:r>
              <a:rPr lang="en-US" sz="2800" dirty="0">
                <a:solidFill>
                  <a:prstClr val="black"/>
                </a:solidFill>
                <a:latin typeface="Arial" panose="020B0604020202020204" pitchFamily="34" charset="0"/>
                <a:cs typeface="Arial" panose="020B0604020202020204" pitchFamily="34" charset="0"/>
              </a:rPr>
              <a:t> Methodology) </a:t>
            </a:r>
          </a:p>
          <a:p>
            <a:pPr algn="ctr">
              <a:lnSpc>
                <a:spcPct val="90000"/>
              </a:lnSpc>
              <a:spcBef>
                <a:spcPts val="750"/>
              </a:spcBef>
            </a:pPr>
            <a:r>
              <a:rPr lang="en-US" sz="2800" dirty="0">
                <a:solidFill>
                  <a:prstClr val="black"/>
                </a:solidFill>
                <a:latin typeface="Arial" panose="020B0604020202020204" pitchFamily="34" charset="0"/>
                <a:cs typeface="Arial" panose="020B0604020202020204" pitchFamily="34" charset="0"/>
              </a:rPr>
              <a:t>&amp;</a:t>
            </a:r>
          </a:p>
          <a:p>
            <a:pPr algn="ctr">
              <a:lnSpc>
                <a:spcPct val="90000"/>
              </a:lnSpc>
              <a:spcBef>
                <a:spcPts val="750"/>
              </a:spcBef>
            </a:pPr>
            <a:r>
              <a:rPr lang="en-US" sz="2800" dirty="0">
                <a:solidFill>
                  <a:prstClr val="black"/>
                </a:solidFill>
                <a:latin typeface="Arial" panose="020B0604020202020204" pitchFamily="34" charset="0"/>
                <a:cs typeface="Arial" panose="020B0604020202020204" pitchFamily="34" charset="0"/>
              </a:rPr>
              <a:t>Highlights of Country assessments </a:t>
            </a:r>
          </a:p>
          <a:p>
            <a:pPr algn="ctr">
              <a:lnSpc>
                <a:spcPct val="90000"/>
              </a:lnSpc>
              <a:spcBef>
                <a:spcPts val="750"/>
              </a:spcBef>
            </a:pPr>
            <a:r>
              <a:rPr lang="en-US" sz="2800" dirty="0">
                <a:solidFill>
                  <a:prstClr val="black"/>
                </a:solidFill>
                <a:latin typeface="Arial" panose="020B0604020202020204" pitchFamily="34" charset="0"/>
                <a:cs typeface="Arial" panose="020B0604020202020204" pitchFamily="34" charset="0"/>
              </a:rPr>
              <a:t>(broken down by countries visited)</a:t>
            </a:r>
          </a:p>
        </p:txBody>
      </p:sp>
    </p:spTree>
    <p:extLst>
      <p:ext uri="{BB962C8B-B14F-4D97-AF65-F5344CB8AC3E}">
        <p14:creationId xmlns:p14="http://schemas.microsoft.com/office/powerpoint/2010/main" val="12152705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5813" y="597133"/>
            <a:ext cx="7443787"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Purpose of a Witness Protection Program</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38247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07815" y="2250714"/>
            <a:ext cx="8199782" cy="3668697"/>
          </a:xfrm>
          <a:prstGeom prst="rect">
            <a:avLst/>
          </a:prstGeom>
        </p:spPr>
        <p:txBody>
          <a:bodyPr wrap="square">
            <a:spAutoFit/>
          </a:bodyPr>
          <a:lstStyle/>
          <a:p>
            <a:pPr algn="ctr">
              <a:lnSpc>
                <a:spcPct val="90000"/>
              </a:lnSpc>
              <a:spcBef>
                <a:spcPts val="750"/>
              </a:spcBef>
            </a:pPr>
            <a:endParaRPr lang="en-US" sz="800" b="1" dirty="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r>
              <a:rPr lang="en-US" sz="2200" dirty="0" smtClean="0">
                <a:latin typeface="Arial" panose="020B0604020202020204" pitchFamily="34" charset="0"/>
                <a:cs typeface="Arial" panose="020B0604020202020204" pitchFamily="34" charset="0"/>
              </a:rPr>
              <a:t>To </a:t>
            </a:r>
            <a:r>
              <a:rPr lang="en-US" sz="2200" dirty="0">
                <a:solidFill>
                  <a:schemeClr val="tx2">
                    <a:lumMod val="75000"/>
                  </a:schemeClr>
                </a:solidFill>
                <a:latin typeface="Arial" panose="020B0604020202020204" pitchFamily="34" charset="0"/>
                <a:cs typeface="Arial" panose="020B0604020202020204" pitchFamily="34" charset="0"/>
              </a:rPr>
              <a:t>encourage</a:t>
            </a:r>
            <a:r>
              <a:rPr lang="en-US" sz="2200" dirty="0">
                <a:latin typeface="Arial" panose="020B0604020202020204" pitchFamily="34" charset="0"/>
                <a:cs typeface="Arial" panose="020B0604020202020204" pitchFamily="34" charset="0"/>
              </a:rPr>
              <a:t> witnesses to crimes to provide their testimonies without fear of retribution. In many cases, witnesses receive </a:t>
            </a:r>
            <a:r>
              <a:rPr lang="en-US" sz="2200" dirty="0">
                <a:solidFill>
                  <a:schemeClr val="tx2">
                    <a:lumMod val="75000"/>
                  </a:schemeClr>
                </a:solidFill>
                <a:latin typeface="Arial" panose="020B0604020202020204" pitchFamily="34" charset="0"/>
                <a:cs typeface="Arial" panose="020B0604020202020204" pitchFamily="34" charset="0"/>
              </a:rPr>
              <a:t>threats</a:t>
            </a:r>
            <a:r>
              <a:rPr lang="en-US" sz="2200" dirty="0">
                <a:latin typeface="Arial" panose="020B0604020202020204" pitchFamily="34" charset="0"/>
                <a:cs typeface="Arial" panose="020B0604020202020204" pitchFamily="34" charset="0"/>
              </a:rPr>
              <a:t> against themselves and their family members in an effort to scare them out of testifying against former associates. </a:t>
            </a:r>
          </a:p>
          <a:p>
            <a:pPr algn="just">
              <a:lnSpc>
                <a:spcPct val="90000"/>
              </a:lnSpc>
              <a:spcBef>
                <a:spcPts val="750"/>
              </a:spcBef>
            </a:pPr>
            <a:endParaRPr lang="en-US" sz="800" dirty="0" smtClean="0">
              <a:latin typeface="Arial" panose="020B0604020202020204" pitchFamily="34" charset="0"/>
              <a:cs typeface="Arial" panose="020B0604020202020204" pitchFamily="34" charset="0"/>
            </a:endParaRPr>
          </a:p>
          <a:p>
            <a:pPr algn="just">
              <a:lnSpc>
                <a:spcPct val="90000"/>
              </a:lnSpc>
              <a:spcBef>
                <a:spcPts val="750"/>
              </a:spcBef>
            </a:pPr>
            <a:r>
              <a:rPr lang="en-US" sz="2200" dirty="0" smtClean="0">
                <a:latin typeface="Arial" panose="020B0604020202020204" pitchFamily="34" charset="0"/>
                <a:cs typeface="Arial" panose="020B0604020202020204" pitchFamily="34" charset="0"/>
              </a:rPr>
              <a:t>Often</a:t>
            </a:r>
            <a:r>
              <a:rPr lang="en-US" sz="2200" dirty="0">
                <a:latin typeface="Arial" panose="020B0604020202020204" pitchFamily="34" charset="0"/>
                <a:cs typeface="Arial" panose="020B0604020202020204" pitchFamily="34" charset="0"/>
              </a:rPr>
              <a:t>, participation in the program is a way for individuals facing their own criminal charges to receive reduced sentences or even have their charges dropped entirely. Through the Witness Protection Program, an individual and his/her family can receive </a:t>
            </a:r>
            <a:r>
              <a:rPr lang="en-US" sz="2200" dirty="0">
                <a:solidFill>
                  <a:schemeClr val="tx2">
                    <a:lumMod val="75000"/>
                  </a:schemeClr>
                </a:solidFill>
                <a:latin typeface="Arial" panose="020B0604020202020204" pitchFamily="34" charset="0"/>
                <a:cs typeface="Arial" panose="020B0604020202020204" pitchFamily="34" charset="0"/>
              </a:rPr>
              <a:t>new identities </a:t>
            </a:r>
            <a:r>
              <a:rPr lang="en-US" sz="2200" dirty="0">
                <a:latin typeface="Arial" panose="020B0604020202020204" pitchFamily="34" charset="0"/>
                <a:cs typeface="Arial" panose="020B0604020202020204" pitchFamily="34" charset="0"/>
              </a:rPr>
              <a:t>and be </a:t>
            </a:r>
            <a:r>
              <a:rPr lang="en-US" sz="2200" dirty="0">
                <a:solidFill>
                  <a:schemeClr val="tx2">
                    <a:lumMod val="75000"/>
                  </a:schemeClr>
                </a:solidFill>
                <a:latin typeface="Arial" panose="020B0604020202020204" pitchFamily="34" charset="0"/>
                <a:cs typeface="Arial" panose="020B0604020202020204" pitchFamily="34" charset="0"/>
              </a:rPr>
              <a:t>relocated</a:t>
            </a:r>
            <a:r>
              <a:rPr lang="en-US" sz="2200" dirty="0">
                <a:latin typeface="Arial" panose="020B0604020202020204" pitchFamily="34" charset="0"/>
                <a:cs typeface="Arial" panose="020B0604020202020204" pitchFamily="34" charset="0"/>
              </a:rPr>
              <a:t> to a new city to live without fear of harm after an investigation is over.</a:t>
            </a:r>
            <a:endParaRPr lang="en-US" sz="2200"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7644" b="35577"/>
          <a:stretch/>
        </p:blipFill>
        <p:spPr>
          <a:xfrm>
            <a:off x="2165505" y="1522052"/>
            <a:ext cx="4828032" cy="728662"/>
          </a:xfrm>
          <a:prstGeom prst="rect">
            <a:avLst/>
          </a:prstGeom>
        </p:spPr>
      </p:pic>
    </p:spTree>
    <p:extLst>
      <p:ext uri="{BB962C8B-B14F-4D97-AF65-F5344CB8AC3E}">
        <p14:creationId xmlns:p14="http://schemas.microsoft.com/office/powerpoint/2010/main" val="14698205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6027" y="536997"/>
            <a:ext cx="6237514" cy="255454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 </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DIFFERENCE BETWEEN WHISTLEBLOWER AND WITNESS PROTECTION…..</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686" y="3366779"/>
            <a:ext cx="2529567" cy="225637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570" y="3657484"/>
            <a:ext cx="3320143" cy="22160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726" y="1594641"/>
            <a:ext cx="1650274" cy="20628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55" y="3091542"/>
            <a:ext cx="3195823" cy="2434318"/>
          </a:xfrm>
          <a:prstGeom prst="rect">
            <a:avLst/>
          </a:prstGeom>
        </p:spPr>
      </p:pic>
    </p:spTree>
    <p:extLst>
      <p:ext uri="{BB962C8B-B14F-4D97-AF65-F5344CB8AC3E}">
        <p14:creationId xmlns:p14="http://schemas.microsoft.com/office/powerpoint/2010/main" val="30048040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9561" y="554688"/>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Purpose of a Witness Protection Program</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2187" y="1433853"/>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90782" y="1758842"/>
            <a:ext cx="7572375" cy="4258602"/>
          </a:xfrm>
          <a:prstGeom prst="rect">
            <a:avLst/>
          </a:prstGeom>
        </p:spPr>
        <p:txBody>
          <a:bodyPr wrap="square">
            <a:spAutoFit/>
          </a:bodyPr>
          <a:lstStyle/>
          <a:p>
            <a:pPr algn="just">
              <a:lnSpc>
                <a:spcPct val="90000"/>
              </a:lnSpc>
              <a:spcBef>
                <a:spcPts val="750"/>
              </a:spcBef>
            </a:pPr>
            <a:r>
              <a:rPr lang="en-US" sz="2200" dirty="0">
                <a:latin typeface="Arial" panose="020B0604020202020204" pitchFamily="34" charset="0"/>
                <a:cs typeface="Arial" panose="020B0604020202020204" pitchFamily="34" charset="0"/>
              </a:rPr>
              <a:t>In most circumstances, participation in this program is for life, however, it can be limited if it is deemed the participant is no longer requires it. Participation in the program can be renewed, though, if necessary.</a:t>
            </a:r>
          </a:p>
          <a:p>
            <a:pPr algn="just">
              <a:lnSpc>
                <a:spcPct val="90000"/>
              </a:lnSpc>
              <a:spcBef>
                <a:spcPts val="750"/>
              </a:spcBef>
            </a:pPr>
            <a:endParaRPr lang="en-US" dirty="0">
              <a:latin typeface="Arial" panose="020B0604020202020204" pitchFamily="34" charset="0"/>
              <a:cs typeface="Arial" panose="020B0604020202020204" pitchFamily="34" charset="0"/>
            </a:endParaRPr>
          </a:p>
          <a:p>
            <a:pPr algn="just">
              <a:lnSpc>
                <a:spcPct val="90000"/>
              </a:lnSpc>
              <a:spcBef>
                <a:spcPts val="750"/>
              </a:spcBef>
            </a:pPr>
            <a:r>
              <a:rPr lang="en-US" sz="2200" dirty="0">
                <a:latin typeface="Arial" panose="020B0604020202020204" pitchFamily="34" charset="0"/>
                <a:cs typeface="Arial" panose="020B0604020202020204" pitchFamily="34" charset="0"/>
              </a:rPr>
              <a:t>Individuals who participate in this program are taken from their homes and relocated to new cities, given </a:t>
            </a:r>
            <a:r>
              <a:rPr lang="en-US" sz="2200" dirty="0">
                <a:solidFill>
                  <a:schemeClr val="tx2">
                    <a:lumMod val="75000"/>
                  </a:schemeClr>
                </a:solidFill>
                <a:latin typeface="Arial" panose="020B0604020202020204" pitchFamily="34" charset="0"/>
                <a:cs typeface="Arial" panose="020B0604020202020204" pitchFamily="34" charset="0"/>
              </a:rPr>
              <a:t>new</a:t>
            </a:r>
            <a:r>
              <a:rPr lang="en-US" sz="2200" dirty="0">
                <a:latin typeface="Arial" panose="020B0604020202020204" pitchFamily="34" charset="0"/>
                <a:cs typeface="Arial" panose="020B0604020202020204" pitchFamily="34" charset="0"/>
              </a:rPr>
              <a:t> </a:t>
            </a:r>
            <a:r>
              <a:rPr lang="en-US" sz="2200" dirty="0">
                <a:solidFill>
                  <a:schemeClr val="tx2">
                    <a:lumMod val="75000"/>
                  </a:schemeClr>
                </a:solidFill>
                <a:latin typeface="Arial" panose="020B0604020202020204" pitchFamily="34" charset="0"/>
                <a:cs typeface="Arial" panose="020B0604020202020204" pitchFamily="34" charset="0"/>
              </a:rPr>
              <a:t>identities</a:t>
            </a:r>
            <a:r>
              <a:rPr lang="en-US" sz="2200" dirty="0">
                <a:latin typeface="Arial" panose="020B0604020202020204" pitchFamily="34" charset="0"/>
                <a:cs typeface="Arial" panose="020B0604020202020204" pitchFamily="34" charset="0"/>
              </a:rPr>
              <a:t>, and provided with stipends until they secure new jobs and can support themselves. Along with new identities, participants receive new legal documentation such as social security cards and birth certificates. Medical and school records are also often changed to align with participants’ new identities.</a:t>
            </a:r>
            <a:endParaRPr lang="en-US"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913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2776" y="313042"/>
            <a:ext cx="6414818" cy="577784"/>
          </a:xfrm>
          <a:ln>
            <a:noFill/>
          </a:ln>
        </p:spPr>
        <p:txBody>
          <a:bodyPr>
            <a:noAutofit/>
          </a:bodyPr>
          <a:lstStyle/>
          <a:p>
            <a:pPr>
              <a:lnSpc>
                <a:spcPct val="100000"/>
              </a:lnSpc>
            </a:pPr>
            <a:r>
              <a:rPr lang="en-US" sz="3600" b="1" i="1" kern="0" dirty="0" smtClean="0">
                <a:solidFill>
                  <a:prstClr val="black"/>
                </a:solidFill>
                <a:effectLst/>
                <a:latin typeface="Arial" panose="020B0604020202020204" pitchFamily="34" charset="0"/>
                <a:cs typeface="Arial" panose="020B0604020202020204" pitchFamily="34" charset="0"/>
              </a:rPr>
              <a:t>Consideration</a:t>
            </a:r>
            <a:endParaRPr lang="en-US" sz="3600" b="1" i="1" dirty="0">
              <a:latin typeface="Arial" panose="020B0604020202020204" pitchFamily="34" charset="0"/>
              <a:cs typeface="Arial" panose="020B0604020202020204" pitchFamily="34" charset="0"/>
            </a:endParaRPr>
          </a:p>
        </p:txBody>
      </p:sp>
      <p:cxnSp>
        <p:nvCxnSpPr>
          <p:cNvPr id="5" name="Straight Connector 4"/>
          <p:cNvCxnSpPr/>
          <p:nvPr/>
        </p:nvCxnSpPr>
        <p:spPr>
          <a:xfrm>
            <a:off x="1815402" y="1092225"/>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2900" y="1436439"/>
            <a:ext cx="7974569" cy="4618700"/>
          </a:xfrm>
          <a:prstGeom prst="rect">
            <a:avLst/>
          </a:prstGeom>
        </p:spPr>
        <p:txBody>
          <a:bodyPr wrap="square">
            <a:spAutoFit/>
          </a:bodyPr>
          <a:lstStyle/>
          <a:p>
            <a:pPr algn="just">
              <a:lnSpc>
                <a:spcPct val="90000"/>
              </a:lnSpc>
              <a:spcBef>
                <a:spcPts val="750"/>
              </a:spcBef>
            </a:pPr>
            <a:r>
              <a:rPr lang="en-US" sz="2400" dirty="0">
                <a:latin typeface="Arial" panose="020B0604020202020204" pitchFamily="34" charset="0"/>
                <a:cs typeface="Arial" panose="020B0604020202020204" pitchFamily="34" charset="0"/>
              </a:rPr>
              <a:t>There is a distinction between Whistleblower and Witness Protection.  </a:t>
            </a:r>
            <a:r>
              <a:rPr lang="en-US" sz="2400" u="sng" dirty="0">
                <a:solidFill>
                  <a:schemeClr val="tx2">
                    <a:lumMod val="75000"/>
                  </a:schemeClr>
                </a:solidFill>
                <a:latin typeface="Arial" panose="020B0604020202020204" pitchFamily="34" charset="0"/>
                <a:cs typeface="Arial" panose="020B0604020202020204" pitchFamily="34" charset="0"/>
              </a:rPr>
              <a:t>Traditionally, whistleblower is utilized as an administrative remedy </a:t>
            </a:r>
            <a:r>
              <a:rPr lang="en-US" sz="2400" dirty="0">
                <a:latin typeface="Arial" panose="020B0604020202020204" pitchFamily="34" charset="0"/>
                <a:cs typeface="Arial" panose="020B0604020202020204" pitchFamily="34" charset="0"/>
              </a:rPr>
              <a:t>for those in fear of retaliation such as demotion or losing their job and/or contract with the government.  </a:t>
            </a:r>
            <a:r>
              <a:rPr lang="en-US" sz="2400" u="sng" dirty="0">
                <a:solidFill>
                  <a:schemeClr val="tx2">
                    <a:lumMod val="75000"/>
                  </a:schemeClr>
                </a:solidFill>
                <a:latin typeface="Arial" panose="020B0604020202020204" pitchFamily="34" charset="0"/>
                <a:cs typeface="Arial" panose="020B0604020202020204" pitchFamily="34" charset="0"/>
              </a:rPr>
              <a:t>Witness Protection is utilized to physically protect those individuals </a:t>
            </a:r>
            <a:r>
              <a:rPr lang="en-US" sz="2400" dirty="0">
                <a:latin typeface="Arial" panose="020B0604020202020204" pitchFamily="34" charset="0"/>
                <a:cs typeface="Arial" panose="020B0604020202020204" pitchFamily="34" charset="0"/>
              </a:rPr>
              <a:t>reporting criminal allegations, fraud and/or corruption. </a:t>
            </a:r>
          </a:p>
          <a:p>
            <a:pPr algn="just">
              <a:lnSpc>
                <a:spcPct val="90000"/>
              </a:lnSpc>
              <a:spcBef>
                <a:spcPts val="750"/>
              </a:spcBef>
            </a:pPr>
            <a:endParaRPr lang="en-US" sz="1400" i="1" dirty="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r>
              <a:rPr lang="en-US" sz="2400" i="1" dirty="0">
                <a:solidFill>
                  <a:prstClr val="black"/>
                </a:solidFill>
                <a:latin typeface="Arial" panose="020B0604020202020204" pitchFamily="34" charset="0"/>
                <a:cs typeface="Arial" panose="020B0604020202020204" pitchFamily="34" charset="0"/>
              </a:rPr>
              <a:t>A comprehensive understanding of the differences between the two programs is needed to ensure they are properly implemented and the goal to provide the necessary safeguards depending on circumstances are met.  </a:t>
            </a:r>
          </a:p>
        </p:txBody>
      </p:sp>
    </p:spTree>
    <p:extLst>
      <p:ext uri="{BB962C8B-B14F-4D97-AF65-F5344CB8AC3E}">
        <p14:creationId xmlns:p14="http://schemas.microsoft.com/office/powerpoint/2010/main" val="9780858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0437" y="355904"/>
            <a:ext cx="6414818" cy="577784"/>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Tone at the Top</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19026" y="110089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2902" y="1684917"/>
            <a:ext cx="7769888" cy="3418115"/>
          </a:xfrm>
          <a:prstGeom prst="rect">
            <a:avLst/>
          </a:prstGeom>
        </p:spPr>
        <p:txBody>
          <a:bodyPr wrap="square">
            <a:spAutoFit/>
          </a:bodyPr>
          <a:lstStyle/>
          <a:p>
            <a:pPr algn="ctr">
              <a:lnSpc>
                <a:spcPct val="90000"/>
              </a:lnSpc>
              <a:spcBef>
                <a:spcPts val="750"/>
              </a:spcBef>
            </a:pPr>
            <a:r>
              <a:rPr lang="en-US" sz="3200" b="1" i="1" dirty="0">
                <a:solidFill>
                  <a:prstClr val="black"/>
                </a:solidFill>
                <a:latin typeface="Arial" panose="020B0604020202020204" pitchFamily="34" charset="0"/>
                <a:cs typeface="Arial" panose="020B0604020202020204" pitchFamily="34" charset="0"/>
              </a:rPr>
              <a:t>Environment - Culture</a:t>
            </a:r>
          </a:p>
          <a:p>
            <a:pPr algn="just">
              <a:lnSpc>
                <a:spcPct val="90000"/>
              </a:lnSpc>
              <a:spcBef>
                <a:spcPts val="750"/>
              </a:spcBef>
            </a:pPr>
            <a:endParaRPr lang="en-US" sz="1050" dirty="0">
              <a:latin typeface="Arial" panose="020B0604020202020204" pitchFamily="34" charset="0"/>
              <a:cs typeface="Arial" panose="020B0604020202020204" pitchFamily="34" charset="0"/>
            </a:endParaRPr>
          </a:p>
          <a:p>
            <a:pPr algn="just">
              <a:lnSpc>
                <a:spcPct val="90000"/>
              </a:lnSpc>
              <a:spcBef>
                <a:spcPts val="750"/>
              </a:spcBef>
            </a:pPr>
            <a:r>
              <a:rPr lang="en-US" sz="2400" dirty="0">
                <a:latin typeface="Arial" panose="020B0604020202020204" pitchFamily="34" charset="0"/>
                <a:cs typeface="Arial" panose="020B0604020202020204" pitchFamily="34" charset="0"/>
              </a:rPr>
              <a:t>The </a:t>
            </a:r>
            <a:r>
              <a:rPr lang="en-US" sz="2400" b="1" dirty="0">
                <a:solidFill>
                  <a:schemeClr val="tx2">
                    <a:lumMod val="75000"/>
                  </a:schemeClr>
                </a:solidFill>
                <a:latin typeface="Arial" panose="020B0604020202020204" pitchFamily="34" charset="0"/>
                <a:cs typeface="Arial" panose="020B0604020202020204" pitchFamily="34" charset="0"/>
              </a:rPr>
              <a:t>tone at the top </a:t>
            </a:r>
            <a:r>
              <a:rPr lang="en-US" sz="2400" dirty="0">
                <a:latin typeface="Arial" panose="020B0604020202020204" pitchFamily="34" charset="0"/>
                <a:cs typeface="Arial" panose="020B0604020202020204" pitchFamily="34" charset="0"/>
              </a:rPr>
              <a:t>is set by all levels of management and has a trickle-down effect on all employees within the workplace. </a:t>
            </a:r>
          </a:p>
          <a:p>
            <a:pPr algn="just">
              <a:lnSpc>
                <a:spcPct val="90000"/>
              </a:lnSpc>
              <a:spcBef>
                <a:spcPts val="750"/>
              </a:spcBef>
            </a:pPr>
            <a:endParaRPr lang="en-US" sz="2400" dirty="0">
              <a:latin typeface="Arial" panose="020B0604020202020204" pitchFamily="34" charset="0"/>
              <a:cs typeface="Arial" panose="020B0604020202020204" pitchFamily="34" charset="0"/>
            </a:endParaRPr>
          </a:p>
          <a:p>
            <a:pPr algn="just">
              <a:lnSpc>
                <a:spcPct val="90000"/>
              </a:lnSpc>
              <a:spcBef>
                <a:spcPts val="750"/>
              </a:spcBef>
            </a:pPr>
            <a:r>
              <a:rPr lang="en-US" sz="2400" dirty="0">
                <a:latin typeface="Arial" panose="020B0604020202020204" pitchFamily="34" charset="0"/>
                <a:cs typeface="Arial" panose="020B0604020202020204" pitchFamily="34" charset="0"/>
              </a:rPr>
              <a:t>If the tone set by management upholds </a:t>
            </a:r>
            <a:r>
              <a:rPr lang="en-US" sz="2400" b="1" dirty="0">
                <a:solidFill>
                  <a:schemeClr val="tx2">
                    <a:lumMod val="75000"/>
                  </a:schemeClr>
                </a:solidFill>
                <a:latin typeface="Arial" panose="020B0604020202020204" pitchFamily="34" charset="0"/>
                <a:cs typeface="Arial" panose="020B0604020202020204" pitchFamily="34" charset="0"/>
              </a:rPr>
              <a:t>honesty</a:t>
            </a:r>
            <a:r>
              <a:rPr lang="en-US" sz="2400" dirty="0">
                <a:latin typeface="Arial" panose="020B0604020202020204" pitchFamily="34" charset="0"/>
                <a:cs typeface="Arial" panose="020B0604020202020204" pitchFamily="34" charset="0"/>
              </a:rPr>
              <a:t>, </a:t>
            </a:r>
            <a:r>
              <a:rPr lang="en-US" sz="2400" b="1" dirty="0">
                <a:solidFill>
                  <a:schemeClr val="tx2">
                    <a:lumMod val="75000"/>
                  </a:schemeClr>
                </a:solidFill>
                <a:latin typeface="Arial" panose="020B0604020202020204" pitchFamily="34" charset="0"/>
                <a:cs typeface="Arial" panose="020B0604020202020204" pitchFamily="34" charset="0"/>
              </a:rPr>
              <a:t>integrity</a:t>
            </a:r>
            <a:r>
              <a:rPr lang="en-US" sz="2400" dirty="0">
                <a:latin typeface="Arial" panose="020B0604020202020204" pitchFamily="34" charset="0"/>
                <a:cs typeface="Arial" panose="020B0604020202020204" pitchFamily="34" charset="0"/>
              </a:rPr>
              <a:t> and </a:t>
            </a:r>
            <a:r>
              <a:rPr lang="en-US" sz="2400" b="1" dirty="0">
                <a:solidFill>
                  <a:schemeClr val="tx2">
                    <a:lumMod val="75000"/>
                  </a:schemeClr>
                </a:solidFill>
                <a:latin typeface="Arial" panose="020B0604020202020204" pitchFamily="34" charset="0"/>
                <a:cs typeface="Arial" panose="020B0604020202020204" pitchFamily="34" charset="0"/>
              </a:rPr>
              <a:t>ethics</a:t>
            </a:r>
            <a:r>
              <a:rPr lang="en-US" sz="2400" dirty="0">
                <a:latin typeface="Arial" panose="020B0604020202020204" pitchFamily="34" charset="0"/>
                <a:cs typeface="Arial" panose="020B0604020202020204" pitchFamily="34" charset="0"/>
              </a:rPr>
              <a:t>, employees are more likely to uphold those same values.</a:t>
            </a:r>
            <a:endParaRPr lang="en-US" sz="24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8067951" y="55822"/>
            <a:ext cx="960648" cy="300082"/>
          </a:xfrm>
          <a:prstGeom prst="rect">
            <a:avLst/>
          </a:prstGeom>
        </p:spPr>
        <p:txBody>
          <a:bodyPr wrap="none">
            <a:spAutoFit/>
          </a:bodyPr>
          <a:lstStyle/>
          <a:p>
            <a:pPr algn="ctr"/>
            <a:r>
              <a:rPr lang="en-US" sz="1350" dirty="0">
                <a:latin typeface="Arial" panose="020B0604020202020204" pitchFamily="34" charset="0"/>
                <a:cs typeface="Arial" panose="020B0604020202020204" pitchFamily="34" charset="0"/>
              </a:rPr>
              <a:t>Issue Two</a:t>
            </a:r>
          </a:p>
        </p:txBody>
      </p:sp>
    </p:spTree>
    <p:extLst>
      <p:ext uri="{BB962C8B-B14F-4D97-AF65-F5344CB8AC3E}">
        <p14:creationId xmlns:p14="http://schemas.microsoft.com/office/powerpoint/2010/main" val="41080249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270" y="3546832"/>
            <a:ext cx="4725403" cy="2625224"/>
          </a:xfrm>
          <a:prstGeom prst="rect">
            <a:avLst/>
          </a:prstGeom>
        </p:spPr>
      </p:pic>
      <p:sp>
        <p:nvSpPr>
          <p:cNvPr id="2" name="Title 1"/>
          <p:cNvSpPr>
            <a:spLocks noGrp="1"/>
          </p:cNvSpPr>
          <p:nvPr>
            <p:ph type="title" idx="4294967295"/>
          </p:nvPr>
        </p:nvSpPr>
        <p:spPr>
          <a:xfrm>
            <a:off x="1069078" y="384479"/>
            <a:ext cx="676854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Critical Ingredient</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7" y="1273583"/>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85813" y="1660168"/>
            <a:ext cx="7486649" cy="1754326"/>
          </a:xfrm>
          <a:prstGeom prst="rect">
            <a:avLst/>
          </a:prstGeom>
        </p:spPr>
        <p:txBody>
          <a:bodyPr wrap="square">
            <a:spAutoFit/>
          </a:bodyPr>
          <a:lstStyle/>
          <a:p>
            <a:pPr algn="just">
              <a:lnSpc>
                <a:spcPct val="90000"/>
              </a:lnSpc>
              <a:spcBef>
                <a:spcPts val="750"/>
              </a:spcBef>
            </a:pPr>
            <a:r>
              <a:rPr lang="en-US" sz="2400" b="1" dirty="0">
                <a:solidFill>
                  <a:schemeClr val="tx2">
                    <a:lumMod val="75000"/>
                  </a:schemeClr>
                </a:solidFill>
                <a:latin typeface="Arial" panose="020B0604020202020204" pitchFamily="34" charset="0"/>
                <a:cs typeface="Arial" panose="020B0604020202020204" pitchFamily="34" charset="0"/>
              </a:rPr>
              <a:t>The tone at the top sets an organization’s guiding values and ethical climate</a:t>
            </a:r>
            <a:r>
              <a:rPr lang="en-US" sz="2400" dirty="0">
                <a:latin typeface="Arial" panose="020B0604020202020204" pitchFamily="34" charset="0"/>
                <a:cs typeface="Arial" panose="020B0604020202020204" pitchFamily="34" charset="0"/>
              </a:rPr>
              <a:t>. Properly fed and nurtured, it is the foundation upon which the culture of an enterprise is built. Ultimately, it is the glue that holds an organization together.</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0638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565" y="1109514"/>
            <a:ext cx="4757057" cy="255454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a:t>
            </a:r>
          </a:p>
          <a:p>
            <a:pPr algn="ctr"/>
            <a:r>
              <a:rPr lang="en-US" sz="3200" dirty="0" smtClean="0">
                <a:latin typeface="Arial" panose="020B0604020202020204" pitchFamily="34" charset="0"/>
                <a:cs typeface="Arial" panose="020B0604020202020204" pitchFamily="34" charset="0"/>
              </a:rPr>
              <a:t> </a:t>
            </a:r>
          </a:p>
          <a:p>
            <a:pPr algn="ctr"/>
            <a:r>
              <a:rPr lang="en-US" sz="3200" dirty="0" smtClean="0">
                <a:latin typeface="Arial" panose="020B0604020202020204" pitchFamily="34" charset="0"/>
                <a:cs typeface="Arial" panose="020B0604020202020204" pitchFamily="34" charset="0"/>
              </a:rPr>
              <a:t>WHO CAN PROMOTE THE TONE IN YOUR ORGANISATION?</a:t>
            </a:r>
            <a:endParaRPr 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188" y="4288971"/>
            <a:ext cx="4909812" cy="187800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 y="2386787"/>
            <a:ext cx="3689902" cy="2448358"/>
          </a:xfrm>
          <a:prstGeom prst="rect">
            <a:avLst/>
          </a:prstGeom>
        </p:spPr>
      </p:pic>
    </p:spTree>
    <p:extLst>
      <p:ext uri="{BB962C8B-B14F-4D97-AF65-F5344CB8AC3E}">
        <p14:creationId xmlns:p14="http://schemas.microsoft.com/office/powerpoint/2010/main" val="3042509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3365" y="327331"/>
            <a:ext cx="6768548" cy="756767"/>
          </a:xfrm>
          <a:ln>
            <a:noFill/>
          </a:ln>
        </p:spPr>
        <p:txBody>
          <a:bodyPr>
            <a:noAutofit/>
          </a:bodyPr>
          <a:lstStyle/>
          <a:p>
            <a:pPr>
              <a:lnSpc>
                <a:spcPct val="100000"/>
              </a:lnSpc>
            </a:pPr>
            <a:r>
              <a:rPr lang="en-US" sz="3600" b="1" i="1" kern="0" dirty="0">
                <a:solidFill>
                  <a:prstClr val="black"/>
                </a:solidFill>
                <a:effectLst/>
                <a:latin typeface="Arial" panose="020B0604020202020204" pitchFamily="34" charset="0"/>
                <a:cs typeface="Arial" panose="020B0604020202020204" pitchFamily="34" charset="0"/>
              </a:rPr>
              <a:t>Consideration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20214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83364" y="2809052"/>
            <a:ext cx="6768549" cy="2086725"/>
          </a:xfrm>
          <a:prstGeom prst="rect">
            <a:avLst/>
          </a:prstGeom>
        </p:spPr>
        <p:txBody>
          <a:bodyPr wrap="square">
            <a:spAutoFit/>
          </a:bodyPr>
          <a:lstStyle/>
          <a:p>
            <a:pPr algn="just">
              <a:lnSpc>
                <a:spcPct val="90000"/>
              </a:lnSpc>
              <a:spcBef>
                <a:spcPts val="750"/>
              </a:spcBef>
            </a:pPr>
            <a:r>
              <a:rPr lang="en-US" sz="2400" i="1" dirty="0">
                <a:latin typeface="Arial" panose="020B0604020202020204" pitchFamily="34" charset="0"/>
                <a:cs typeface="Arial" panose="020B0604020202020204" pitchFamily="34" charset="0"/>
              </a:rPr>
              <a:t>Enhance the ability of implementing an effective whistleblowing program by conducting an assessment of the Tone at the Top.  This assessment is critical to ensure a commitment is there and “the will” to put the appropriate internal controls and resources in place.</a:t>
            </a:r>
            <a:endParaRPr lang="en-US" sz="2400" i="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1804738" y="1713212"/>
            <a:ext cx="5549566" cy="584775"/>
          </a:xfrm>
          <a:prstGeom prst="rect">
            <a:avLst/>
          </a:prstGeom>
        </p:spPr>
        <p:txBody>
          <a:bodyPr wrap="square">
            <a:spAutoFit/>
          </a:bodyPr>
          <a:lstStyle/>
          <a:p>
            <a:pPr algn="ctr"/>
            <a:r>
              <a:rPr lang="en-US" sz="3200" b="1" kern="0" dirty="0">
                <a:solidFill>
                  <a:prstClr val="black"/>
                </a:solidFill>
                <a:latin typeface="Arial" panose="020B0604020202020204" pitchFamily="34" charset="0"/>
                <a:cs typeface="Arial" panose="020B0604020202020204" pitchFamily="34" charset="0"/>
              </a:rPr>
              <a:t>What is Your Readiness?</a:t>
            </a:r>
            <a:endParaRPr lang="en-US" sz="3200" dirty="0"/>
          </a:p>
        </p:txBody>
      </p:sp>
    </p:spTree>
    <p:extLst>
      <p:ext uri="{BB962C8B-B14F-4D97-AF65-F5344CB8AC3E}">
        <p14:creationId xmlns:p14="http://schemas.microsoft.com/office/powerpoint/2010/main" val="42520823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3365" y="913562"/>
            <a:ext cx="6768548" cy="577784"/>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Structure, Consistency &amp; Coordination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62430" y="162580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83365" y="2308597"/>
            <a:ext cx="6907697" cy="2659190"/>
          </a:xfrm>
          <a:prstGeom prst="rect">
            <a:avLst/>
          </a:prstGeom>
        </p:spPr>
        <p:txBody>
          <a:bodyPr wrap="square">
            <a:spAutoFit/>
          </a:bodyPr>
          <a:lstStyle/>
          <a:p>
            <a:pPr algn="ctr">
              <a:lnSpc>
                <a:spcPct val="90000"/>
              </a:lnSpc>
              <a:spcBef>
                <a:spcPts val="750"/>
              </a:spcBef>
            </a:pPr>
            <a:r>
              <a:rPr lang="en-US" sz="3200" b="1" dirty="0">
                <a:solidFill>
                  <a:prstClr val="black"/>
                </a:solidFill>
                <a:latin typeface="Arial" panose="020B0604020202020204" pitchFamily="34" charset="0"/>
                <a:cs typeface="Arial" panose="020B0604020202020204" pitchFamily="34" charset="0"/>
              </a:rPr>
              <a:t>Current Status</a:t>
            </a:r>
          </a:p>
          <a:p>
            <a:pPr lvl="0"/>
            <a:endParaRPr lang="en-US" sz="2100" dirty="0">
              <a:latin typeface="Arial" panose="020B0604020202020204" pitchFamily="34" charset="0"/>
              <a:cs typeface="Arial" panose="020B0604020202020204" pitchFamily="34" charset="0"/>
            </a:endParaRPr>
          </a:p>
          <a:p>
            <a:pPr lvl="0" algn="just"/>
            <a:r>
              <a:rPr lang="en-US" sz="2400" dirty="0">
                <a:latin typeface="Arial" panose="020B0604020202020204" pitchFamily="34" charset="0"/>
                <a:cs typeface="Arial" panose="020B0604020202020204" pitchFamily="34" charset="0"/>
              </a:rPr>
              <a:t>There is </a:t>
            </a:r>
            <a:r>
              <a:rPr lang="en-US" sz="2400" b="1" dirty="0">
                <a:solidFill>
                  <a:schemeClr val="tx2">
                    <a:lumMod val="75000"/>
                  </a:schemeClr>
                </a:solidFill>
                <a:latin typeface="Arial" panose="020B0604020202020204" pitchFamily="34" charset="0"/>
                <a:cs typeface="Arial" panose="020B0604020202020204" pitchFamily="34" charset="0"/>
              </a:rPr>
              <a:t>no</a:t>
            </a:r>
            <a:r>
              <a:rPr lang="en-US" sz="2400" dirty="0">
                <a:latin typeface="Arial" panose="020B0604020202020204" pitchFamily="34" charset="0"/>
                <a:cs typeface="Arial" panose="020B0604020202020204" pitchFamily="34" charset="0"/>
              </a:rPr>
              <a:t> </a:t>
            </a:r>
            <a:r>
              <a:rPr lang="en-US" sz="2400" b="1" dirty="0">
                <a:solidFill>
                  <a:schemeClr val="tx2">
                    <a:lumMod val="75000"/>
                  </a:schemeClr>
                </a:solidFill>
                <a:latin typeface="Arial" panose="020B0604020202020204" pitchFamily="34" charset="0"/>
                <a:cs typeface="Arial" panose="020B0604020202020204" pitchFamily="34" charset="0"/>
              </a:rPr>
              <a:t>standard application </a:t>
            </a:r>
            <a:r>
              <a:rPr lang="en-US" sz="2400" dirty="0">
                <a:latin typeface="Arial" panose="020B0604020202020204" pitchFamily="34" charset="0"/>
                <a:cs typeface="Arial" panose="020B0604020202020204" pitchFamily="34" charset="0"/>
              </a:rPr>
              <a:t>of practice for the whistleblower program </a:t>
            </a:r>
            <a:r>
              <a:rPr lang="en-US" sz="2400" b="1" dirty="0">
                <a:solidFill>
                  <a:schemeClr val="tx2">
                    <a:lumMod val="75000"/>
                  </a:schemeClr>
                </a:solidFill>
                <a:latin typeface="Arial" panose="020B0604020202020204" pitchFamily="34" charset="0"/>
                <a:cs typeface="Arial" panose="020B0604020202020204" pitchFamily="34" charset="0"/>
              </a:rPr>
              <a:t>nor</a:t>
            </a:r>
            <a:r>
              <a:rPr lang="en-US" sz="2400" dirty="0">
                <a:solidFill>
                  <a:schemeClr val="tx2">
                    <a:lumMod val="75000"/>
                  </a:schemeClr>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there any </a:t>
            </a:r>
            <a:r>
              <a:rPr lang="en-US" sz="2400" b="1" dirty="0">
                <a:solidFill>
                  <a:schemeClr val="tx2">
                    <a:lumMod val="75000"/>
                  </a:schemeClr>
                </a:solidFill>
                <a:latin typeface="Arial" panose="020B0604020202020204" pitchFamily="34" charset="0"/>
                <a:cs typeface="Arial" panose="020B0604020202020204" pitchFamily="34" charset="0"/>
              </a:rPr>
              <a:t>structure in place </a:t>
            </a:r>
            <a:r>
              <a:rPr lang="en-US" sz="2400" dirty="0">
                <a:latin typeface="Arial" panose="020B0604020202020204" pitchFamily="34" charset="0"/>
                <a:cs typeface="Arial" panose="020B0604020202020204" pitchFamily="34" charset="0"/>
              </a:rPr>
              <a:t>on how to implement this legislation.</a:t>
            </a:r>
          </a:p>
          <a:p>
            <a:pPr lvl="0" algn="just"/>
            <a:endParaRPr lang="en-US" sz="2100" dirty="0">
              <a:latin typeface="Arial" panose="020B0604020202020204" pitchFamily="34" charset="0"/>
              <a:cs typeface="Arial" panose="020B0604020202020204" pitchFamily="34" charset="0"/>
            </a:endParaRPr>
          </a:p>
        </p:txBody>
      </p:sp>
      <p:sp>
        <p:nvSpPr>
          <p:cNvPr id="3" name="Rectangle 2"/>
          <p:cNvSpPr/>
          <p:nvPr/>
        </p:nvSpPr>
        <p:spPr>
          <a:xfrm>
            <a:off x="7851913" y="204855"/>
            <a:ext cx="1095236" cy="300082"/>
          </a:xfrm>
          <a:prstGeom prst="rect">
            <a:avLst/>
          </a:prstGeom>
        </p:spPr>
        <p:txBody>
          <a:bodyPr wrap="none">
            <a:spAutoFit/>
          </a:bodyPr>
          <a:lstStyle/>
          <a:p>
            <a:pPr algn="ctr"/>
            <a:r>
              <a:rPr lang="en-US" sz="1350" dirty="0">
                <a:latin typeface="Arial" panose="020B0604020202020204" pitchFamily="34" charset="0"/>
                <a:cs typeface="Arial" panose="020B0604020202020204" pitchFamily="34" charset="0"/>
              </a:rPr>
              <a:t>Issue Three</a:t>
            </a:r>
          </a:p>
        </p:txBody>
      </p:sp>
    </p:spTree>
    <p:extLst>
      <p:ext uri="{BB962C8B-B14F-4D97-AF65-F5344CB8AC3E}">
        <p14:creationId xmlns:p14="http://schemas.microsoft.com/office/powerpoint/2010/main" val="40390819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858094"/>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Structure, Consistency &amp; Coordination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35151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35478" y="1478527"/>
            <a:ext cx="7172325" cy="3466590"/>
          </a:xfrm>
          <a:prstGeom prst="rect">
            <a:avLst/>
          </a:prstGeom>
        </p:spPr>
        <p:txBody>
          <a:bodyPr wrap="square">
            <a:spAutoFit/>
          </a:bodyPr>
          <a:lstStyle/>
          <a:p>
            <a:pPr algn="ctr">
              <a:lnSpc>
                <a:spcPct val="90000"/>
              </a:lnSpc>
              <a:spcBef>
                <a:spcPts val="750"/>
              </a:spcBef>
            </a:pPr>
            <a:endParaRPr lang="en-US" sz="800" dirty="0" smtClean="0">
              <a:solidFill>
                <a:prstClr val="black"/>
              </a:solidFill>
              <a:latin typeface="Arial" panose="020B0604020202020204" pitchFamily="34" charset="0"/>
              <a:cs typeface="Arial" panose="020B0604020202020204" pitchFamily="34" charset="0"/>
            </a:endParaRPr>
          </a:p>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Uganda</a:t>
            </a:r>
            <a:endParaRPr lang="en-US" sz="3200" dirty="0">
              <a:solidFill>
                <a:prstClr val="black"/>
              </a:solidFill>
              <a:latin typeface="Arial" panose="020B0604020202020204" pitchFamily="34" charset="0"/>
              <a:cs typeface="Arial" panose="020B0604020202020204" pitchFamily="34" charset="0"/>
            </a:endParaRPr>
          </a:p>
          <a:p>
            <a:pPr algn="ctr">
              <a:lnSpc>
                <a:spcPct val="90000"/>
              </a:lnSpc>
              <a:spcBef>
                <a:spcPts val="750"/>
              </a:spcBef>
            </a:pPr>
            <a:endParaRPr lang="en-US" sz="1200" dirty="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r>
              <a:rPr lang="en-US" sz="2400" dirty="0">
                <a:latin typeface="Arial" panose="020B0604020202020204" pitchFamily="34" charset="0"/>
                <a:ea typeface="Calibri" panose="020F0502020204030204" pitchFamily="34" charset="0"/>
                <a:cs typeface="Arial" panose="020B0604020202020204" pitchFamily="34" charset="0"/>
              </a:rPr>
              <a:t>Whistleblower is not “designated”. </a:t>
            </a:r>
            <a:r>
              <a:rPr lang="en-US" sz="2400" dirty="0" smtClean="0">
                <a:latin typeface="Arial" panose="020B0604020202020204" pitchFamily="34" charset="0"/>
                <a:ea typeface="Calibri" panose="020F0502020204030204" pitchFamily="34" charset="0"/>
                <a:cs typeface="Arial" panose="020B0604020202020204" pitchFamily="34" charset="0"/>
              </a:rPr>
              <a:t> All complainants </a:t>
            </a:r>
            <a:r>
              <a:rPr lang="en-US" sz="2400" dirty="0">
                <a:latin typeface="Arial" panose="020B0604020202020204" pitchFamily="34" charset="0"/>
                <a:ea typeface="Calibri" panose="020F0502020204030204" pitchFamily="34" charset="0"/>
                <a:cs typeface="Arial" panose="020B0604020202020204" pitchFamily="34" charset="0"/>
              </a:rPr>
              <a:t>are considered </a:t>
            </a:r>
            <a:r>
              <a:rPr lang="en-US" sz="2400" dirty="0" smtClean="0">
                <a:latin typeface="Arial" panose="020B0604020202020204" pitchFamily="34" charset="0"/>
                <a:ea typeface="Calibri" panose="020F0502020204030204" pitchFamily="34" charset="0"/>
                <a:cs typeface="Arial" panose="020B0604020202020204" pitchFamily="34" charset="0"/>
              </a:rPr>
              <a:t>a </a:t>
            </a:r>
            <a:r>
              <a:rPr lang="en-US" sz="2400" dirty="0">
                <a:latin typeface="Arial" panose="020B0604020202020204" pitchFamily="34" charset="0"/>
                <a:ea typeface="Calibri" panose="020F0502020204030204" pitchFamily="34" charset="0"/>
                <a:cs typeface="Arial" panose="020B0604020202020204" pitchFamily="34" charset="0"/>
              </a:rPr>
              <a:t>whistleblower unless there is lack of information, no direct information (speculation), etc.  It is a judgement call.  They follow the law and its requirements.  If met, individual is considered a WB. </a:t>
            </a:r>
            <a:endParaRPr lang="en-US" sz="2400" dirty="0">
              <a:latin typeface="Arial" panose="020B0604020202020204" pitchFamily="34" charset="0"/>
              <a:cs typeface="Arial" panose="020B0604020202020204" pitchFamily="34" charset="0"/>
            </a:endParaRPr>
          </a:p>
          <a:p>
            <a:pPr marL="257175" indent="-257175" algn="just">
              <a:lnSpc>
                <a:spcPct val="90000"/>
              </a:lnSpc>
              <a:spcBef>
                <a:spcPts val="750"/>
              </a:spcBef>
              <a:buFont typeface="Wingdings" panose="05000000000000000000" pitchFamily="2" charset="2"/>
              <a:buChar char="§"/>
            </a:pPr>
            <a:endParaRPr lang="en-US"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84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3537" y="307413"/>
            <a:ext cx="6414818" cy="756767"/>
          </a:xfrm>
          <a:ln>
            <a:noFill/>
          </a:ln>
        </p:spPr>
        <p:txBody>
          <a:bodyPr>
            <a:noAutofit/>
          </a:bodyPr>
          <a:lstStyle/>
          <a:p>
            <a:pPr algn="ctr">
              <a:lnSpc>
                <a:spcPct val="100000"/>
              </a:lnSpc>
            </a:pPr>
            <a:r>
              <a:rPr lang="en-US" sz="3600" b="1" dirty="0">
                <a:effectLst/>
                <a:latin typeface="Arial" panose="020B0604020202020204" pitchFamily="34" charset="0"/>
                <a:cs typeface="Arial" panose="020B0604020202020204" pitchFamily="34" charset="0"/>
              </a:rPr>
              <a:t>Background</a:t>
            </a:r>
          </a:p>
        </p:txBody>
      </p:sp>
      <p:sp>
        <p:nvSpPr>
          <p:cNvPr id="3" name="Content Placeholder 2"/>
          <p:cNvSpPr>
            <a:spLocks noGrp="1"/>
          </p:cNvSpPr>
          <p:nvPr>
            <p:ph idx="4294967295"/>
          </p:nvPr>
        </p:nvSpPr>
        <p:spPr>
          <a:xfrm>
            <a:off x="1527188" y="2877782"/>
            <a:ext cx="5915025" cy="840541"/>
          </a:xfrm>
        </p:spPr>
        <p:txBody>
          <a:bodyPr>
            <a:normAutofit fontScale="85000" lnSpcReduction="10000"/>
          </a:bodyPr>
          <a:lstStyle/>
          <a:p>
            <a:pPr marL="0" indent="0" algn="ctr">
              <a:lnSpc>
                <a:spcPct val="90000"/>
              </a:lnSpc>
              <a:spcBef>
                <a:spcPts val="750"/>
              </a:spcBef>
              <a:buNone/>
            </a:pPr>
            <a:r>
              <a:rPr lang="en-US" sz="4000" b="1" i="1" dirty="0">
                <a:latin typeface="Arial" panose="020B0604020202020204" pitchFamily="34" charset="0"/>
                <a:cs typeface="Arial" panose="020B0604020202020204" pitchFamily="34" charset="0"/>
              </a:rPr>
              <a:t>Nairobi Regional Workshop</a:t>
            </a:r>
            <a:endParaRPr lang="en-US" sz="4000" b="1" i="1" dirty="0"/>
          </a:p>
          <a:p>
            <a:pPr marL="0" indent="0" algn="ctr">
              <a:lnSpc>
                <a:spcPct val="90000"/>
              </a:lnSpc>
              <a:spcBef>
                <a:spcPts val="750"/>
              </a:spcBef>
              <a:buNone/>
            </a:pPr>
            <a:endParaRPr lang="en-US" sz="1350" dirty="0">
              <a:solidFill>
                <a:prstClr val="black"/>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776163" y="1416458"/>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223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65779"/>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Structure, Consistency &amp; Coordination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22254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9743" y="1320518"/>
            <a:ext cx="8730342" cy="5244513"/>
          </a:xfrm>
          <a:prstGeom prst="rect">
            <a:avLst/>
          </a:prstGeom>
        </p:spPr>
        <p:txBody>
          <a:bodyPr wrap="square">
            <a:spAutoFit/>
          </a:bodyPr>
          <a:lstStyle/>
          <a:p>
            <a:pPr algn="ctr">
              <a:lnSpc>
                <a:spcPct val="90000"/>
              </a:lnSpc>
              <a:spcBef>
                <a:spcPts val="750"/>
              </a:spcBef>
            </a:pPr>
            <a:r>
              <a:rPr lang="en-US" sz="3200" dirty="0" smtClean="0">
                <a:solidFill>
                  <a:prstClr val="black"/>
                </a:solidFill>
                <a:latin typeface="Arial" panose="020B0604020202020204" pitchFamily="34" charset="0"/>
                <a:cs typeface="Arial" panose="020B0604020202020204" pitchFamily="34" charset="0"/>
              </a:rPr>
              <a:t>Tanzania</a:t>
            </a:r>
          </a:p>
          <a:p>
            <a:pPr algn="just"/>
            <a:endParaRPr lang="en-US" sz="8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There is no one in charge of granting WB.  Having a single entity (coordinator) for consistency and avoid duplication was discussed.</a:t>
            </a:r>
          </a:p>
          <a:p>
            <a:pPr marL="342900" indent="-342900" algn="just">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There is no proper channel of who owns the responsibility if the person will be victimized.</a:t>
            </a: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There is no percentage for reward. Further, there is no set aside fund for rewarding WBs.  A fund exist to reward under the </a:t>
            </a:r>
            <a:r>
              <a:rPr lang="en-US" sz="2400" dirty="0">
                <a:latin typeface="Arial" panose="020B0604020202020204" pitchFamily="34" charset="0"/>
                <a:cs typeface="Arial" panose="020B0604020202020204" pitchFamily="34" charset="0"/>
              </a:rPr>
              <a:t>Prevention and Combating of Corruption Bureau </a:t>
            </a:r>
            <a:r>
              <a:rPr lang="en-US" sz="2400" dirty="0" smtClean="0">
                <a:latin typeface="Arial" panose="020B0604020202020204" pitchFamily="34" charset="0"/>
                <a:cs typeface="Arial" panose="020B0604020202020204" pitchFamily="34" charset="0"/>
              </a:rPr>
              <a:t>(PCCB) Act.  Police and PCCB have informants with money they can pay.  This is only for citizens not employees.</a:t>
            </a: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9828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5677" y="855155"/>
            <a:ext cx="6768548" cy="577784"/>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Structure, Consistency &amp; Coordination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19025" y="1540084"/>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28663" y="1960728"/>
            <a:ext cx="7715250" cy="3785652"/>
          </a:xfrm>
          <a:prstGeom prst="rect">
            <a:avLst/>
          </a:prstGeom>
        </p:spPr>
        <p:txBody>
          <a:bodyPr wrap="square">
            <a:spAutoFit/>
          </a:bodyPr>
          <a:lstStyle/>
          <a:p>
            <a:pPr lvl="0" algn="just"/>
            <a:r>
              <a:rPr lang="en-US" sz="2400" dirty="0" smtClean="0">
                <a:latin typeface="Arial" panose="020B0604020202020204" pitchFamily="34" charset="0"/>
                <a:cs typeface="Arial" panose="020B0604020202020204" pitchFamily="34" charset="0"/>
              </a:rPr>
              <a:t>Whistleblower </a:t>
            </a:r>
            <a:r>
              <a:rPr lang="en-US" sz="2400" dirty="0">
                <a:latin typeface="Arial" panose="020B0604020202020204" pitchFamily="34" charset="0"/>
                <a:cs typeface="Arial" panose="020B0604020202020204" pitchFamily="34" charset="0"/>
              </a:rPr>
              <a:t>protection </a:t>
            </a:r>
            <a:r>
              <a:rPr lang="en-US" sz="2400" b="1" dirty="0">
                <a:solidFill>
                  <a:schemeClr val="tx2">
                    <a:lumMod val="75000"/>
                  </a:schemeClr>
                </a:solidFill>
                <a:latin typeface="Arial" panose="020B0604020202020204" pitchFamily="34" charset="0"/>
                <a:cs typeface="Arial" panose="020B0604020202020204" pitchFamily="34" charset="0"/>
              </a:rPr>
              <a:t>cannot</a:t>
            </a:r>
            <a:r>
              <a:rPr lang="en-US" sz="2400" dirty="0">
                <a:latin typeface="Arial" panose="020B0604020202020204" pitchFamily="34" charset="0"/>
                <a:cs typeface="Arial" panose="020B0604020202020204" pitchFamily="34" charset="0"/>
              </a:rPr>
              <a:t> </a:t>
            </a:r>
            <a:r>
              <a:rPr lang="en-US" sz="2400" b="1" dirty="0">
                <a:solidFill>
                  <a:schemeClr val="tx2">
                    <a:lumMod val="75000"/>
                  </a:schemeClr>
                </a:solidFill>
                <a:latin typeface="Arial" panose="020B0604020202020204" pitchFamily="34" charset="0"/>
                <a:cs typeface="Arial" panose="020B0604020202020204" pitchFamily="34" charset="0"/>
              </a:rPr>
              <a:t>be used as a temptation</a:t>
            </a:r>
            <a:r>
              <a:rPr lang="en-US" sz="2400" dirty="0">
                <a:latin typeface="Arial" panose="020B0604020202020204" pitchFamily="34" charset="0"/>
                <a:cs typeface="Arial" panose="020B0604020202020204" pitchFamily="34" charset="0"/>
              </a:rPr>
              <a:t> for investigators and prosecutors in obtaining information and then withdraw the protection when information is no longer worthy.</a:t>
            </a:r>
          </a:p>
          <a:p>
            <a:pPr lvl="0" algn="just"/>
            <a:endParaRPr lang="en-US" sz="2400" dirty="0">
              <a:latin typeface="Arial" panose="020B0604020202020204" pitchFamily="34" charset="0"/>
              <a:cs typeface="Arial" panose="020B0604020202020204" pitchFamily="34" charset="0"/>
            </a:endParaRPr>
          </a:p>
          <a:p>
            <a:pPr lvl="0" algn="just"/>
            <a:r>
              <a:rPr lang="en-US" sz="2400" dirty="0">
                <a:latin typeface="Arial" panose="020B0604020202020204" pitchFamily="34" charset="0"/>
                <a:cs typeface="Arial" panose="020B0604020202020204" pitchFamily="34" charset="0"/>
              </a:rPr>
              <a:t>It also </a:t>
            </a:r>
            <a:r>
              <a:rPr lang="en-US" sz="2400" b="1" dirty="0">
                <a:solidFill>
                  <a:schemeClr val="tx2">
                    <a:lumMod val="75000"/>
                  </a:schemeClr>
                </a:solidFill>
                <a:latin typeface="Arial" panose="020B0604020202020204" pitchFamily="34" charset="0"/>
                <a:cs typeface="Arial" panose="020B0604020202020204" pitchFamily="34" charset="0"/>
              </a:rPr>
              <a:t>should not be inconsistently applied </a:t>
            </a:r>
            <a:r>
              <a:rPr lang="en-US" sz="2400" dirty="0">
                <a:latin typeface="Arial" panose="020B0604020202020204" pitchFamily="34" charset="0"/>
                <a:cs typeface="Arial" panose="020B0604020202020204" pitchFamily="34" charset="0"/>
              </a:rPr>
              <a:t>as to who is given whistleblower protection (keeping in mind for job retaliation). If left to the opinion and minds of multiple </a:t>
            </a:r>
            <a:r>
              <a:rPr lang="en-US" sz="2400" dirty="0" smtClean="0">
                <a:latin typeface="Arial" panose="020B0604020202020204" pitchFamily="34" charset="0"/>
                <a:cs typeface="Arial" panose="020B0604020202020204" pitchFamily="34" charset="0"/>
              </a:rPr>
              <a:t>individuals, </a:t>
            </a:r>
            <a:r>
              <a:rPr lang="en-US" sz="2400" dirty="0">
                <a:latin typeface="Arial" panose="020B0604020202020204" pitchFamily="34" charset="0"/>
                <a:cs typeface="Arial" panose="020B0604020202020204" pitchFamily="34" charset="0"/>
              </a:rPr>
              <a:t>there will be the tendency to “shop” around from one agency to another.  </a:t>
            </a:r>
          </a:p>
        </p:txBody>
      </p:sp>
    </p:spTree>
    <p:extLst>
      <p:ext uri="{BB962C8B-B14F-4D97-AF65-F5344CB8AC3E}">
        <p14:creationId xmlns:p14="http://schemas.microsoft.com/office/powerpoint/2010/main" val="36303650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3572" y="727719"/>
            <a:ext cx="676854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Structure, Consistency &amp; Coordination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13063" y="165934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2902" y="2199267"/>
            <a:ext cx="7769888" cy="2659190"/>
          </a:xfrm>
          <a:prstGeom prst="rect">
            <a:avLst/>
          </a:prstGeom>
        </p:spPr>
        <p:txBody>
          <a:bodyPr wrap="square">
            <a:spAutoFit/>
          </a:bodyPr>
          <a:lstStyle/>
          <a:p>
            <a:pPr algn="ctr">
              <a:lnSpc>
                <a:spcPct val="90000"/>
              </a:lnSpc>
              <a:spcBef>
                <a:spcPts val="750"/>
              </a:spcBef>
            </a:pPr>
            <a:r>
              <a:rPr lang="en-US" sz="3200" b="1" dirty="0">
                <a:solidFill>
                  <a:prstClr val="black"/>
                </a:solidFill>
                <a:latin typeface="Arial" panose="020B0604020202020204" pitchFamily="34" charset="0"/>
                <a:cs typeface="Arial" panose="020B0604020202020204" pitchFamily="34" charset="0"/>
              </a:rPr>
              <a:t>Central Coordinator</a:t>
            </a:r>
          </a:p>
          <a:p>
            <a:pPr lvl="0"/>
            <a:endParaRPr lang="en-US" sz="900" dirty="0">
              <a:latin typeface="Arial" panose="020B0604020202020204" pitchFamily="34" charset="0"/>
              <a:cs typeface="Arial" panose="020B0604020202020204" pitchFamily="34" charset="0"/>
            </a:endParaRPr>
          </a:p>
          <a:p>
            <a:pPr lvl="0"/>
            <a:endParaRPr lang="en-US" sz="9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There </a:t>
            </a:r>
            <a:r>
              <a:rPr lang="en-US" sz="2400" dirty="0" smtClean="0">
                <a:latin typeface="Arial" panose="020B0604020202020204" pitchFamily="34" charset="0"/>
                <a:cs typeface="Arial" panose="020B0604020202020204" pitchFamily="34" charset="0"/>
              </a:rPr>
              <a:t>is no </a:t>
            </a:r>
            <a:r>
              <a:rPr lang="en-US" sz="2400" dirty="0">
                <a:latin typeface="Arial" panose="020B0604020202020204" pitchFamily="34" charset="0"/>
                <a:cs typeface="Arial" panose="020B0604020202020204" pitchFamily="34" charset="0"/>
              </a:rPr>
              <a:t>universal method to determine whether a reporting person falls within the definition of a whistle-blower </a:t>
            </a:r>
            <a:r>
              <a:rPr lang="en-US" sz="2400" dirty="0" smtClean="0">
                <a:latin typeface="Arial" panose="020B0604020202020204" pitchFamily="34" charset="0"/>
                <a:cs typeface="Arial" panose="020B0604020202020204" pitchFamily="34" charset="0"/>
              </a:rPr>
              <a:t>nor a written process on how </a:t>
            </a:r>
            <a:r>
              <a:rPr lang="en-US" sz="2400" dirty="0">
                <a:latin typeface="Arial" panose="020B0604020202020204" pitchFamily="34" charset="0"/>
                <a:cs typeface="Arial" panose="020B0604020202020204" pitchFamily="34" charset="0"/>
              </a:rPr>
              <a:t>to document a WB designation.</a:t>
            </a:r>
          </a:p>
          <a:p>
            <a:pPr lvl="0"/>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0422"/>
          <a:stretch/>
        </p:blipFill>
        <p:spPr>
          <a:xfrm>
            <a:off x="3581400" y="4187742"/>
            <a:ext cx="2220685" cy="1896407"/>
          </a:xfrm>
          <a:prstGeom prst="rect">
            <a:avLst/>
          </a:prstGeom>
        </p:spPr>
      </p:pic>
    </p:spTree>
    <p:extLst>
      <p:ext uri="{BB962C8B-B14F-4D97-AF65-F5344CB8AC3E}">
        <p14:creationId xmlns:p14="http://schemas.microsoft.com/office/powerpoint/2010/main" val="28824505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686" y="870857"/>
            <a:ext cx="6237514" cy="255454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a:t>
            </a:r>
          </a:p>
          <a:p>
            <a:pPr algn="ctr"/>
            <a:r>
              <a:rPr lang="en-US" sz="3200" dirty="0" smtClean="0">
                <a:latin typeface="Arial" panose="020B0604020202020204" pitchFamily="34" charset="0"/>
                <a:cs typeface="Arial" panose="020B0604020202020204" pitchFamily="34" charset="0"/>
              </a:rPr>
              <a:t> </a:t>
            </a:r>
          </a:p>
          <a:p>
            <a:pPr algn="ctr"/>
            <a:r>
              <a:rPr lang="en-US" sz="3200" kern="0" dirty="0">
                <a:solidFill>
                  <a:prstClr val="black"/>
                </a:solidFill>
                <a:latin typeface="Arial" panose="020B0604020202020204" pitchFamily="34" charset="0"/>
                <a:cs typeface="Arial" panose="020B0604020202020204" pitchFamily="34" charset="0"/>
              </a:rPr>
              <a:t>Structure, Consistency &amp; </a:t>
            </a:r>
            <a:r>
              <a:rPr lang="en-US" sz="3200" kern="0" dirty="0" smtClean="0">
                <a:solidFill>
                  <a:prstClr val="black"/>
                </a:solidFill>
                <a:latin typeface="Arial" panose="020B0604020202020204" pitchFamily="34" charset="0"/>
                <a:cs typeface="Arial" panose="020B0604020202020204" pitchFamily="34" charset="0"/>
              </a:rPr>
              <a:t>Coordination</a:t>
            </a:r>
          </a:p>
          <a:p>
            <a:pPr algn="ctr"/>
            <a:endParaRPr lang="en-US" sz="3200" kern="0" dirty="0" smtClean="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18349">
            <a:off x="981381" y="3128905"/>
            <a:ext cx="1586970" cy="232340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724" y="3283887"/>
            <a:ext cx="3213453" cy="2145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64065">
            <a:off x="6428237" y="3699272"/>
            <a:ext cx="2394858" cy="1496786"/>
          </a:xfrm>
          <a:prstGeom prst="rect">
            <a:avLst/>
          </a:prstGeom>
        </p:spPr>
      </p:pic>
    </p:spTree>
    <p:extLst>
      <p:ext uri="{BB962C8B-B14F-4D97-AF65-F5344CB8AC3E}">
        <p14:creationId xmlns:p14="http://schemas.microsoft.com/office/powerpoint/2010/main" val="8610312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0960" y="179421"/>
            <a:ext cx="6768548" cy="756767"/>
          </a:xfrm>
          <a:ln>
            <a:noFill/>
          </a:ln>
        </p:spPr>
        <p:txBody>
          <a:bodyPr>
            <a:noAutofit/>
          </a:bodyPr>
          <a:lstStyle/>
          <a:p>
            <a:pPr>
              <a:lnSpc>
                <a:spcPct val="100000"/>
              </a:lnSpc>
            </a:pPr>
            <a:r>
              <a:rPr lang="en-US" sz="3600" b="1" kern="0" dirty="0" smtClean="0">
                <a:solidFill>
                  <a:prstClr val="black"/>
                </a:solidFill>
                <a:effectLst/>
                <a:latin typeface="Arial" panose="020B0604020202020204" pitchFamily="34" charset="0"/>
                <a:cs typeface="Arial" panose="020B0604020202020204" pitchFamily="34" charset="0"/>
              </a:rPr>
              <a:t>Considerations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690438" y="1044984"/>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36146" y="1282368"/>
            <a:ext cx="8258175" cy="4801314"/>
          </a:xfrm>
          <a:prstGeom prst="rect">
            <a:avLst/>
          </a:prstGeom>
        </p:spPr>
        <p:txBody>
          <a:bodyPr wrap="square">
            <a:spAutoFit/>
          </a:bodyPr>
          <a:lstStyle/>
          <a:p>
            <a:pPr marL="457200" indent="-457200" algn="just">
              <a:buFont typeface="Wingdings" panose="05000000000000000000" pitchFamily="2" charset="2"/>
              <a:buChar char="Ø"/>
            </a:pPr>
            <a:r>
              <a:rPr lang="en-US" sz="2200" i="1" dirty="0">
                <a:latin typeface="Arial" panose="020B0604020202020204" pitchFamily="34" charset="0"/>
                <a:cs typeface="Arial" panose="020B0604020202020204" pitchFamily="34" charset="0"/>
              </a:rPr>
              <a:t>A </a:t>
            </a:r>
            <a:r>
              <a:rPr lang="en-US" sz="2200" b="1" i="1" dirty="0">
                <a:solidFill>
                  <a:schemeClr val="tx2">
                    <a:lumMod val="75000"/>
                  </a:schemeClr>
                </a:solidFill>
                <a:latin typeface="Arial" panose="020B0604020202020204" pitchFamily="34" charset="0"/>
                <a:cs typeface="Arial" panose="020B0604020202020204" pitchFamily="34" charset="0"/>
              </a:rPr>
              <a:t>WB designation form </a:t>
            </a:r>
            <a:r>
              <a:rPr lang="en-US" sz="2200" i="1" dirty="0">
                <a:latin typeface="Arial" panose="020B0604020202020204" pitchFamily="34" charset="0"/>
                <a:cs typeface="Arial" panose="020B0604020202020204" pitchFamily="34" charset="0"/>
              </a:rPr>
              <a:t>should be used by each agency whom reviews allegations to ensure the law is applied consistently in its use when making such determination.  </a:t>
            </a:r>
          </a:p>
          <a:p>
            <a:pPr marL="342900" indent="-342900" algn="just">
              <a:buFont typeface="Wingdings" panose="05000000000000000000" pitchFamily="2" charset="2"/>
              <a:buChar char="Ø"/>
            </a:pPr>
            <a:endParaRPr lang="en-US" sz="2000" i="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n-US" sz="2200" i="1" dirty="0">
                <a:latin typeface="Arial" panose="020B0604020202020204" pitchFamily="34" charset="0"/>
                <a:cs typeface="Arial" panose="020B0604020202020204" pitchFamily="34" charset="0"/>
              </a:rPr>
              <a:t>Consideration should also be given for a </a:t>
            </a:r>
            <a:r>
              <a:rPr lang="en-US" sz="2200" b="1" i="1" dirty="0">
                <a:solidFill>
                  <a:schemeClr val="tx2">
                    <a:lumMod val="75000"/>
                  </a:schemeClr>
                </a:solidFill>
                <a:latin typeface="Arial" panose="020B0604020202020204" pitchFamily="34" charset="0"/>
                <a:cs typeface="Arial" panose="020B0604020202020204" pitchFamily="34" charset="0"/>
              </a:rPr>
              <a:t>central point of contact</a:t>
            </a:r>
            <a:r>
              <a:rPr lang="en-US" sz="2200" i="1" dirty="0">
                <a:latin typeface="Arial" panose="020B0604020202020204" pitchFamily="34" charset="0"/>
                <a:cs typeface="Arial" panose="020B0604020202020204" pitchFamily="34" charset="0"/>
              </a:rPr>
              <a:t> within the organization who can make the determination of whether the complaint rises to the level of whistleblower and grants said designation and refers to appropriate authority (where applicable</a:t>
            </a:r>
            <a:r>
              <a:rPr lang="en-US" sz="2200" i="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For example, in Uganda, </a:t>
            </a:r>
            <a:r>
              <a:rPr lang="en-GB" sz="2200" dirty="0">
                <a:latin typeface="Arial" panose="020B0604020202020204" pitchFamily="34" charset="0"/>
                <a:cs typeface="Arial" panose="020B0604020202020204" pitchFamily="34" charset="0"/>
              </a:rPr>
              <a:t>Under Article 230 (2) of the Constitution and Section 14 (6) of the Inspectorate of Government Act, 2002, the Inspector General of Government is empowered to make any directives deemed necessary during the course of or as a consequence of the findings in an investigation</a:t>
            </a:r>
            <a:r>
              <a:rPr lang="en-GB"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8720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867459"/>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Written Procedures with Timelines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62422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21883" y="1831520"/>
            <a:ext cx="7915275" cy="4524315"/>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There </a:t>
            </a:r>
            <a:r>
              <a:rPr lang="en-US" sz="2400" b="1" dirty="0">
                <a:solidFill>
                  <a:schemeClr val="tx2">
                    <a:lumMod val="75000"/>
                  </a:schemeClr>
                </a:solidFill>
                <a:latin typeface="Arial" panose="020B0604020202020204" pitchFamily="34" charset="0"/>
                <a:cs typeface="Arial" panose="020B0604020202020204" pitchFamily="34" charset="0"/>
              </a:rPr>
              <a:t>does not </a:t>
            </a:r>
            <a:r>
              <a:rPr lang="en-US" sz="2400" dirty="0">
                <a:latin typeface="Arial" panose="020B0604020202020204" pitchFamily="34" charset="0"/>
                <a:cs typeface="Arial" panose="020B0604020202020204" pitchFamily="34" charset="0"/>
              </a:rPr>
              <a:t>appear to be any </a:t>
            </a:r>
            <a:r>
              <a:rPr lang="en-US" sz="2400" b="1" dirty="0">
                <a:solidFill>
                  <a:schemeClr val="tx2">
                    <a:lumMod val="75000"/>
                  </a:schemeClr>
                </a:solidFill>
                <a:latin typeface="Arial" panose="020B0604020202020204" pitchFamily="34" charset="0"/>
                <a:cs typeface="Arial" panose="020B0604020202020204" pitchFamily="34" charset="0"/>
              </a:rPr>
              <a:t>written</a:t>
            </a:r>
            <a:r>
              <a:rPr lang="en-US" sz="2400" dirty="0">
                <a:solidFill>
                  <a:schemeClr val="tx2">
                    <a:lumMod val="75000"/>
                  </a:schemeClr>
                </a:solidFill>
                <a:latin typeface="Arial" panose="020B0604020202020204" pitchFamily="34" charset="0"/>
                <a:cs typeface="Arial" panose="020B0604020202020204" pitchFamily="34" charset="0"/>
              </a:rPr>
              <a:t> </a:t>
            </a:r>
            <a:r>
              <a:rPr lang="en-US" sz="2400" b="1" dirty="0">
                <a:solidFill>
                  <a:schemeClr val="tx2">
                    <a:lumMod val="75000"/>
                  </a:schemeClr>
                </a:solidFill>
                <a:latin typeface="Arial" panose="020B0604020202020204" pitchFamily="34" charset="0"/>
                <a:cs typeface="Arial" panose="020B0604020202020204" pitchFamily="34" charset="0"/>
              </a:rPr>
              <a:t>standards or guidance/procedures</a:t>
            </a:r>
            <a:r>
              <a:rPr lang="en-US" sz="2400" dirty="0">
                <a:latin typeface="Arial" panose="020B0604020202020204" pitchFamily="34" charset="0"/>
                <a:cs typeface="Arial" panose="020B0604020202020204" pitchFamily="34" charset="0"/>
              </a:rPr>
              <a:t> on how to determine whether a reporting individual is eligible under the Act to be a WB. This can lead to subjective analysis or no analysis at all, thereby not providing the appropriate protection, where warranted.  </a:t>
            </a:r>
            <a:endParaRPr lang="en-US" sz="2400"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Further</a:t>
            </a:r>
            <a:r>
              <a:rPr lang="en-US" sz="2400" dirty="0">
                <a:latin typeface="Arial" panose="020B0604020202020204" pitchFamily="34" charset="0"/>
                <a:cs typeface="Arial" panose="020B0604020202020204" pitchFamily="34" charset="0"/>
              </a:rPr>
              <a:t>, if the investigation is not subject to </a:t>
            </a:r>
            <a:r>
              <a:rPr lang="en-US" sz="2400" b="1" dirty="0">
                <a:solidFill>
                  <a:schemeClr val="tx2">
                    <a:lumMod val="75000"/>
                  </a:schemeClr>
                </a:solidFill>
                <a:latin typeface="Arial" panose="020B0604020202020204" pitchFamily="34" charset="0"/>
                <a:cs typeface="Arial" panose="020B0604020202020204" pitchFamily="34" charset="0"/>
              </a:rPr>
              <a:t>time standards</a:t>
            </a:r>
            <a:r>
              <a:rPr lang="en-US" sz="2400" dirty="0">
                <a:latin typeface="Arial" panose="020B0604020202020204" pitchFamily="34" charset="0"/>
                <a:cs typeface="Arial" panose="020B0604020202020204" pitchFamily="34" charset="0"/>
              </a:rPr>
              <a:t>, cases can linger for years on end with evidence disappearing or no longer available. Without a formalized process, guidance on how to apply the WB Act is </a:t>
            </a:r>
            <a:r>
              <a:rPr lang="en-US" sz="2400" b="1" i="1" dirty="0">
                <a:solidFill>
                  <a:schemeClr val="tx2">
                    <a:lumMod val="75000"/>
                  </a:schemeClr>
                </a:solidFill>
                <a:latin typeface="Arial" panose="020B0604020202020204" pitchFamily="34" charset="0"/>
                <a:cs typeface="Arial" panose="020B0604020202020204" pitchFamily="34" charset="0"/>
              </a:rPr>
              <a:t>lacking</a:t>
            </a:r>
            <a:r>
              <a:rPr lang="en-US" sz="2400" dirty="0">
                <a:latin typeface="Arial" panose="020B0604020202020204" pitchFamily="34" charset="0"/>
                <a:cs typeface="Arial" panose="020B0604020202020204" pitchFamily="34" charset="0"/>
              </a:rPr>
              <a:t>. </a:t>
            </a:r>
          </a:p>
        </p:txBody>
      </p:sp>
      <p:sp>
        <p:nvSpPr>
          <p:cNvPr id="3" name="Rectangle 2"/>
          <p:cNvSpPr/>
          <p:nvPr/>
        </p:nvSpPr>
        <p:spPr>
          <a:xfrm>
            <a:off x="8026993" y="232883"/>
            <a:ext cx="1002197" cy="300082"/>
          </a:xfrm>
          <a:prstGeom prst="rect">
            <a:avLst/>
          </a:prstGeom>
        </p:spPr>
        <p:txBody>
          <a:bodyPr wrap="none">
            <a:spAutoFit/>
          </a:bodyPr>
          <a:lstStyle/>
          <a:p>
            <a:pPr algn="ctr"/>
            <a:r>
              <a:rPr lang="en-US" sz="1350" dirty="0">
                <a:latin typeface="Arial" panose="020B0604020202020204" pitchFamily="34" charset="0"/>
                <a:cs typeface="Arial" panose="020B0604020202020204" pitchFamily="34" charset="0"/>
              </a:rPr>
              <a:t>Issue Four</a:t>
            </a:r>
          </a:p>
        </p:txBody>
      </p:sp>
    </p:spTree>
    <p:extLst>
      <p:ext uri="{BB962C8B-B14F-4D97-AF65-F5344CB8AC3E}">
        <p14:creationId xmlns:p14="http://schemas.microsoft.com/office/powerpoint/2010/main" val="36340063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686" y="870857"/>
            <a:ext cx="6237514" cy="2062103"/>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a:t>
            </a:r>
          </a:p>
          <a:p>
            <a:pPr algn="ctr"/>
            <a:r>
              <a:rPr lang="en-US" sz="3200" dirty="0" smtClean="0">
                <a:latin typeface="Arial" panose="020B0604020202020204" pitchFamily="34" charset="0"/>
                <a:cs typeface="Arial" panose="020B0604020202020204" pitchFamily="34" charset="0"/>
              </a:rPr>
              <a:t> </a:t>
            </a:r>
          </a:p>
          <a:p>
            <a:pPr algn="ctr"/>
            <a:r>
              <a:rPr lang="en-US" sz="3200" dirty="0" smtClean="0">
                <a:latin typeface="Arial" panose="020B0604020202020204" pitchFamily="34" charset="0"/>
                <a:cs typeface="Arial" panose="020B0604020202020204" pitchFamily="34" charset="0"/>
              </a:rPr>
              <a:t>SETTING TIMELINES &amp; DOCUMENTING EXCEPTIONS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893" y="3167742"/>
            <a:ext cx="6078792" cy="2327538"/>
          </a:xfrm>
          <a:prstGeom prst="rect">
            <a:avLst/>
          </a:prstGeom>
        </p:spPr>
      </p:pic>
    </p:spTree>
    <p:extLst>
      <p:ext uri="{BB962C8B-B14F-4D97-AF65-F5344CB8AC3E}">
        <p14:creationId xmlns:p14="http://schemas.microsoft.com/office/powerpoint/2010/main" val="23811957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9987" y="381996"/>
            <a:ext cx="6414818" cy="469664"/>
          </a:xfrm>
          <a:ln>
            <a:noFill/>
          </a:ln>
        </p:spPr>
        <p:txBody>
          <a:bodyPr>
            <a:noAutofit/>
          </a:bodyPr>
          <a:lstStyle/>
          <a:p>
            <a:pPr>
              <a:lnSpc>
                <a:spcPct val="100000"/>
              </a:lnSpc>
            </a:pPr>
            <a:r>
              <a:rPr lang="en-US" sz="3600" b="1" kern="0" dirty="0" smtClean="0">
                <a:solidFill>
                  <a:prstClr val="black"/>
                </a:solidFill>
                <a:effectLst/>
                <a:latin typeface="Arial" panose="020B0604020202020204" pitchFamily="34" charset="0"/>
                <a:cs typeface="Arial" panose="020B0604020202020204" pitchFamily="34" charset="0"/>
              </a:rPr>
              <a:t>Considerations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32613" y="97730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97566" y="1265112"/>
            <a:ext cx="8219660" cy="5397375"/>
          </a:xfrm>
          <a:prstGeom prst="rect">
            <a:avLst/>
          </a:prstGeom>
        </p:spPr>
        <p:txBody>
          <a:bodyPr wrap="square">
            <a:spAutoFit/>
          </a:bodyPr>
          <a:lstStyle/>
          <a:p>
            <a:pPr algn="ctr">
              <a:lnSpc>
                <a:spcPct val="90000"/>
              </a:lnSpc>
              <a:spcBef>
                <a:spcPts val="750"/>
              </a:spcBef>
            </a:pPr>
            <a:r>
              <a:rPr lang="en-US" sz="3200" b="1" dirty="0">
                <a:solidFill>
                  <a:prstClr val="black"/>
                </a:solidFill>
                <a:latin typeface="Arial" panose="020B0604020202020204" pitchFamily="34" charset="0"/>
                <a:cs typeface="Arial" panose="020B0604020202020204" pitchFamily="34" charset="0"/>
              </a:rPr>
              <a:t>Policy &amp; Timelines</a:t>
            </a:r>
          </a:p>
          <a:p>
            <a:pPr algn="ctr">
              <a:lnSpc>
                <a:spcPct val="90000"/>
              </a:lnSpc>
              <a:spcBef>
                <a:spcPts val="750"/>
              </a:spcBef>
            </a:pPr>
            <a:endParaRPr lang="en-US" sz="600" dirty="0">
              <a:solidFill>
                <a:prstClr val="black"/>
              </a:solidFill>
              <a:latin typeface="Arial" panose="020B0604020202020204" pitchFamily="34" charset="0"/>
              <a:cs typeface="Arial" panose="020B0604020202020204" pitchFamily="34" charset="0"/>
            </a:endParaRPr>
          </a:p>
          <a:p>
            <a:pPr marL="342900" indent="-342900" algn="just">
              <a:lnSpc>
                <a:spcPct val="90000"/>
              </a:lnSpc>
              <a:spcBef>
                <a:spcPts val="750"/>
              </a:spcBef>
              <a:buFont typeface="Wingdings" panose="05000000000000000000" pitchFamily="2" charset="2"/>
              <a:buChar char="Ø"/>
            </a:pPr>
            <a:r>
              <a:rPr lang="en-US" sz="2200" i="1" dirty="0">
                <a:latin typeface="Arial" panose="020B0604020202020204" pitchFamily="34" charset="0"/>
                <a:cs typeface="Arial" panose="020B0604020202020204" pitchFamily="34" charset="0"/>
              </a:rPr>
              <a:t>In order to ensure the integrity of a WB process, </a:t>
            </a:r>
            <a:r>
              <a:rPr lang="en-US" sz="2200" b="1" i="1" dirty="0">
                <a:solidFill>
                  <a:schemeClr val="tx2">
                    <a:lumMod val="75000"/>
                  </a:schemeClr>
                </a:solidFill>
                <a:latin typeface="Arial" panose="020B0604020202020204" pitchFamily="34" charset="0"/>
                <a:cs typeface="Arial" panose="020B0604020202020204" pitchFamily="34" charset="0"/>
              </a:rPr>
              <a:t>standardized procedures should be written to include timelines </a:t>
            </a:r>
            <a:r>
              <a:rPr lang="en-US" sz="2200" i="1" dirty="0">
                <a:latin typeface="Arial" panose="020B0604020202020204" pitchFamily="34" charset="0"/>
                <a:cs typeface="Arial" panose="020B0604020202020204" pitchFamily="34" charset="0"/>
              </a:rPr>
              <a:t>with due dates from onset of receiving a complaint through the investigative conclusion, and all involved must be trained to ensure a consistent approach is used.  This procedure could be placed in the Regulation or a separate guidance document.</a:t>
            </a:r>
          </a:p>
          <a:p>
            <a:pPr marL="342900" indent="-342900" algn="just">
              <a:lnSpc>
                <a:spcPct val="90000"/>
              </a:lnSpc>
              <a:spcBef>
                <a:spcPts val="750"/>
              </a:spcBef>
              <a:buFont typeface="Wingdings" panose="05000000000000000000" pitchFamily="2" charset="2"/>
              <a:buChar char="Ø"/>
            </a:pPr>
            <a:endParaRPr lang="en-US" sz="1400" i="1" dirty="0">
              <a:latin typeface="Arial" panose="020B0604020202020204" pitchFamily="34" charset="0"/>
              <a:cs typeface="Arial" panose="020B0604020202020204" pitchFamily="34" charset="0"/>
            </a:endParaRPr>
          </a:p>
          <a:p>
            <a:pPr marL="342900" indent="-342900" algn="just">
              <a:lnSpc>
                <a:spcPct val="90000"/>
              </a:lnSpc>
              <a:spcBef>
                <a:spcPts val="750"/>
              </a:spcBef>
              <a:buFont typeface="Wingdings" panose="05000000000000000000" pitchFamily="2" charset="2"/>
              <a:buChar char="Ø"/>
            </a:pPr>
            <a:r>
              <a:rPr lang="en-US" sz="2200" b="1" i="1" dirty="0">
                <a:solidFill>
                  <a:schemeClr val="tx2">
                    <a:lumMod val="75000"/>
                  </a:schemeClr>
                </a:solidFill>
                <a:latin typeface="Arial" panose="020B0604020202020204" pitchFamily="34" charset="0"/>
                <a:cs typeface="Arial" panose="020B0604020202020204" pitchFamily="34" charset="0"/>
              </a:rPr>
              <a:t>Forms should be drafted </a:t>
            </a:r>
            <a:r>
              <a:rPr lang="en-US" sz="2200" i="1" dirty="0">
                <a:latin typeface="Arial" panose="020B0604020202020204" pitchFamily="34" charset="0"/>
                <a:cs typeface="Arial" panose="020B0604020202020204" pitchFamily="34" charset="0"/>
              </a:rPr>
              <a:t>which </a:t>
            </a:r>
            <a:r>
              <a:rPr lang="en-US" sz="2200" i="1" dirty="0" smtClean="0">
                <a:latin typeface="Arial" panose="020B0604020202020204" pitchFamily="34" charset="0"/>
                <a:cs typeface="Arial" panose="020B0604020202020204" pitchFamily="34" charset="0"/>
              </a:rPr>
              <a:t>include: </a:t>
            </a:r>
            <a:r>
              <a:rPr lang="en-US" sz="2200" i="1" dirty="0">
                <a:latin typeface="Arial" panose="020B0604020202020204" pitchFamily="34" charset="0"/>
                <a:cs typeface="Arial" panose="020B0604020202020204" pitchFamily="34" charset="0"/>
              </a:rPr>
              <a:t>a WB Complaint Form; a WB determination form; a Letter of Determination decision to potential WBs; and a WB waiver for those instances where the WB grants release of his/her name to refer to the appropriate agency. </a:t>
            </a:r>
          </a:p>
          <a:p>
            <a:pPr algn="just">
              <a:lnSpc>
                <a:spcPct val="90000"/>
              </a:lnSpc>
              <a:spcBef>
                <a:spcPts val="750"/>
              </a:spcBef>
            </a:pPr>
            <a:endParaRPr lang="en-US" sz="22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4441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8474" y="583230"/>
            <a:ext cx="7358743" cy="449786"/>
          </a:xfrm>
          <a:ln>
            <a:noFill/>
          </a:ln>
        </p:spPr>
        <p:txBody>
          <a:bodyPr>
            <a:noAutofit/>
          </a:bodyPr>
          <a:lstStyle/>
          <a:p>
            <a:pPr>
              <a:lnSpc>
                <a:spcPct val="100000"/>
              </a:lnSpc>
            </a:pPr>
            <a:r>
              <a:rPr lang="en-US" sz="3600" b="1" kern="0" dirty="0" smtClean="0">
                <a:solidFill>
                  <a:prstClr val="black"/>
                </a:solidFill>
                <a:effectLst/>
                <a:latin typeface="Arial" panose="020B0604020202020204" pitchFamily="34" charset="0"/>
                <a:cs typeface="Arial" panose="020B0604020202020204" pitchFamily="34" charset="0"/>
              </a:rPr>
              <a:t>Method </a:t>
            </a:r>
            <a:r>
              <a:rPr lang="en-US" sz="3600" b="1" kern="0" dirty="0">
                <a:solidFill>
                  <a:prstClr val="black"/>
                </a:solidFill>
                <a:effectLst/>
                <a:latin typeface="Arial" panose="020B0604020202020204" pitchFamily="34" charset="0"/>
                <a:cs typeface="Arial" panose="020B0604020202020204" pitchFamily="34" charset="0"/>
              </a:rPr>
              <a:t>to Report</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13062" y="1179310"/>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2901" y="2194158"/>
            <a:ext cx="7769888" cy="3480440"/>
          </a:xfrm>
          <a:prstGeom prst="rect">
            <a:avLst/>
          </a:prstGeom>
        </p:spPr>
        <p:txBody>
          <a:bodyPr wrap="square">
            <a:spAutoFit/>
          </a:bodyPr>
          <a:lstStyle/>
          <a:p>
            <a:pPr algn="ctr">
              <a:lnSpc>
                <a:spcPct val="90000"/>
              </a:lnSpc>
              <a:spcBef>
                <a:spcPts val="750"/>
              </a:spcBef>
            </a:pPr>
            <a:r>
              <a:rPr lang="en-US" sz="3200" b="1" dirty="0">
                <a:solidFill>
                  <a:prstClr val="black"/>
                </a:solidFill>
                <a:latin typeface="Arial" panose="020B0604020202020204" pitchFamily="34" charset="0"/>
                <a:cs typeface="Arial" panose="020B0604020202020204" pitchFamily="34" charset="0"/>
              </a:rPr>
              <a:t>Toll Free Hotlines</a:t>
            </a:r>
          </a:p>
          <a:p>
            <a:pPr algn="ctr">
              <a:lnSpc>
                <a:spcPct val="90000"/>
              </a:lnSpc>
              <a:spcBef>
                <a:spcPts val="750"/>
              </a:spcBef>
            </a:pPr>
            <a:endParaRPr lang="en-US" sz="900" dirty="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r>
              <a:rPr lang="en-US" sz="2400" kern="0" dirty="0">
                <a:solidFill>
                  <a:prstClr val="black"/>
                </a:solidFill>
                <a:latin typeface="Arial" panose="020B0604020202020204" pitchFamily="34" charset="0"/>
                <a:cs typeface="Arial" panose="020B0604020202020204" pitchFamily="34" charset="0"/>
              </a:rPr>
              <a:t>Not all agencies responsible for receiving whistleblower complaints have an toll free number for reporting persons to call.  This can discourage a person from reporting wrongdoing as their alternative is to come in person or write.  </a:t>
            </a:r>
          </a:p>
          <a:p>
            <a:pPr algn="just">
              <a:lnSpc>
                <a:spcPct val="90000"/>
              </a:lnSpc>
              <a:spcBef>
                <a:spcPts val="750"/>
              </a:spcBef>
            </a:pPr>
            <a:endParaRPr lang="en-US" sz="600" kern="0" dirty="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r>
              <a:rPr lang="en-US" sz="2400" i="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noted, some agencies had multiple free hotlines where the need may not be there.</a:t>
            </a:r>
            <a:endParaRPr lang="en-US" sz="2700"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7986134" y="119109"/>
            <a:ext cx="973343" cy="300082"/>
          </a:xfrm>
          <a:prstGeom prst="rect">
            <a:avLst/>
          </a:prstGeom>
        </p:spPr>
        <p:txBody>
          <a:bodyPr wrap="none">
            <a:spAutoFit/>
          </a:bodyPr>
          <a:lstStyle/>
          <a:p>
            <a:pPr lvl="0" algn="ctr"/>
            <a:r>
              <a:rPr lang="en-US" sz="1350" dirty="0">
                <a:solidFill>
                  <a:prstClr val="black"/>
                </a:solidFill>
                <a:latin typeface="Arial" panose="020B0604020202020204" pitchFamily="34" charset="0"/>
                <a:cs typeface="Arial" panose="020B0604020202020204" pitchFamily="34" charset="0"/>
              </a:rPr>
              <a:t>Issue Five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93" y="1288723"/>
            <a:ext cx="2441936" cy="1491384"/>
          </a:xfrm>
          <a:prstGeom prst="rect">
            <a:avLst/>
          </a:prstGeom>
        </p:spPr>
      </p:pic>
    </p:spTree>
    <p:extLst>
      <p:ext uri="{BB962C8B-B14F-4D97-AF65-F5344CB8AC3E}">
        <p14:creationId xmlns:p14="http://schemas.microsoft.com/office/powerpoint/2010/main" val="3664371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313042"/>
            <a:ext cx="6414818" cy="756767"/>
          </a:xfrm>
          <a:ln>
            <a:noFill/>
          </a:ln>
        </p:spPr>
        <p:txBody>
          <a:bodyPr>
            <a:noAutofit/>
          </a:bodyPr>
          <a:lstStyle/>
          <a:p>
            <a:pPr>
              <a:lnSpc>
                <a:spcPct val="100000"/>
              </a:lnSpc>
            </a:pPr>
            <a:r>
              <a:rPr lang="en-US" sz="3600" b="1" kern="0" dirty="0" smtClean="0">
                <a:solidFill>
                  <a:prstClr val="black"/>
                </a:solidFill>
                <a:effectLst/>
                <a:latin typeface="Arial" panose="020B0604020202020204" pitchFamily="34" charset="0"/>
                <a:cs typeface="Arial" panose="020B0604020202020204" pitchFamily="34" charset="0"/>
              </a:rPr>
              <a:t>Consideration</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11466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10076" y="2125966"/>
            <a:ext cx="7146235" cy="2915157"/>
          </a:xfrm>
          <a:prstGeom prst="rect">
            <a:avLst/>
          </a:prstGeom>
        </p:spPr>
        <p:txBody>
          <a:bodyPr wrap="square">
            <a:spAutoFit/>
          </a:bodyPr>
          <a:lstStyle/>
          <a:p>
            <a:pPr algn="just">
              <a:lnSpc>
                <a:spcPct val="90000"/>
              </a:lnSpc>
              <a:spcBef>
                <a:spcPts val="750"/>
              </a:spcBef>
            </a:pPr>
            <a:r>
              <a:rPr lang="en-US" sz="2700" i="1" dirty="0" smtClean="0">
                <a:solidFill>
                  <a:prstClr val="black"/>
                </a:solidFill>
                <a:latin typeface="Arial" panose="020B0604020202020204" pitchFamily="34" charset="0"/>
                <a:cs typeface="Arial" panose="020B0604020202020204" pitchFamily="34" charset="0"/>
              </a:rPr>
              <a:t>Consider conducting an analysis </a:t>
            </a:r>
            <a:r>
              <a:rPr lang="en-US" sz="2700" i="1" dirty="0">
                <a:solidFill>
                  <a:prstClr val="black"/>
                </a:solidFill>
                <a:latin typeface="Arial" panose="020B0604020202020204" pitchFamily="34" charset="0"/>
                <a:cs typeface="Arial" panose="020B0604020202020204" pitchFamily="34" charset="0"/>
              </a:rPr>
              <a:t>of all toll free hotline numbers and see if there are available lines for agencies that are required by statutes to take on this responsibility. </a:t>
            </a:r>
            <a:endParaRPr lang="en-US" sz="2700" i="1" dirty="0" smtClean="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endParaRPr lang="en-US" sz="2700" i="1" dirty="0" smtClean="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r>
              <a:rPr lang="en-US" sz="2700" i="1" dirty="0" smtClean="0">
                <a:solidFill>
                  <a:prstClr val="black"/>
                </a:solidFill>
                <a:latin typeface="Arial" panose="020B0604020202020204" pitchFamily="34" charset="0"/>
                <a:cs typeface="Arial" panose="020B0604020202020204" pitchFamily="34" charset="0"/>
              </a:rPr>
              <a:t>*Keeping </a:t>
            </a:r>
            <a:r>
              <a:rPr lang="en-US" sz="2700" i="1" dirty="0">
                <a:solidFill>
                  <a:prstClr val="black"/>
                </a:solidFill>
                <a:latin typeface="Arial" panose="020B0604020202020204" pitchFamily="34" charset="0"/>
                <a:cs typeface="Arial" panose="020B0604020202020204" pitchFamily="34" charset="0"/>
              </a:rPr>
              <a:t>in mind, anonymity is available but not for WB designation.</a:t>
            </a:r>
          </a:p>
        </p:txBody>
      </p:sp>
    </p:spTree>
    <p:extLst>
      <p:ext uri="{BB962C8B-B14F-4D97-AF65-F5344CB8AC3E}">
        <p14:creationId xmlns:p14="http://schemas.microsoft.com/office/powerpoint/2010/main" val="3011772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814" y="1438034"/>
            <a:ext cx="7515224" cy="1785104"/>
          </a:xfrm>
          <a:prstGeom prst="rect">
            <a:avLst/>
          </a:prstGeom>
        </p:spPr>
        <p:txBody>
          <a:bodyPr wrap="square">
            <a:spAutoFit/>
          </a:bodyPr>
          <a:lstStyle/>
          <a:p>
            <a:pPr algn="just"/>
            <a:r>
              <a:rPr lang="en-US" sz="2200" i="1" dirty="0">
                <a:latin typeface="Arial" panose="020B0604020202020204" pitchFamily="34" charset="0"/>
                <a:ea typeface="Calibri" panose="020F0502020204030204" pitchFamily="34" charset="0"/>
                <a:cs typeface="Arial" panose="020B0604020202020204" pitchFamily="34" charset="0"/>
              </a:rPr>
              <a:t>February 2017 - Fast-tracking the Implementation of UNCAC </a:t>
            </a:r>
            <a:r>
              <a:rPr lang="en-GB" sz="2200" i="1" dirty="0">
                <a:latin typeface="Arial" panose="020B0604020202020204" pitchFamily="34" charset="0"/>
                <a:ea typeface="Calibri" panose="020F0502020204030204" pitchFamily="34" charset="0"/>
                <a:cs typeface="Arial" panose="020B0604020202020204" pitchFamily="34" charset="0"/>
              </a:rPr>
              <a:t>to</a:t>
            </a:r>
            <a:r>
              <a:rPr lang="en-US" sz="2200" i="1" dirty="0">
                <a:latin typeface="Arial" panose="020B0604020202020204" pitchFamily="34" charset="0"/>
                <a:ea typeface="Calibri" panose="020F0502020204030204" pitchFamily="34" charset="0"/>
                <a:cs typeface="Arial" panose="020B0604020202020204" pitchFamily="34" charset="0"/>
              </a:rPr>
              <a:t> build and foster partnerships and create a regional platform to fast track the implementation of the United Nations Convention against Corruption in support of Sustainable Development Goal 16 in Eastern Africa. </a:t>
            </a:r>
            <a:endParaRPr lang="en-US" sz="2200" i="1" dirty="0">
              <a:latin typeface="Arial" panose="020B0604020202020204" pitchFamily="34" charset="0"/>
              <a:cs typeface="Arial" panose="020B0604020202020204" pitchFamily="34" charset="0"/>
            </a:endParaRPr>
          </a:p>
        </p:txBody>
      </p:sp>
      <p:sp>
        <p:nvSpPr>
          <p:cNvPr id="4" name="Rectangle 3"/>
          <p:cNvSpPr/>
          <p:nvPr/>
        </p:nvSpPr>
        <p:spPr>
          <a:xfrm>
            <a:off x="678410" y="3636476"/>
            <a:ext cx="7802217" cy="2394245"/>
          </a:xfrm>
          <a:prstGeom prst="rect">
            <a:avLst/>
          </a:prstGeom>
        </p:spPr>
        <p:txBody>
          <a:bodyPr wrap="square">
            <a:spAutoFit/>
          </a:bodyPr>
          <a:lstStyle/>
          <a:p>
            <a:pPr algn="ctr">
              <a:lnSpc>
                <a:spcPct val="107000"/>
              </a:lnSpc>
              <a:spcAft>
                <a:spcPts val="450"/>
              </a:spcAft>
            </a:pPr>
            <a:r>
              <a:rPr lang="en-US" sz="2200" b="1" dirty="0">
                <a:latin typeface="Arial" panose="020B0604020202020204" pitchFamily="34" charset="0"/>
                <a:ea typeface="Cambria" panose="02040503050406030204" pitchFamily="18" charset="0"/>
                <a:cs typeface="Arial" panose="020B0604020202020204" pitchFamily="34" charset="0"/>
              </a:rPr>
              <a:t>9 RECOMMENDATIONS IN SPECIFIC THEMATIC AREAS</a:t>
            </a:r>
          </a:p>
          <a:p>
            <a:pPr algn="ctr">
              <a:lnSpc>
                <a:spcPct val="107000"/>
              </a:lnSpc>
              <a:spcAft>
                <a:spcPts val="450"/>
              </a:spcAft>
            </a:pPr>
            <a:r>
              <a:rPr lang="en-US" sz="2200" b="1" dirty="0">
                <a:latin typeface="Arial" panose="020B0604020202020204" pitchFamily="34" charset="0"/>
                <a:ea typeface="Calibri" panose="020F0502020204030204" pitchFamily="34" charset="0"/>
                <a:cs typeface="Arial" panose="020B0604020202020204" pitchFamily="34" charset="0"/>
              </a:rPr>
              <a:t>WHISTLEBLOWER PROTECTION</a:t>
            </a:r>
          </a:p>
          <a:p>
            <a:pPr algn="just">
              <a:lnSpc>
                <a:spcPct val="107000"/>
              </a:lnSpc>
              <a:spcAft>
                <a:spcPts val="450"/>
              </a:spcAft>
            </a:pPr>
            <a:r>
              <a:rPr lang="en-CA" sz="2200" dirty="0">
                <a:latin typeface="Arial" panose="020B0604020202020204" pitchFamily="34" charset="0"/>
                <a:cs typeface="Arial" panose="020B0604020202020204" pitchFamily="34" charset="0"/>
              </a:rPr>
              <a:t>Participating delegations recommended a few concrete and practical steps towards strengthening reporting systems and whistleblower protection, with support from the international community, as </a:t>
            </a:r>
            <a:r>
              <a:rPr lang="en-CA" sz="2200" dirty="0" smtClean="0">
                <a:latin typeface="Arial" panose="020B0604020202020204" pitchFamily="34" charset="0"/>
                <a:cs typeface="Arial" panose="020B0604020202020204" pitchFamily="34" charset="0"/>
              </a:rPr>
              <a:t>needed.</a:t>
            </a:r>
            <a:endParaRPr lang="en-US" sz="2200" dirty="0">
              <a:latin typeface="Arial" panose="020B0604020202020204" pitchFamily="34" charset="0"/>
              <a:ea typeface="Calibri" panose="020F0502020204030204" pitchFamily="34" charset="0"/>
              <a:cs typeface="Arial" panose="020B0604020202020204" pitchFamily="34" charset="0"/>
            </a:endParaRPr>
          </a:p>
        </p:txBody>
      </p:sp>
      <p:cxnSp>
        <p:nvCxnSpPr>
          <p:cNvPr id="5" name="Straight Connector 4"/>
          <p:cNvCxnSpPr/>
          <p:nvPr/>
        </p:nvCxnSpPr>
        <p:spPr>
          <a:xfrm>
            <a:off x="1804736" y="1259296"/>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73724" y="434228"/>
            <a:ext cx="7011591" cy="646331"/>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Nairobi Regional Workshop</a:t>
            </a:r>
            <a:endParaRPr lang="en-US" sz="3600" b="1" dirty="0"/>
          </a:p>
        </p:txBody>
      </p:sp>
    </p:spTree>
    <p:extLst>
      <p:ext uri="{BB962C8B-B14F-4D97-AF65-F5344CB8AC3E}">
        <p14:creationId xmlns:p14="http://schemas.microsoft.com/office/powerpoint/2010/main" val="28386683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5914" y="458571"/>
            <a:ext cx="6639341" cy="756767"/>
          </a:xfrm>
          <a:ln>
            <a:noFill/>
          </a:ln>
        </p:spPr>
        <p:txBody>
          <a:bodyPr>
            <a:noAutofit/>
          </a:bodyPr>
          <a:lstStyle/>
          <a:p>
            <a:pPr>
              <a:lnSpc>
                <a:spcPct val="100000"/>
              </a:lnSpc>
            </a:pPr>
            <a:r>
              <a:rPr lang="en-US" sz="3600" b="1" kern="0" dirty="0" smtClean="0">
                <a:solidFill>
                  <a:prstClr val="black"/>
                </a:solidFill>
                <a:effectLst/>
                <a:latin typeface="Arial" panose="020B0604020202020204" pitchFamily="34" charset="0"/>
                <a:cs typeface="Arial" panose="020B0604020202020204" pitchFamily="34" charset="0"/>
              </a:rPr>
              <a:t>Maintenance of Records/Evidence</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13061" y="1252493"/>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29501" y="1458514"/>
            <a:ext cx="8316685" cy="4546886"/>
          </a:xfrm>
          <a:prstGeom prst="rect">
            <a:avLst/>
          </a:prstGeom>
        </p:spPr>
        <p:txBody>
          <a:bodyPr wrap="square">
            <a:spAutoFit/>
          </a:bodyPr>
          <a:lstStyle/>
          <a:p>
            <a:pPr marL="457200" indent="-457200" algn="just">
              <a:lnSpc>
                <a:spcPct val="90000"/>
              </a:lnSpc>
              <a:spcBef>
                <a:spcPts val="750"/>
              </a:spcBef>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There are challenges in obtaining information from one government office to another.  In addition, there appears to be issues involving evidence disappearing when going from one government entity to another.  </a:t>
            </a:r>
          </a:p>
          <a:p>
            <a:pPr marL="457200" indent="-457200" algn="just">
              <a:lnSpc>
                <a:spcPct val="90000"/>
              </a:lnSpc>
              <a:spcBef>
                <a:spcPts val="750"/>
              </a:spcBef>
              <a:buFont typeface="Wingdings" panose="05000000000000000000" pitchFamily="2" charset="2"/>
              <a:buChar char="§"/>
            </a:pPr>
            <a:endParaRPr lang="en-US" sz="1400" dirty="0" smtClean="0">
              <a:solidFill>
                <a:prstClr val="black"/>
              </a:solidFill>
              <a:latin typeface="Arial" panose="020B0604020202020204" pitchFamily="34" charset="0"/>
              <a:cs typeface="Arial" panose="020B0604020202020204" pitchFamily="34" charset="0"/>
            </a:endParaRPr>
          </a:p>
          <a:p>
            <a:pPr marL="457200" indent="-457200" algn="just">
              <a:lnSpc>
                <a:spcPct val="90000"/>
              </a:lnSpc>
              <a:spcBef>
                <a:spcPts val="750"/>
              </a:spcBef>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Additional issues expressed was the length of time an investigation is completed and/or goes to court.  Evidence is either getting lost or destroyed.</a:t>
            </a:r>
          </a:p>
          <a:p>
            <a:pPr marL="457200" indent="-457200" algn="just">
              <a:lnSpc>
                <a:spcPct val="90000"/>
              </a:lnSpc>
              <a:spcBef>
                <a:spcPts val="750"/>
              </a:spcBef>
              <a:buFont typeface="Wingdings" panose="05000000000000000000" pitchFamily="2" charset="2"/>
              <a:buChar char="§"/>
            </a:pPr>
            <a:endParaRPr lang="en-US" sz="1400" dirty="0" smtClean="0">
              <a:solidFill>
                <a:prstClr val="black"/>
              </a:solidFill>
              <a:latin typeface="Arial" panose="020B0604020202020204" pitchFamily="34" charset="0"/>
              <a:cs typeface="Arial" panose="020B0604020202020204" pitchFamily="34" charset="0"/>
            </a:endParaRPr>
          </a:p>
          <a:p>
            <a:pPr marL="457200" indent="-457200" algn="just">
              <a:lnSpc>
                <a:spcPct val="90000"/>
              </a:lnSpc>
              <a:spcBef>
                <a:spcPts val="750"/>
              </a:spcBef>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It was also revealed that other than an administrative tax code (no penalty – receive a bill), there are no laws or regulations ensuring contractors are maintaining records for a period of time during and after contract term.</a:t>
            </a:r>
            <a:endParaRPr lang="en-US" sz="24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7820289" y="226494"/>
            <a:ext cx="886782" cy="300082"/>
          </a:xfrm>
          <a:prstGeom prst="rect">
            <a:avLst/>
          </a:prstGeom>
        </p:spPr>
        <p:txBody>
          <a:bodyPr wrap="none">
            <a:spAutoFit/>
          </a:bodyPr>
          <a:lstStyle/>
          <a:p>
            <a:pPr lvl="0" algn="ctr"/>
            <a:r>
              <a:rPr lang="en-US" sz="1350" dirty="0">
                <a:solidFill>
                  <a:prstClr val="black"/>
                </a:solidFill>
                <a:latin typeface="Arial" panose="020B0604020202020204" pitchFamily="34" charset="0"/>
                <a:cs typeface="Arial" panose="020B0604020202020204" pitchFamily="34" charset="0"/>
              </a:rPr>
              <a:t>Issue </a:t>
            </a:r>
            <a:r>
              <a:rPr lang="en-US" sz="1350" dirty="0" smtClean="0">
                <a:solidFill>
                  <a:prstClr val="black"/>
                </a:solidFill>
                <a:latin typeface="Arial" panose="020B0604020202020204" pitchFamily="34" charset="0"/>
                <a:cs typeface="Arial" panose="020B0604020202020204" pitchFamily="34" charset="0"/>
              </a:rPr>
              <a:t>Six</a:t>
            </a:r>
            <a:endParaRPr lang="en-US"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9247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13054"/>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Considerations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1698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92629" y="1926588"/>
            <a:ext cx="7347858" cy="3455305"/>
          </a:xfrm>
          <a:prstGeom prst="rect">
            <a:avLst/>
          </a:prstGeom>
        </p:spPr>
        <p:txBody>
          <a:bodyPr wrap="square">
            <a:spAutoFit/>
          </a:bodyPr>
          <a:lstStyle/>
          <a:p>
            <a:pPr marL="342900" indent="-342900" algn="just">
              <a:lnSpc>
                <a:spcPct val="90000"/>
              </a:lnSpc>
              <a:spcBef>
                <a:spcPts val="750"/>
              </a:spcBef>
              <a:buFont typeface="Wingdings" panose="05000000000000000000" pitchFamily="2" charset="2"/>
              <a:buChar char="Ø"/>
            </a:pPr>
            <a:r>
              <a:rPr lang="en-US" sz="2400" i="1" kern="0" dirty="0" smtClean="0">
                <a:solidFill>
                  <a:prstClr val="black"/>
                </a:solidFill>
                <a:latin typeface="Arial" panose="020B0604020202020204" pitchFamily="34" charset="0"/>
                <a:cs typeface="Arial" panose="020B0604020202020204" pitchFamily="34" charset="0"/>
              </a:rPr>
              <a:t>Records are critical to any investigation both from proving innocence to guilt.  Safeguards should be in place to ensure records are maintained.  Further, any company doing business with the government from the private sector should be included </a:t>
            </a:r>
            <a:r>
              <a:rPr lang="en-US" sz="2400" i="1" kern="0" dirty="0">
                <a:solidFill>
                  <a:prstClr val="black"/>
                </a:solidFill>
                <a:latin typeface="Arial" panose="020B0604020202020204" pitchFamily="34" charset="0"/>
                <a:cs typeface="Arial" panose="020B0604020202020204" pitchFamily="34" charset="0"/>
              </a:rPr>
              <a:t>in record </a:t>
            </a:r>
            <a:r>
              <a:rPr lang="en-US" sz="2400" i="1" kern="0" dirty="0" smtClean="0">
                <a:solidFill>
                  <a:prstClr val="black"/>
                </a:solidFill>
                <a:latin typeface="Arial" panose="020B0604020202020204" pitchFamily="34" charset="0"/>
                <a:cs typeface="Arial" panose="020B0604020202020204" pitchFamily="34" charset="0"/>
              </a:rPr>
              <a:t>retention legislation.</a:t>
            </a:r>
          </a:p>
          <a:p>
            <a:pPr marL="171450" indent="-171450" algn="just">
              <a:lnSpc>
                <a:spcPct val="90000"/>
              </a:lnSpc>
              <a:spcBef>
                <a:spcPts val="750"/>
              </a:spcBef>
              <a:buFont typeface="Wingdings" panose="05000000000000000000" pitchFamily="2" charset="2"/>
              <a:buChar char="Ø"/>
            </a:pPr>
            <a:endParaRPr lang="en-US" sz="1200" i="1" kern="0" dirty="0" smtClean="0">
              <a:solidFill>
                <a:prstClr val="black"/>
              </a:solidFill>
              <a:latin typeface="Arial" panose="020B0604020202020204" pitchFamily="34" charset="0"/>
              <a:cs typeface="Arial" panose="020B0604020202020204" pitchFamily="34" charset="0"/>
            </a:endParaRPr>
          </a:p>
          <a:p>
            <a:pPr marL="342900" indent="-342900" algn="just">
              <a:lnSpc>
                <a:spcPct val="90000"/>
              </a:lnSpc>
              <a:spcBef>
                <a:spcPts val="750"/>
              </a:spcBef>
              <a:buFont typeface="Wingdings" panose="05000000000000000000" pitchFamily="2" charset="2"/>
              <a:buChar char="Ø"/>
            </a:pPr>
            <a:r>
              <a:rPr lang="en-US" sz="2400" i="1" kern="0" dirty="0" smtClean="0">
                <a:solidFill>
                  <a:prstClr val="black"/>
                </a:solidFill>
                <a:latin typeface="Arial" panose="020B0604020202020204" pitchFamily="34" charset="0"/>
                <a:cs typeface="Arial" panose="020B0604020202020204" pitchFamily="34" charset="0"/>
              </a:rPr>
              <a:t>For those that have a requirement to maintain records, a logging system for accountability of records should be established.</a:t>
            </a:r>
            <a:endParaRPr lang="en-US" sz="27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9221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3980" y="245542"/>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Confidentiality</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56606" y="1002309"/>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70726" y="3050064"/>
            <a:ext cx="7769888" cy="3122906"/>
          </a:xfrm>
          <a:prstGeom prst="rect">
            <a:avLst/>
          </a:prstGeom>
        </p:spPr>
        <p:txBody>
          <a:bodyPr wrap="square">
            <a:spAutoFit/>
          </a:bodyPr>
          <a:lstStyle/>
          <a:p>
            <a:pPr algn="just">
              <a:lnSpc>
                <a:spcPct val="90000"/>
              </a:lnSpc>
              <a:spcBef>
                <a:spcPts val="750"/>
              </a:spcBef>
            </a:pPr>
            <a:r>
              <a:rPr lang="en-US" sz="2400" dirty="0" smtClean="0">
                <a:solidFill>
                  <a:prstClr val="black"/>
                </a:solidFill>
                <a:latin typeface="Arial" panose="020B0604020202020204" pitchFamily="34" charset="0"/>
                <a:cs typeface="Arial" panose="020B0604020202020204" pitchFamily="34" charset="0"/>
              </a:rPr>
              <a:t>Protecting the </a:t>
            </a:r>
            <a:r>
              <a:rPr lang="en-US" sz="2400" dirty="0" smtClean="0">
                <a:solidFill>
                  <a:prstClr val="black"/>
                </a:solidFill>
                <a:latin typeface="Arial" panose="020B0604020202020204" pitchFamily="34" charset="0"/>
                <a:cs typeface="Arial" panose="020B0604020202020204" pitchFamily="34" charset="0"/>
              </a:rPr>
              <a:t>identity </a:t>
            </a:r>
            <a:r>
              <a:rPr lang="en-US" sz="2400" dirty="0" smtClean="0">
                <a:solidFill>
                  <a:prstClr val="black"/>
                </a:solidFill>
                <a:latin typeface="Arial" panose="020B0604020202020204" pitchFamily="34" charset="0"/>
                <a:cs typeface="Arial" panose="020B0604020202020204" pitchFamily="34" charset="0"/>
              </a:rPr>
              <a:t>of a WB is paramount to the success of this Act.  Safeguards must be in place to ensure the integrity of the process and investigation.  </a:t>
            </a:r>
          </a:p>
          <a:p>
            <a:pPr algn="just">
              <a:lnSpc>
                <a:spcPct val="90000"/>
              </a:lnSpc>
              <a:spcBef>
                <a:spcPts val="750"/>
              </a:spcBef>
            </a:pPr>
            <a:endParaRPr lang="en-US" sz="1200" dirty="0">
              <a:solidFill>
                <a:prstClr val="black"/>
              </a:solidFill>
              <a:latin typeface="Arial" panose="020B0604020202020204" pitchFamily="34" charset="0"/>
              <a:cs typeface="Arial" panose="020B0604020202020204" pitchFamily="34" charset="0"/>
            </a:endParaRPr>
          </a:p>
          <a:p>
            <a:pPr algn="just">
              <a:lnSpc>
                <a:spcPct val="90000"/>
              </a:lnSpc>
              <a:spcBef>
                <a:spcPts val="750"/>
              </a:spcBef>
            </a:pPr>
            <a:r>
              <a:rPr lang="en-US" sz="2400" dirty="0" smtClean="0">
                <a:solidFill>
                  <a:prstClr val="black"/>
                </a:solidFill>
                <a:latin typeface="Arial" panose="020B0604020202020204" pitchFamily="34" charset="0"/>
                <a:cs typeface="Arial" panose="020B0604020202020204" pitchFamily="34" charset="0"/>
              </a:rPr>
              <a:t>There was concern expressed in at least one country, that information and identities of their cases would be discussed amongst their organisation and to the public information officer.  As a result, information is going to the media.  </a:t>
            </a:r>
            <a:endParaRPr lang="en-US" sz="27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7618627" y="228758"/>
            <a:ext cx="1136851" cy="300082"/>
          </a:xfrm>
          <a:prstGeom prst="rect">
            <a:avLst/>
          </a:prstGeom>
        </p:spPr>
        <p:txBody>
          <a:bodyPr wrap="none">
            <a:spAutoFit/>
          </a:bodyPr>
          <a:lstStyle/>
          <a:p>
            <a:pPr lvl="0" algn="ctr"/>
            <a:r>
              <a:rPr lang="en-US" sz="1350" dirty="0">
                <a:solidFill>
                  <a:prstClr val="black"/>
                </a:solidFill>
                <a:latin typeface="Arial" panose="020B0604020202020204" pitchFamily="34" charset="0"/>
                <a:cs typeface="Arial" panose="020B0604020202020204" pitchFamily="34" charset="0"/>
              </a:rPr>
              <a:t>Issue </a:t>
            </a:r>
            <a:r>
              <a:rPr lang="en-US" sz="1350" dirty="0" smtClean="0">
                <a:solidFill>
                  <a:prstClr val="black"/>
                </a:solidFill>
                <a:latin typeface="Arial" panose="020B0604020202020204" pitchFamily="34" charset="0"/>
                <a:cs typeface="Arial" panose="020B0604020202020204" pitchFamily="34" charset="0"/>
              </a:rPr>
              <a:t>Seven</a:t>
            </a:r>
            <a:endParaRPr lang="en-US" sz="1350"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884" y="1189346"/>
            <a:ext cx="2231571" cy="1673679"/>
          </a:xfrm>
          <a:prstGeom prst="rect">
            <a:avLst/>
          </a:prstGeom>
        </p:spPr>
      </p:pic>
    </p:spTree>
    <p:extLst>
      <p:ext uri="{BB962C8B-B14F-4D97-AF65-F5344CB8AC3E}">
        <p14:creationId xmlns:p14="http://schemas.microsoft.com/office/powerpoint/2010/main" val="13160983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13054"/>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Considerations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1698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34143" y="2286352"/>
            <a:ext cx="7021286" cy="2086725"/>
          </a:xfrm>
          <a:prstGeom prst="rect">
            <a:avLst/>
          </a:prstGeom>
        </p:spPr>
        <p:txBody>
          <a:bodyPr wrap="square">
            <a:spAutoFit/>
          </a:bodyPr>
          <a:lstStyle/>
          <a:p>
            <a:pPr algn="just">
              <a:lnSpc>
                <a:spcPct val="90000"/>
              </a:lnSpc>
              <a:spcBef>
                <a:spcPts val="750"/>
              </a:spcBef>
            </a:pPr>
            <a:r>
              <a:rPr lang="en-US" sz="2400" i="1" dirty="0" smtClean="0">
                <a:solidFill>
                  <a:prstClr val="black"/>
                </a:solidFill>
                <a:latin typeface="Arial" panose="020B0604020202020204" pitchFamily="34" charset="0"/>
                <a:cs typeface="Arial" panose="020B0604020202020204" pitchFamily="34" charset="0"/>
              </a:rPr>
              <a:t>Due to the </a:t>
            </a:r>
            <a:r>
              <a:rPr lang="en-US" sz="2400" i="1" dirty="0" smtClean="0">
                <a:latin typeface="Arial" panose="020B0604020202020204" pitchFamily="34" charset="0"/>
                <a:cs typeface="Arial" panose="020B0604020202020204" pitchFamily="34" charset="0"/>
              </a:rPr>
              <a:t>lack </a:t>
            </a:r>
            <a:r>
              <a:rPr lang="en-US" sz="2400" i="1" dirty="0">
                <a:latin typeface="Arial" panose="020B0604020202020204" pitchFamily="34" charset="0"/>
                <a:cs typeface="Arial" panose="020B0604020202020204" pitchFamily="34" charset="0"/>
              </a:rPr>
              <a:t>of awareness of </a:t>
            </a:r>
            <a:r>
              <a:rPr lang="en-US" sz="2400" i="1" dirty="0" smtClean="0">
                <a:latin typeface="Arial" panose="020B0604020202020204" pitchFamily="34" charset="0"/>
                <a:cs typeface="Arial" panose="020B0604020202020204" pitchFamily="34" charset="0"/>
              </a:rPr>
              <a:t>what, </a:t>
            </a:r>
            <a:r>
              <a:rPr lang="en-US" sz="2400" i="1" dirty="0">
                <a:latin typeface="Arial" panose="020B0604020202020204" pitchFamily="34" charset="0"/>
                <a:cs typeface="Arial" panose="020B0604020202020204" pitchFamily="34" charset="0"/>
              </a:rPr>
              <a:t>by </a:t>
            </a:r>
            <a:r>
              <a:rPr lang="en-US" sz="2400" i="1" dirty="0" smtClean="0">
                <a:latin typeface="Arial" panose="020B0604020202020204" pitchFamily="34" charset="0"/>
                <a:cs typeface="Arial" panose="020B0604020202020204" pitchFamily="34" charset="0"/>
              </a:rPr>
              <a:t>law, </a:t>
            </a:r>
            <a:r>
              <a:rPr lang="en-US" sz="2400" i="1" dirty="0">
                <a:latin typeface="Arial" panose="020B0604020202020204" pitchFamily="34" charset="0"/>
                <a:cs typeface="Arial" panose="020B0604020202020204" pitchFamily="34" charset="0"/>
              </a:rPr>
              <a:t>should be kept confidential and not disclosed during an open </a:t>
            </a:r>
            <a:r>
              <a:rPr lang="en-US" sz="2400" i="1" dirty="0" smtClean="0">
                <a:latin typeface="Arial" panose="020B0604020202020204" pitchFamily="34" charset="0"/>
                <a:cs typeface="Arial" panose="020B0604020202020204" pitchFamily="34" charset="0"/>
              </a:rPr>
              <a:t>investigation, most importantly the identity of the WB, training should be conducted within each entity involved in handling these cases.  </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4190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41629"/>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Resources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22896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98740" y="1607623"/>
            <a:ext cx="7282543" cy="2677656"/>
          </a:xfrm>
          <a:prstGeom prst="rect">
            <a:avLst/>
          </a:prstGeom>
        </p:spPr>
        <p:txBody>
          <a:bodyPr wrap="square">
            <a:spAutoFit/>
          </a:bodyPr>
          <a:lstStyle/>
          <a:p>
            <a:pPr lvl="0" algn="just"/>
            <a:r>
              <a:rPr lang="en-US" sz="2400" dirty="0">
                <a:latin typeface="Arial" panose="020B0604020202020204" pitchFamily="34" charset="0"/>
                <a:cs typeface="Arial" panose="020B0604020202020204" pitchFamily="34" charset="0"/>
              </a:rPr>
              <a:t>Increased reporting </a:t>
            </a:r>
            <a:r>
              <a:rPr lang="en-US" sz="2400" dirty="0" smtClean="0">
                <a:latin typeface="Arial" panose="020B0604020202020204" pitchFamily="34" charset="0"/>
                <a:cs typeface="Arial" panose="020B0604020202020204" pitchFamily="34" charset="0"/>
              </a:rPr>
              <a:t>should be </a:t>
            </a:r>
            <a:r>
              <a:rPr lang="en-US" sz="2400" dirty="0">
                <a:latin typeface="Arial" panose="020B0604020202020204" pitchFamily="34" charset="0"/>
                <a:cs typeface="Arial" panose="020B0604020202020204" pitchFamily="34" charset="0"/>
              </a:rPr>
              <a:t>balanced with appropriate funding to investigate WB complaints</a:t>
            </a:r>
            <a:r>
              <a:rPr lang="en-US" sz="2400" dirty="0" smtClean="0">
                <a:latin typeface="Arial" panose="020B0604020202020204" pitchFamily="34" charset="0"/>
                <a:cs typeface="Arial" panose="020B0604020202020204" pitchFamily="34" charset="0"/>
              </a:rPr>
              <a:t>.</a:t>
            </a:r>
          </a:p>
          <a:p>
            <a:pPr lvl="0" algn="just"/>
            <a:endParaRPr lang="en-US" sz="2400" dirty="0">
              <a:latin typeface="Arial" panose="020B0604020202020204" pitchFamily="34" charset="0"/>
              <a:cs typeface="Arial" panose="020B0604020202020204" pitchFamily="34" charset="0"/>
            </a:endParaRPr>
          </a:p>
          <a:p>
            <a:pPr lvl="0" algn="just"/>
            <a:r>
              <a:rPr lang="en-US" sz="2400" dirty="0" smtClean="0">
                <a:latin typeface="Arial" panose="020B0604020202020204" pitchFamily="34" charset="0"/>
                <a:cs typeface="Arial" panose="020B0604020202020204" pitchFamily="34" charset="0"/>
              </a:rPr>
              <a:t>In order to enhance success of the WB program, each country should address adequate staffing along with expectations of timely results.</a:t>
            </a:r>
          </a:p>
          <a:p>
            <a:pPr lvl="0" algn="just"/>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7852454" y="291588"/>
            <a:ext cx="1040671" cy="300082"/>
          </a:xfrm>
          <a:prstGeom prst="rect">
            <a:avLst/>
          </a:prstGeom>
        </p:spPr>
        <p:txBody>
          <a:bodyPr wrap="none">
            <a:spAutoFit/>
          </a:bodyPr>
          <a:lstStyle/>
          <a:p>
            <a:pPr lvl="0" algn="ctr"/>
            <a:r>
              <a:rPr lang="en-US" sz="1350" dirty="0">
                <a:solidFill>
                  <a:prstClr val="black"/>
                </a:solidFill>
                <a:latin typeface="Arial" panose="020B0604020202020204" pitchFamily="34" charset="0"/>
                <a:cs typeface="Arial" panose="020B0604020202020204" pitchFamily="34" charset="0"/>
              </a:rPr>
              <a:t>Issue </a:t>
            </a:r>
            <a:r>
              <a:rPr lang="en-US" sz="1350" dirty="0" smtClean="0">
                <a:solidFill>
                  <a:prstClr val="black"/>
                </a:solidFill>
                <a:latin typeface="Arial" panose="020B0604020202020204" pitchFamily="34" charset="0"/>
                <a:cs typeface="Arial" panose="020B0604020202020204" pitchFamily="34" charset="0"/>
              </a:rPr>
              <a:t>Eight</a:t>
            </a:r>
            <a:endParaRPr lang="en-US" sz="1350"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18" y="4285279"/>
            <a:ext cx="3060187" cy="14681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53205">
            <a:off x="290838" y="4532734"/>
            <a:ext cx="2471293" cy="118919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86179">
            <a:off x="6086795" y="4286157"/>
            <a:ext cx="2719403" cy="1217563"/>
          </a:xfrm>
          <a:prstGeom prst="rect">
            <a:avLst/>
          </a:prstGeom>
        </p:spPr>
      </p:pic>
    </p:spTree>
    <p:extLst>
      <p:ext uri="{BB962C8B-B14F-4D97-AF65-F5344CB8AC3E}">
        <p14:creationId xmlns:p14="http://schemas.microsoft.com/office/powerpoint/2010/main" val="3977167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541642"/>
            <a:ext cx="6414818" cy="429908"/>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Resources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049537"/>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88612" y="1278503"/>
            <a:ext cx="7769888" cy="5232715"/>
          </a:xfrm>
          <a:prstGeom prst="rect">
            <a:avLst/>
          </a:prstGeom>
        </p:spPr>
        <p:txBody>
          <a:bodyPr wrap="square">
            <a:spAutoFit/>
          </a:bodyPr>
          <a:lstStyle/>
          <a:p>
            <a:pPr algn="ctr">
              <a:lnSpc>
                <a:spcPct val="90000"/>
              </a:lnSpc>
              <a:spcBef>
                <a:spcPts val="750"/>
              </a:spcBef>
            </a:pPr>
            <a:r>
              <a:rPr lang="en-US" sz="3200" dirty="0">
                <a:solidFill>
                  <a:prstClr val="black"/>
                </a:solidFill>
                <a:latin typeface="Arial" panose="020B0604020202020204" pitchFamily="34" charset="0"/>
                <a:cs typeface="Arial" panose="020B0604020202020204" pitchFamily="34" charset="0"/>
              </a:rPr>
              <a:t>Uganda</a:t>
            </a:r>
          </a:p>
          <a:p>
            <a:pPr algn="ctr">
              <a:lnSpc>
                <a:spcPct val="90000"/>
              </a:lnSpc>
              <a:spcBef>
                <a:spcPts val="750"/>
              </a:spcBef>
            </a:pPr>
            <a:endParaRPr lang="en-US" sz="900" dirty="0">
              <a:solidFill>
                <a:prstClr val="black"/>
              </a:solidFill>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On-site visit statements indicated </a:t>
            </a:r>
            <a:r>
              <a:rPr lang="en-US" sz="2200" dirty="0">
                <a:latin typeface="Arial" panose="020B0604020202020204" pitchFamily="34" charset="0"/>
                <a:cs typeface="Arial" panose="020B0604020202020204" pitchFamily="34" charset="0"/>
              </a:rPr>
              <a:t>the problem is the effectiveness and implementation of the </a:t>
            </a:r>
            <a:r>
              <a:rPr lang="en-US" sz="2200" dirty="0" smtClean="0">
                <a:latin typeface="Arial" panose="020B0604020202020204" pitchFamily="34" charset="0"/>
                <a:cs typeface="Arial" panose="020B0604020202020204" pitchFamily="34" charset="0"/>
              </a:rPr>
              <a:t>WB law</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They ranked the Law itself at </a:t>
            </a:r>
            <a:r>
              <a:rPr lang="en-US" sz="2200" dirty="0">
                <a:latin typeface="Arial" panose="020B0604020202020204" pitchFamily="34" charset="0"/>
                <a:cs typeface="Arial" panose="020B0604020202020204" pitchFamily="34" charset="0"/>
              </a:rPr>
              <a:t>99%, but the effective implementation was at 54%. </a:t>
            </a:r>
            <a:r>
              <a:rPr lang="en-US" sz="2200" dirty="0" smtClean="0">
                <a:latin typeface="Arial" panose="020B0604020202020204" pitchFamily="34" charset="0"/>
                <a:cs typeface="Arial" panose="020B0604020202020204" pitchFamily="34" charset="0"/>
              </a:rPr>
              <a:t>They felt many </a:t>
            </a:r>
            <a:r>
              <a:rPr lang="en-US" sz="2200" dirty="0">
                <a:latin typeface="Arial" panose="020B0604020202020204" pitchFamily="34" charset="0"/>
                <a:cs typeface="Arial" panose="020B0604020202020204" pitchFamily="34" charset="0"/>
              </a:rPr>
              <a:t>factors </a:t>
            </a:r>
            <a:r>
              <a:rPr lang="en-US" sz="2200" dirty="0" smtClean="0">
                <a:latin typeface="Arial" panose="020B0604020202020204" pitchFamily="34" charset="0"/>
                <a:cs typeface="Arial" panose="020B0604020202020204" pitchFamily="34" charset="0"/>
              </a:rPr>
              <a:t>contributed to this.  Top three were:  </a:t>
            </a:r>
            <a:endParaRPr lang="en-US" sz="22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US" sz="2200" dirty="0">
                <a:latin typeface="Arial" panose="020B0604020202020204" pitchFamily="34" charset="0"/>
                <a:cs typeface="Arial" panose="020B0604020202020204" pitchFamily="34" charset="0"/>
              </a:rPr>
              <a:t>Evidence</a:t>
            </a:r>
          </a:p>
          <a:p>
            <a:pPr marL="342900" lvl="0" indent="-342900">
              <a:buFont typeface="Wingdings" panose="05000000000000000000" pitchFamily="2" charset="2"/>
              <a:buChar char="§"/>
            </a:pPr>
            <a:r>
              <a:rPr lang="en-US" sz="2200" dirty="0">
                <a:latin typeface="Arial" panose="020B0604020202020204" pitchFamily="34" charset="0"/>
                <a:cs typeface="Arial" panose="020B0604020202020204" pitchFamily="34" charset="0"/>
              </a:rPr>
              <a:t>Facilitation (</a:t>
            </a:r>
            <a:r>
              <a:rPr lang="en-US" sz="2200" b="1" dirty="0">
                <a:solidFill>
                  <a:schemeClr val="tx2">
                    <a:lumMod val="75000"/>
                  </a:schemeClr>
                </a:solidFill>
                <a:latin typeface="Arial" panose="020B0604020202020204" pitchFamily="34" charset="0"/>
                <a:cs typeface="Arial" panose="020B0604020202020204" pitchFamily="34" charset="0"/>
              </a:rPr>
              <a:t>Resources</a:t>
            </a:r>
            <a:r>
              <a:rPr lang="en-US" sz="2200" dirty="0">
                <a:latin typeface="Arial" panose="020B0604020202020204" pitchFamily="34" charset="0"/>
                <a:cs typeface="Arial" panose="020B0604020202020204" pitchFamily="34" charset="0"/>
              </a:rPr>
              <a:t>) – Not enough funds to do the job. They need to be empowered with personnel, equipment, training and funding.</a:t>
            </a:r>
          </a:p>
          <a:p>
            <a:pPr marL="342900" lvl="0" indent="-342900">
              <a:buFont typeface="Wingdings" panose="05000000000000000000" pitchFamily="2" charset="2"/>
              <a:buChar char="§"/>
            </a:pPr>
            <a:r>
              <a:rPr lang="en-US" sz="2200" dirty="0">
                <a:latin typeface="Arial" panose="020B0604020202020204" pitchFamily="34" charset="0"/>
                <a:cs typeface="Arial" panose="020B0604020202020204" pitchFamily="34" charset="0"/>
              </a:rPr>
              <a:t>Courage and Practices – used example of employee theft in accounting office and harming the poor.  Very little was done to employee.</a:t>
            </a:r>
          </a:p>
          <a:p>
            <a:pPr marL="257175" indent="-257175" algn="just">
              <a:lnSpc>
                <a:spcPct val="90000"/>
              </a:lnSpc>
              <a:spcBef>
                <a:spcPts val="750"/>
              </a:spcBef>
              <a:buFont typeface="Wingdings" panose="05000000000000000000" pitchFamily="2" charset="2"/>
              <a:buChar char="§"/>
            </a:pPr>
            <a:endParaRPr lang="en-US"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3835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113" y="1000900"/>
            <a:ext cx="3862029" cy="3182598"/>
          </a:xfrm>
          <a:prstGeom prst="rect">
            <a:avLst/>
          </a:prstGeom>
        </p:spPr>
      </p:pic>
      <p:sp>
        <p:nvSpPr>
          <p:cNvPr id="2" name="TextBox 1"/>
          <p:cNvSpPr txBox="1"/>
          <p:nvPr/>
        </p:nvSpPr>
        <p:spPr>
          <a:xfrm>
            <a:off x="1665515" y="544286"/>
            <a:ext cx="6237514" cy="550920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OPEN DISCUSSION </a:t>
            </a:r>
          </a:p>
          <a:p>
            <a:pPr algn="ctr"/>
            <a:endParaRPr lang="en-US" sz="3200" dirty="0" smtClean="0">
              <a:latin typeface="Arial" panose="020B0604020202020204" pitchFamily="34" charset="0"/>
              <a:cs typeface="Arial" panose="020B0604020202020204" pitchFamily="34" charset="0"/>
            </a:endParaRPr>
          </a:p>
          <a:p>
            <a:pPr algn="ctr"/>
            <a:endParaRPr lang="en-US" sz="3200" dirty="0" smtClean="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smtClean="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WHAT ARE YOUR RESOURCE CONCERNS WITH IMPLEMENTING THE WHISTLEBLOWER ACT?</a:t>
            </a:r>
          </a:p>
        </p:txBody>
      </p:sp>
    </p:spTree>
    <p:extLst>
      <p:ext uri="{BB962C8B-B14F-4D97-AF65-F5344CB8AC3E}">
        <p14:creationId xmlns:p14="http://schemas.microsoft.com/office/powerpoint/2010/main" val="4070436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112" y="413054"/>
            <a:ext cx="6414818"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Considerations</a:t>
            </a:r>
            <a:endParaRPr lang="en-US" sz="36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804738" y="1169821"/>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17669" y="1676753"/>
            <a:ext cx="7523704" cy="3785652"/>
          </a:xfrm>
          <a:prstGeom prst="rect">
            <a:avLst/>
          </a:prstGeom>
        </p:spPr>
        <p:txBody>
          <a:bodyPr wrap="square">
            <a:spAutoFit/>
          </a:bodyPr>
          <a:lstStyle/>
          <a:p>
            <a:pPr algn="just"/>
            <a:r>
              <a:rPr lang="en-US" sz="2400" dirty="0" smtClean="0">
                <a:latin typeface="Arial" panose="020B0604020202020204" pitchFamily="34" charset="0"/>
                <a:cs typeface="Arial" panose="020B0604020202020204" pitchFamily="34" charset="0"/>
              </a:rPr>
              <a:t>It was discussed in Uganda that new legislation is being proposed for asset forfeiture.  This avenue can provide a funding base for certain investigations</a:t>
            </a:r>
            <a:r>
              <a:rPr lang="en-US" sz="2400" i="1" dirty="0" smtClean="0">
                <a:latin typeface="Arial" panose="020B0604020202020204" pitchFamily="34" charset="0"/>
                <a:cs typeface="Arial" panose="020B0604020202020204" pitchFamily="34" charset="0"/>
              </a:rPr>
              <a:t>.  </a:t>
            </a:r>
          </a:p>
          <a:p>
            <a:pPr algn="just"/>
            <a:endParaRPr lang="en-US" sz="2400" i="1" dirty="0">
              <a:latin typeface="Arial" panose="020B0604020202020204" pitchFamily="34" charset="0"/>
              <a:cs typeface="Arial" panose="020B0604020202020204" pitchFamily="34" charset="0"/>
            </a:endParaRPr>
          </a:p>
          <a:p>
            <a:pPr algn="just"/>
            <a:r>
              <a:rPr lang="en-US" sz="2400" i="1" dirty="0" smtClean="0">
                <a:latin typeface="Arial" panose="020B0604020202020204" pitchFamily="34" charset="0"/>
                <a:cs typeface="Arial" panose="020B0604020202020204" pitchFamily="34" charset="0"/>
              </a:rPr>
              <a:t>Consideration should also be </a:t>
            </a:r>
            <a:r>
              <a:rPr lang="en-US" sz="2400" i="1" dirty="0" smtClean="0">
                <a:latin typeface="Arial" panose="020B0604020202020204" pitchFamily="34" charset="0"/>
                <a:cs typeface="Arial" panose="020B0604020202020204" pitchFamily="34" charset="0"/>
              </a:rPr>
              <a:t>given </a:t>
            </a:r>
            <a:r>
              <a:rPr lang="en-US" sz="2400" i="1" dirty="0" smtClean="0">
                <a:latin typeface="Arial" panose="020B0604020202020204" pitchFamily="34" charset="0"/>
                <a:cs typeface="Arial" panose="020B0604020202020204" pitchFamily="34" charset="0"/>
              </a:rPr>
              <a:t>to new legislation </a:t>
            </a:r>
            <a:r>
              <a:rPr lang="en-US" sz="2400" i="1" dirty="0">
                <a:latin typeface="Arial" panose="020B0604020202020204" pitchFamily="34" charset="0"/>
                <a:cs typeface="Arial" panose="020B0604020202020204" pitchFamily="34" charset="0"/>
              </a:rPr>
              <a:t>which requires </a:t>
            </a:r>
            <a:r>
              <a:rPr lang="en-US" sz="2400" b="1" i="1" dirty="0">
                <a:solidFill>
                  <a:schemeClr val="tx2">
                    <a:lumMod val="75000"/>
                  </a:schemeClr>
                </a:solidFill>
                <a:latin typeface="Arial" panose="020B0604020202020204" pitchFamily="34" charset="0"/>
                <a:cs typeface="Arial" panose="020B0604020202020204" pitchFamily="34" charset="0"/>
              </a:rPr>
              <a:t>Investigative Cost Recoveries </a:t>
            </a:r>
            <a:r>
              <a:rPr lang="en-US" sz="2400" i="1" dirty="0">
                <a:latin typeface="Arial" panose="020B0604020202020204" pitchFamily="34" charset="0"/>
                <a:cs typeface="Arial" panose="020B0604020202020204" pitchFamily="34" charset="0"/>
              </a:rPr>
              <a:t>are provided to the agency conducting </a:t>
            </a:r>
            <a:r>
              <a:rPr lang="en-US" sz="2400" i="1" dirty="0" smtClean="0">
                <a:latin typeface="Arial" panose="020B0604020202020204" pitchFamily="34" charset="0"/>
                <a:cs typeface="Arial" panose="020B0604020202020204" pitchFamily="34" charset="0"/>
              </a:rPr>
              <a:t>a WB investigation involving financial loss/theft.  </a:t>
            </a:r>
          </a:p>
          <a:p>
            <a:pPr algn="just"/>
            <a:endParaRPr lang="en-US" sz="2400" i="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*It is noted, this </a:t>
            </a:r>
            <a:r>
              <a:rPr lang="en-US" sz="2400" dirty="0">
                <a:latin typeface="Arial" panose="020B0604020202020204" pitchFamily="34" charset="0"/>
                <a:cs typeface="Arial" panose="020B0604020202020204" pitchFamily="34" charset="0"/>
              </a:rPr>
              <a:t>could also have a deterrent factor.</a:t>
            </a:r>
          </a:p>
        </p:txBody>
      </p:sp>
    </p:spTree>
    <p:extLst>
      <p:ext uri="{BB962C8B-B14F-4D97-AF65-F5344CB8AC3E}">
        <p14:creationId xmlns:p14="http://schemas.microsoft.com/office/powerpoint/2010/main" val="36883410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15186" y="504218"/>
            <a:ext cx="6414818" cy="756767"/>
          </a:xfrm>
          <a:ln>
            <a:noFill/>
          </a:ln>
        </p:spPr>
        <p:txBody>
          <a:bodyPr>
            <a:noAutofit/>
          </a:bodyPr>
          <a:lstStyle/>
          <a:p>
            <a:pPr>
              <a:lnSpc>
                <a:spcPct val="100000"/>
              </a:lnSpc>
            </a:pPr>
            <a:r>
              <a:rPr lang="en-US" sz="3600" b="1" kern="0" dirty="0" smtClean="0">
                <a:solidFill>
                  <a:prstClr val="black"/>
                </a:solidFill>
                <a:effectLst/>
                <a:latin typeface="Arial" panose="020B0604020202020204" pitchFamily="34" charset="0"/>
                <a:cs typeface="Arial" panose="020B0604020202020204" pitchFamily="34" charset="0"/>
              </a:rPr>
              <a:t>Communication &amp; Training </a:t>
            </a:r>
            <a:r>
              <a:rPr lang="en-US" sz="3600" b="1" kern="0" dirty="0">
                <a:solidFill>
                  <a:prstClr val="black"/>
                </a:solidFill>
                <a:effectLst/>
                <a:latin typeface="Arial" panose="020B0604020202020204" pitchFamily="34" charset="0"/>
                <a:cs typeface="Arial" panose="020B0604020202020204" pitchFamily="34" charset="0"/>
              </a:rPr>
              <a:t>(Internal</a:t>
            </a:r>
            <a:r>
              <a:rPr lang="en-US" sz="2700" b="1" kern="0" dirty="0">
                <a:solidFill>
                  <a:prstClr val="black"/>
                </a:solidFill>
                <a:effectLst/>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47812" y="1323374"/>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78971" y="1448153"/>
            <a:ext cx="8175172" cy="4647426"/>
          </a:xfrm>
          <a:prstGeom prst="rect">
            <a:avLst/>
          </a:prstGeom>
        </p:spPr>
        <p:txBody>
          <a:bodyPr wrap="square">
            <a:spAutoFit/>
          </a:bodyPr>
          <a:lstStyle/>
          <a:p>
            <a:pPr marL="342900" indent="-342900" algn="just">
              <a:buFont typeface="Wingdings" panose="05000000000000000000" pitchFamily="2" charset="2"/>
              <a:buChar char="§"/>
            </a:pPr>
            <a:r>
              <a:rPr lang="en-US" sz="2200" dirty="0">
                <a:latin typeface="Arial" panose="020B0604020202020204" pitchFamily="34" charset="0"/>
                <a:cs typeface="Arial" panose="020B0604020202020204" pitchFamily="34" charset="0"/>
              </a:rPr>
              <a:t>It was clear throughout the on-site </a:t>
            </a:r>
            <a:r>
              <a:rPr lang="en-US" sz="2200" dirty="0" smtClean="0">
                <a:latin typeface="Arial" panose="020B0604020202020204" pitchFamily="34" charset="0"/>
                <a:cs typeface="Arial" panose="020B0604020202020204" pitchFamily="34" charset="0"/>
              </a:rPr>
              <a:t>visits that </a:t>
            </a:r>
            <a:r>
              <a:rPr lang="en-US" sz="2200" dirty="0">
                <a:latin typeface="Arial" panose="020B0604020202020204" pitchFamily="34" charset="0"/>
                <a:cs typeface="Arial" panose="020B0604020202020204" pitchFamily="34" charset="0"/>
              </a:rPr>
              <a:t>very few members of the government truly understood how to implement an effective WB program to increase reporting and safeguard one’s livelihood.  </a:t>
            </a:r>
            <a:r>
              <a:rPr lang="en-US" sz="2200" b="1" dirty="0">
                <a:solidFill>
                  <a:schemeClr val="tx2">
                    <a:lumMod val="75000"/>
                  </a:schemeClr>
                </a:solidFill>
                <a:latin typeface="Arial" panose="020B0604020202020204" pitchFamily="34" charset="0"/>
                <a:cs typeface="Arial" panose="020B0604020202020204" pitchFamily="34" charset="0"/>
              </a:rPr>
              <a:t>In fact, only one of the seven entities interviewed </a:t>
            </a:r>
            <a:r>
              <a:rPr lang="en-US" sz="2200" b="1" dirty="0" smtClean="0">
                <a:solidFill>
                  <a:schemeClr val="tx2">
                    <a:lumMod val="75000"/>
                  </a:schemeClr>
                </a:solidFill>
                <a:latin typeface="Arial" panose="020B0604020202020204" pitchFamily="34" charset="0"/>
                <a:cs typeface="Arial" panose="020B0604020202020204" pitchFamily="34" charset="0"/>
              </a:rPr>
              <a:t>in one location were </a:t>
            </a:r>
            <a:r>
              <a:rPr lang="en-US" sz="2200" b="1" dirty="0">
                <a:solidFill>
                  <a:schemeClr val="tx2">
                    <a:lumMod val="75000"/>
                  </a:schemeClr>
                </a:solidFill>
                <a:latin typeface="Arial" panose="020B0604020202020204" pitchFamily="34" charset="0"/>
                <a:cs typeface="Arial" panose="020B0604020202020204" pitchFamily="34" charset="0"/>
              </a:rPr>
              <a:t>even aware that the WB Regulation had been written and issued.  </a:t>
            </a:r>
            <a:endParaRPr lang="en-US" sz="2200" b="1" dirty="0" smtClean="0">
              <a:solidFill>
                <a:schemeClr val="tx2">
                  <a:lumMod val="75000"/>
                </a:schemeClr>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200" b="1" dirty="0" smtClean="0">
                <a:solidFill>
                  <a:schemeClr val="tx2">
                    <a:lumMod val="75000"/>
                  </a:schemeClr>
                </a:solidFill>
                <a:latin typeface="Arial" panose="020B0604020202020204" pitchFamily="34" charset="0"/>
                <a:cs typeface="Arial" panose="020B0604020202020204" pitchFamily="34" charset="0"/>
              </a:rPr>
              <a:t>There was much confusion between what is an </a:t>
            </a:r>
            <a:r>
              <a:rPr lang="en-US" sz="2200" b="1" dirty="0">
                <a:solidFill>
                  <a:schemeClr val="tx2">
                    <a:lumMod val="75000"/>
                  </a:schemeClr>
                </a:solidFill>
                <a:latin typeface="Arial" panose="020B0604020202020204" pitchFamily="34" charset="0"/>
                <a:cs typeface="Arial" panose="020B0604020202020204" pitchFamily="34" charset="0"/>
              </a:rPr>
              <a:t>informant </a:t>
            </a:r>
            <a:r>
              <a:rPr lang="en-US" sz="2200" b="1" dirty="0" smtClean="0">
                <a:solidFill>
                  <a:schemeClr val="tx2">
                    <a:lumMod val="75000"/>
                  </a:schemeClr>
                </a:solidFill>
                <a:latin typeface="Arial" panose="020B0604020202020204" pitchFamily="34" charset="0"/>
                <a:cs typeface="Arial" panose="020B0604020202020204" pitchFamily="34" charset="0"/>
              </a:rPr>
              <a:t>versus a  Whistleblower versus someone needing </a:t>
            </a:r>
            <a:r>
              <a:rPr lang="en-US" sz="2200" b="1" dirty="0">
                <a:solidFill>
                  <a:schemeClr val="tx2">
                    <a:lumMod val="75000"/>
                  </a:schemeClr>
                </a:solidFill>
                <a:latin typeface="Arial" panose="020B0604020202020204" pitchFamily="34" charset="0"/>
                <a:cs typeface="Arial" panose="020B0604020202020204" pitchFamily="34" charset="0"/>
              </a:rPr>
              <a:t>witness </a:t>
            </a:r>
            <a:r>
              <a:rPr lang="en-US" sz="2200" b="1" dirty="0" smtClean="0">
                <a:solidFill>
                  <a:schemeClr val="tx2">
                    <a:lumMod val="75000"/>
                  </a:schemeClr>
                </a:solidFill>
                <a:latin typeface="Arial" panose="020B0604020202020204" pitchFamily="34" charset="0"/>
                <a:cs typeface="Arial" panose="020B0604020202020204" pitchFamily="34" charset="0"/>
              </a:rPr>
              <a:t>protection.</a:t>
            </a:r>
          </a:p>
          <a:p>
            <a:pPr marL="342900" indent="-342900"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Another agency expressed concerns that </a:t>
            </a:r>
            <a:r>
              <a:rPr lang="en-US" sz="2200" b="1" dirty="0" smtClean="0">
                <a:solidFill>
                  <a:schemeClr val="tx2">
                    <a:lumMod val="75000"/>
                  </a:schemeClr>
                </a:solidFill>
                <a:latin typeface="Arial" panose="020B0604020202020204" pitchFamily="34" charset="0"/>
                <a:cs typeface="Arial" panose="020B0604020202020204" pitchFamily="34" charset="0"/>
              </a:rPr>
              <a:t>investigators</a:t>
            </a:r>
            <a:r>
              <a:rPr lang="en-US" sz="2200" dirty="0" smtClean="0">
                <a:solidFill>
                  <a:schemeClr val="tx2">
                    <a:lumMod val="75000"/>
                  </a:schemeClr>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are </a:t>
            </a:r>
            <a:r>
              <a:rPr lang="en-US" sz="2200" b="1" dirty="0" smtClean="0">
                <a:solidFill>
                  <a:schemeClr val="tx2">
                    <a:lumMod val="75000"/>
                  </a:schemeClr>
                </a:solidFill>
                <a:latin typeface="Arial" panose="020B0604020202020204" pitchFamily="34" charset="0"/>
                <a:cs typeface="Arial" panose="020B0604020202020204" pitchFamily="34" charset="0"/>
              </a:rPr>
              <a:t>not trained in questions they are prohibited </a:t>
            </a:r>
            <a:r>
              <a:rPr lang="en-US" sz="2200" dirty="0" smtClean="0">
                <a:latin typeface="Arial" panose="020B0604020202020204" pitchFamily="34" charset="0"/>
                <a:cs typeface="Arial" panose="020B0604020202020204" pitchFamily="34" charset="0"/>
              </a:rPr>
              <a:t>from asking due to the Act.  </a:t>
            </a:r>
          </a:p>
        </p:txBody>
      </p:sp>
      <p:sp>
        <p:nvSpPr>
          <p:cNvPr id="3" name="Rectangle 2"/>
          <p:cNvSpPr/>
          <p:nvPr/>
        </p:nvSpPr>
        <p:spPr>
          <a:xfrm>
            <a:off x="7871691" y="264166"/>
            <a:ext cx="1002198" cy="300082"/>
          </a:xfrm>
          <a:prstGeom prst="rect">
            <a:avLst/>
          </a:prstGeom>
        </p:spPr>
        <p:txBody>
          <a:bodyPr wrap="none">
            <a:spAutoFit/>
          </a:bodyPr>
          <a:lstStyle/>
          <a:p>
            <a:pPr lvl="0" algn="ctr"/>
            <a:r>
              <a:rPr lang="en-US" sz="1350" dirty="0">
                <a:solidFill>
                  <a:prstClr val="black"/>
                </a:solidFill>
                <a:latin typeface="Arial" panose="020B0604020202020204" pitchFamily="34" charset="0"/>
                <a:cs typeface="Arial" panose="020B0604020202020204" pitchFamily="34" charset="0"/>
              </a:rPr>
              <a:t>Issue </a:t>
            </a:r>
            <a:r>
              <a:rPr lang="en-US" sz="1350" dirty="0" smtClean="0">
                <a:solidFill>
                  <a:prstClr val="black"/>
                </a:solidFill>
                <a:latin typeface="Arial" panose="020B0604020202020204" pitchFamily="34" charset="0"/>
                <a:cs typeface="Arial" panose="020B0604020202020204" pitchFamily="34" charset="0"/>
              </a:rPr>
              <a:t>Nine</a:t>
            </a:r>
            <a:endParaRPr lang="en-US"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9725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2643" y="552797"/>
            <a:ext cx="7621675" cy="756767"/>
          </a:xfrm>
          <a:ln>
            <a:noFill/>
          </a:ln>
        </p:spPr>
        <p:txBody>
          <a:bodyPr>
            <a:noAutofit/>
          </a:bodyPr>
          <a:lstStyle/>
          <a:p>
            <a:pPr>
              <a:lnSpc>
                <a:spcPct val="100000"/>
              </a:lnSpc>
            </a:pPr>
            <a:r>
              <a:rPr lang="en-US" sz="3600" b="1" kern="0" dirty="0">
                <a:solidFill>
                  <a:prstClr val="black"/>
                </a:solidFill>
                <a:effectLst/>
                <a:latin typeface="Arial" panose="020B0604020202020204" pitchFamily="34" charset="0"/>
                <a:cs typeface="Arial" panose="020B0604020202020204" pitchFamily="34" charset="0"/>
              </a:rPr>
              <a:t>Communication &amp; </a:t>
            </a:r>
            <a:r>
              <a:rPr lang="en-US" sz="3600" b="1" kern="0" dirty="0" smtClean="0">
                <a:solidFill>
                  <a:prstClr val="black"/>
                </a:solidFill>
                <a:effectLst/>
                <a:latin typeface="Arial" panose="020B0604020202020204" pitchFamily="34" charset="0"/>
                <a:cs typeface="Arial" panose="020B0604020202020204" pitchFamily="34" charset="0"/>
              </a:rPr>
              <a:t>Training (</a:t>
            </a:r>
            <a:r>
              <a:rPr lang="en-US" sz="3600" b="1" kern="0" dirty="0">
                <a:solidFill>
                  <a:prstClr val="black"/>
                </a:solidFill>
                <a:effectLst/>
                <a:latin typeface="Arial" panose="020B0604020202020204" pitchFamily="34" charset="0"/>
                <a:cs typeface="Arial" panose="020B0604020202020204" pitchFamily="34" charset="0"/>
              </a:rPr>
              <a:t>Internal</a:t>
            </a:r>
            <a:r>
              <a:rPr lang="en-US" sz="2700" b="1" kern="0" dirty="0">
                <a:solidFill>
                  <a:prstClr val="black"/>
                </a:solidFill>
                <a:effectLst/>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1758697" y="1309564"/>
            <a:ext cx="5549566" cy="0"/>
          </a:xfrm>
          <a:prstGeom prst="line">
            <a:avLst/>
          </a:prstGeom>
          <a:ln>
            <a:solidFill>
              <a:srgbClr val="3E001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48536" y="1946538"/>
            <a:ext cx="7769888" cy="3693319"/>
          </a:xfrm>
          <a:prstGeom prst="rect">
            <a:avLst/>
          </a:prstGeom>
        </p:spPr>
        <p:txBody>
          <a:bodyPr wrap="square">
            <a:spAutoFit/>
          </a:bodyPr>
          <a:lstStyle/>
          <a:p>
            <a:pPr marL="342900" indent="-342900" algn="just">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In addition, as expressed earlier, there are issues </a:t>
            </a:r>
            <a:r>
              <a:rPr lang="en-US" sz="2400" dirty="0">
                <a:latin typeface="Arial" panose="020B0604020202020204" pitchFamily="34" charset="0"/>
                <a:cs typeface="Arial" panose="020B0604020202020204" pitchFamily="34" charset="0"/>
              </a:rPr>
              <a:t>with confidentiality of records during </a:t>
            </a:r>
            <a:r>
              <a:rPr lang="en-US" sz="2400" dirty="0" smtClean="0">
                <a:latin typeface="Arial" panose="020B0604020202020204" pitchFamily="34" charset="0"/>
                <a:cs typeface="Arial" panose="020B0604020202020204" pitchFamily="34" charset="0"/>
              </a:rPr>
              <a:t>open investigations.</a:t>
            </a:r>
          </a:p>
          <a:p>
            <a:pPr marL="342900" indent="-342900" algn="jus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400" dirty="0">
                <a:latin typeface="Arial" panose="020B0604020202020204" pitchFamily="34" charset="0"/>
                <a:cs typeface="Arial" panose="020B0604020202020204" pitchFamily="34" charset="0"/>
              </a:rPr>
              <a:t>One agency was not familiar that there was a reward for a WB reporter.  </a:t>
            </a:r>
          </a:p>
          <a:p>
            <a:pPr marL="342900" indent="-342900" algn="just">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Overarching </a:t>
            </a:r>
            <a:r>
              <a:rPr lang="en-US" sz="2200" dirty="0">
                <a:latin typeface="Arial" panose="020B0604020202020204" pitchFamily="34" charset="0"/>
                <a:cs typeface="Arial" panose="020B0604020202020204" pitchFamily="34" charset="0"/>
              </a:rPr>
              <a:t>most government entities/staff welcomed the suggestion of training.  It was noted that one entity was only trained one time approximately four years ago</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260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2799</TotalTime>
  <Words>7011</Words>
  <Application>Microsoft Office PowerPoint</Application>
  <PresentationFormat>On-screen Show (4:3)</PresentationFormat>
  <Paragraphs>640</Paragraphs>
  <Slides>119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119</vt:i4>
      </vt:variant>
    </vt:vector>
  </HeadingPairs>
  <TitlesOfParts>
    <vt:vector size="126" baseType="lpstr">
      <vt:lpstr>Arial</vt:lpstr>
      <vt:lpstr>Calibri</vt:lpstr>
      <vt:lpstr>Cambria</vt:lpstr>
      <vt:lpstr>Courier New</vt:lpstr>
      <vt:lpstr>Palatino Linotype</vt:lpstr>
      <vt:lpstr>Wingdings</vt:lpstr>
      <vt:lpstr>Executive</vt:lpstr>
      <vt:lpstr>PowerPoint Presentation</vt:lpstr>
      <vt:lpstr>Overview</vt:lpstr>
      <vt:lpstr>Overview</vt:lpstr>
      <vt:lpstr>Overview</vt:lpstr>
      <vt:lpstr>PowerPoint Presentation</vt:lpstr>
      <vt:lpstr>PowerPoint Presentation</vt:lpstr>
      <vt:lpstr>Session 1</vt:lpstr>
      <vt:lpstr>Background</vt:lpstr>
      <vt:lpstr>PowerPoint Presentation</vt:lpstr>
      <vt:lpstr>Background</vt:lpstr>
      <vt:lpstr>Background</vt:lpstr>
      <vt:lpstr>Background</vt:lpstr>
      <vt:lpstr>Background</vt:lpstr>
      <vt:lpstr>Background</vt:lpstr>
      <vt:lpstr>Methodology</vt:lpstr>
      <vt:lpstr>PowerPoint Presentation</vt:lpstr>
      <vt:lpstr>PowerPoint Presentation</vt:lpstr>
      <vt:lpstr>Methodology</vt:lpstr>
      <vt:lpstr>Methodology</vt:lpstr>
      <vt:lpstr>Methodology</vt:lpstr>
      <vt:lpstr>Methodology</vt:lpstr>
      <vt:lpstr>Methodology</vt:lpstr>
      <vt:lpstr>Methodology</vt:lpstr>
      <vt:lpstr>Methodology</vt:lpstr>
      <vt:lpstr>Deliverables</vt:lpstr>
      <vt:lpstr>Session 2</vt:lpstr>
      <vt:lpstr>PowerPoint Presentation</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2</vt:lpstr>
      <vt:lpstr>Session 3</vt:lpstr>
      <vt:lpstr>Session 3</vt:lpstr>
      <vt:lpstr>Session 3</vt:lpstr>
      <vt:lpstr>Is There A Difference?</vt:lpstr>
      <vt:lpstr>Whistleblower &amp; Witness Protection Programs </vt:lpstr>
      <vt:lpstr>Witness Protection</vt:lpstr>
      <vt:lpstr>Whistleblower Protection</vt:lpstr>
      <vt:lpstr>Purpose of a Whistleblower Program</vt:lpstr>
      <vt:lpstr>Purpose of a Whistleblower Program</vt:lpstr>
      <vt:lpstr>Prohibited Personnel Practices</vt:lpstr>
      <vt:lpstr>Prohibited Personnel Practices</vt:lpstr>
      <vt:lpstr>Key Elements of Whistleblower Legislation</vt:lpstr>
      <vt:lpstr>Purpose of a Witness Protection Program</vt:lpstr>
      <vt:lpstr>PowerPoint Presentation</vt:lpstr>
      <vt:lpstr>Purpose of a Witness Protection Program</vt:lpstr>
      <vt:lpstr>Consideration</vt:lpstr>
      <vt:lpstr>Tone at the Top</vt:lpstr>
      <vt:lpstr>Critical Ingredient</vt:lpstr>
      <vt:lpstr>PowerPoint Presentation</vt:lpstr>
      <vt:lpstr>Consideration</vt:lpstr>
      <vt:lpstr>Structure, Consistency &amp; Coordination</vt:lpstr>
      <vt:lpstr>Structure, Consistency &amp; Coordination</vt:lpstr>
      <vt:lpstr>Structure, Consistency &amp; Coordination</vt:lpstr>
      <vt:lpstr>Structure, Consistency &amp; Coordination</vt:lpstr>
      <vt:lpstr>Structure, Consistency &amp; Coordination</vt:lpstr>
      <vt:lpstr>PowerPoint Presentation</vt:lpstr>
      <vt:lpstr>Considerations</vt:lpstr>
      <vt:lpstr>Written Procedures with Timelines</vt:lpstr>
      <vt:lpstr>PowerPoint Presentation</vt:lpstr>
      <vt:lpstr>Considerations</vt:lpstr>
      <vt:lpstr>Method to Report</vt:lpstr>
      <vt:lpstr>Consideration</vt:lpstr>
      <vt:lpstr>Maintenance of Records/Evidence</vt:lpstr>
      <vt:lpstr>Considerations</vt:lpstr>
      <vt:lpstr>Confidentiality</vt:lpstr>
      <vt:lpstr>Considerations</vt:lpstr>
      <vt:lpstr>Resources</vt:lpstr>
      <vt:lpstr>Resources</vt:lpstr>
      <vt:lpstr>PowerPoint Presentation</vt:lpstr>
      <vt:lpstr>Considerations</vt:lpstr>
      <vt:lpstr>Communication &amp; Training (Internal)</vt:lpstr>
      <vt:lpstr>Communication &amp; Training (Internal)</vt:lpstr>
      <vt:lpstr>Communication &amp; Training (Internal)</vt:lpstr>
      <vt:lpstr>Communication &amp; Training (Internal)</vt:lpstr>
      <vt:lpstr>PowerPoint Presentation</vt:lpstr>
      <vt:lpstr>Considerations</vt:lpstr>
      <vt:lpstr>Outreach &amp; Education (External)</vt:lpstr>
      <vt:lpstr>PowerPoint Presentation</vt:lpstr>
      <vt:lpstr>Considerations</vt:lpstr>
      <vt:lpstr>Rewards</vt:lpstr>
      <vt:lpstr>PowerPoint Presentation</vt:lpstr>
      <vt:lpstr>Consideration</vt:lpstr>
      <vt:lpstr>Court System</vt:lpstr>
      <vt:lpstr>PowerPoint Presentation</vt:lpstr>
      <vt:lpstr>Considerations</vt:lpstr>
      <vt:lpstr>Session 4</vt:lpstr>
      <vt:lpstr>Session 5</vt:lpstr>
      <vt:lpstr>Session 6</vt:lpstr>
      <vt:lpstr>Session 7</vt:lpstr>
      <vt:lpstr>QUESTIONS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Presentation of the results of the country assessments Overview of themes which will shape the discussions during the next sessions Moderation and presentations: · Sheryl Steckler, International expert on Whistleblower Protection &amp; Constanze von Soehnen (UNODC) Q &amp; A and Discussion</dc:title>
  <dc:creator>Sheryl Steckler</dc:creator>
  <cp:lastModifiedBy>Sheryl Steckler</cp:lastModifiedBy>
  <cp:revision>153</cp:revision>
  <dcterms:created xsi:type="dcterms:W3CDTF">2018-03-01T10:22:10Z</dcterms:created>
  <dcterms:modified xsi:type="dcterms:W3CDTF">2018-03-14T18:04:58Z</dcterms:modified>
</cp:coreProperties>
</file>