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820" r:id="rId2"/>
    <p:sldMasterId id="2147483798" r:id="rId3"/>
    <p:sldMasterId id="2147483782" r:id="rId4"/>
    <p:sldMasterId id="2147483786" r:id="rId5"/>
    <p:sldMasterId id="2147483921" r:id="rId6"/>
  </p:sldMasterIdLst>
  <p:notesMasterIdLst>
    <p:notesMasterId r:id="rId105"/>
  </p:notesMasterIdLst>
  <p:handoutMasterIdLst>
    <p:handoutMasterId r:id="rId106"/>
  </p:handoutMasterIdLst>
  <p:sldIdLst>
    <p:sldId id="377" r:id="rId7"/>
    <p:sldId id="542" r:id="rId8"/>
    <p:sldId id="665" r:id="rId9"/>
    <p:sldId id="660" r:id="rId10"/>
    <p:sldId id="664" r:id="rId11"/>
    <p:sldId id="663" r:id="rId12"/>
    <p:sldId id="662" r:id="rId13"/>
    <p:sldId id="710" r:id="rId14"/>
    <p:sldId id="711" r:id="rId15"/>
    <p:sldId id="661" r:id="rId16"/>
    <p:sldId id="518" r:id="rId17"/>
    <p:sldId id="712" r:id="rId18"/>
    <p:sldId id="713" r:id="rId19"/>
    <p:sldId id="714" r:id="rId20"/>
    <p:sldId id="715" r:id="rId21"/>
    <p:sldId id="716" r:id="rId22"/>
    <p:sldId id="717" r:id="rId23"/>
    <p:sldId id="718" r:id="rId24"/>
    <p:sldId id="719" r:id="rId25"/>
    <p:sldId id="720" r:id="rId26"/>
    <p:sldId id="721" r:id="rId27"/>
    <p:sldId id="722" r:id="rId28"/>
    <p:sldId id="723" r:id="rId29"/>
    <p:sldId id="724" r:id="rId30"/>
    <p:sldId id="725" r:id="rId31"/>
    <p:sldId id="726" r:id="rId32"/>
    <p:sldId id="727" r:id="rId33"/>
    <p:sldId id="728" r:id="rId34"/>
    <p:sldId id="729" r:id="rId35"/>
    <p:sldId id="730" r:id="rId36"/>
    <p:sldId id="731" r:id="rId37"/>
    <p:sldId id="732" r:id="rId38"/>
    <p:sldId id="733" r:id="rId39"/>
    <p:sldId id="734" r:id="rId40"/>
    <p:sldId id="735" r:id="rId41"/>
    <p:sldId id="736" r:id="rId42"/>
    <p:sldId id="737" r:id="rId43"/>
    <p:sldId id="738" r:id="rId44"/>
    <p:sldId id="739" r:id="rId45"/>
    <p:sldId id="740" r:id="rId46"/>
    <p:sldId id="741" r:id="rId47"/>
    <p:sldId id="742" r:id="rId48"/>
    <p:sldId id="743" r:id="rId49"/>
    <p:sldId id="744" r:id="rId50"/>
    <p:sldId id="745" r:id="rId51"/>
    <p:sldId id="746" r:id="rId52"/>
    <p:sldId id="747" r:id="rId53"/>
    <p:sldId id="748" r:id="rId54"/>
    <p:sldId id="379" r:id="rId55"/>
    <p:sldId id="380" r:id="rId56"/>
    <p:sldId id="381" r:id="rId57"/>
    <p:sldId id="666" r:id="rId58"/>
    <p:sldId id="667" r:id="rId59"/>
    <p:sldId id="668" r:id="rId60"/>
    <p:sldId id="669" r:id="rId61"/>
    <p:sldId id="670" r:id="rId62"/>
    <p:sldId id="674" r:id="rId63"/>
    <p:sldId id="675" r:id="rId64"/>
    <p:sldId id="676" r:id="rId65"/>
    <p:sldId id="677" r:id="rId66"/>
    <p:sldId id="678" r:id="rId67"/>
    <p:sldId id="679" r:id="rId68"/>
    <p:sldId id="680" r:id="rId69"/>
    <p:sldId id="681" r:id="rId70"/>
    <p:sldId id="682" r:id="rId71"/>
    <p:sldId id="683" r:id="rId72"/>
    <p:sldId id="684" r:id="rId73"/>
    <p:sldId id="685" r:id="rId74"/>
    <p:sldId id="686" r:id="rId75"/>
    <p:sldId id="687" r:id="rId76"/>
    <p:sldId id="688" r:id="rId77"/>
    <p:sldId id="689" r:id="rId78"/>
    <p:sldId id="690" r:id="rId79"/>
    <p:sldId id="691" r:id="rId80"/>
    <p:sldId id="692" r:id="rId81"/>
    <p:sldId id="693" r:id="rId82"/>
    <p:sldId id="694" r:id="rId83"/>
    <p:sldId id="695" r:id="rId84"/>
    <p:sldId id="696" r:id="rId85"/>
    <p:sldId id="697" r:id="rId86"/>
    <p:sldId id="698" r:id="rId87"/>
    <p:sldId id="699" r:id="rId88"/>
    <p:sldId id="700" r:id="rId89"/>
    <p:sldId id="701" r:id="rId90"/>
    <p:sldId id="702" r:id="rId91"/>
    <p:sldId id="703" r:id="rId92"/>
    <p:sldId id="704" r:id="rId93"/>
    <p:sldId id="705" r:id="rId94"/>
    <p:sldId id="706" r:id="rId95"/>
    <p:sldId id="707" r:id="rId96"/>
    <p:sldId id="708" r:id="rId97"/>
    <p:sldId id="709" r:id="rId98"/>
    <p:sldId id="671" r:id="rId99"/>
    <p:sldId id="672" r:id="rId100"/>
    <p:sldId id="673" r:id="rId101"/>
    <p:sldId id="373" r:id="rId102"/>
    <p:sldId id="343" r:id="rId103"/>
    <p:sldId id="376" r:id="rId104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A89"/>
    <a:srgbClr val="F27861"/>
    <a:srgbClr val="00635B"/>
    <a:srgbClr val="A9597E"/>
    <a:srgbClr val="EC3A4A"/>
    <a:srgbClr val="065286"/>
    <a:srgbClr val="FFFFFF"/>
    <a:srgbClr val="647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83771" autoAdjust="0"/>
  </p:normalViewPr>
  <p:slideViewPr>
    <p:cSldViewPr>
      <p:cViewPr>
        <p:scale>
          <a:sx n="50" d="100"/>
          <a:sy n="50" d="100"/>
        </p:scale>
        <p:origin x="744" y="61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808" y="-67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presProps" Target="presProps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11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theme" Target="theme/theme1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88207-A0FE-41EE-A55A-2BFE649337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6BB18-5837-4DCB-8170-DA4E2BC3E0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1AF9F7C1-6901-4994-8C59-BE4A7944A3E5}" type="datetimeFigureOut">
              <a:rPr lang="en-GB" altLang="en-US"/>
              <a:pPr>
                <a:defRPr/>
              </a:pPr>
              <a:t>23/06/2020</a:t>
            </a:fld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2F4C1-E1F5-4469-88DA-4CC43EB359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1070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15771-B30F-4147-BD18-4937B0626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1070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C6CD4F40-984F-478E-B680-A768DD0E05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5A974A-F10D-4CED-9169-CA1849237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69906-EF0C-4CB7-A922-B53378D726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7DD8CB5F-C3EF-426F-8925-3E2F2FFADE2C}" type="datetimeFigureOut">
              <a:rPr lang="en-GB" altLang="en-US"/>
              <a:pPr>
                <a:defRPr/>
              </a:pPr>
              <a:t>23/06/2020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60D44CC-D38A-4FC5-A975-5D8DE38F8C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2" tIns="45436" rIns="90872" bIns="4543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1622B9-298C-4789-8326-42BAFA8CF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03763"/>
            <a:ext cx="5435600" cy="4457700"/>
          </a:xfrm>
          <a:prstGeom prst="rect">
            <a:avLst/>
          </a:prstGeom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C14CA-42E7-4287-9155-4A3112A748C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10700"/>
            <a:ext cx="2944813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65440-95A9-48E8-861C-3FB9AA908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10700"/>
            <a:ext cx="2943225" cy="493713"/>
          </a:xfrm>
          <a:prstGeom prst="rect">
            <a:avLst/>
          </a:prstGeom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1FECD400-ECDD-4F76-8F96-540635DB99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4AE05D72-C701-451D-9410-107430EF0F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E5F79AF-65AC-4DD0-84A6-0AC947BC8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Fentanyls and its analogues have been appearing on the market at an unprecedented rate</a:t>
            </a:r>
          </a:p>
          <a:p>
            <a:r>
              <a:rPr lang="en-GB" altLang="en-US"/>
              <a:t>And seizures have also increased dramatically in recent years, with an expansion geographically, beyond North America</a:t>
            </a:r>
          </a:p>
          <a:p>
            <a:endParaRPr lang="en-GB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5A5A5B4F-ECB9-47B8-AAEB-BC2667F819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DFCF77A-F5D4-4C2F-92D1-E1CF5763853D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E6324-B027-44A5-AB4A-B67A51FA780D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082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2914080-1C6B-4963-83C5-F99934560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C1AF6C9-798A-42D8-A6C1-896CA2738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On the opioid front, the main continuing trend relates to the double opioid crisis the world is facing today.</a:t>
            </a:r>
          </a:p>
          <a:p>
            <a:r>
              <a:rPr lang="en-GB" altLang="en-US"/>
              <a:t>In North America, with the use of fentanyls but also the non-medical use of pharmaceutical opioids and heroin</a:t>
            </a:r>
          </a:p>
          <a:p>
            <a:r>
              <a:rPr lang="en-GB" altLang="en-US"/>
              <a:t>And in Central, West and North Africa, with the non-medical use of tramadol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53E6784-4740-4274-AF1B-7ADDDBEAF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BB99DEB-0B9C-4687-8D5E-6CE4C6575B57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2914080-1C6B-4963-83C5-F99934560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C1AF6C9-798A-42D8-A6C1-896CA2738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On the opioid front, the main continuing trend relates to the double opioid crisis the world is facing today.</a:t>
            </a:r>
          </a:p>
          <a:p>
            <a:r>
              <a:rPr lang="en-GB" altLang="en-US"/>
              <a:t>In North America, with the use of fentanyls but also the non-medical use of pharmaceutical opioids and heroin</a:t>
            </a:r>
          </a:p>
          <a:p>
            <a:r>
              <a:rPr lang="en-GB" altLang="en-US"/>
              <a:t>And in Central, West and North Africa, with the non-medical use of tramadol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53E6784-4740-4274-AF1B-7ADDDBEAF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BB99DEB-0B9C-4687-8D5E-6CE4C6575B57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261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2914080-1C6B-4963-83C5-F99934560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C1AF6C9-798A-42D8-A6C1-896CA2738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53E6784-4740-4274-AF1B-7ADDDBEAF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BB99DEB-0B9C-4687-8D5E-6CE4C6575B57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306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2914080-1C6B-4963-83C5-F99934560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C1AF6C9-798A-42D8-A6C1-896CA2738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On the opioid front, the main continuing trend relates to the double opioid crisis the world is facing today.</a:t>
            </a:r>
          </a:p>
          <a:p>
            <a:r>
              <a:rPr lang="en-GB" altLang="en-US"/>
              <a:t>In North America, with the use of fentanyls but also the non-medical use of pharmaceutical opioids and heroin</a:t>
            </a:r>
          </a:p>
          <a:p>
            <a:r>
              <a:rPr lang="en-GB" altLang="en-US"/>
              <a:t>And in Central, West and North Africa, with the non-medical use of tramadol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53E6784-4740-4274-AF1B-7ADDDBEAF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BB99DEB-0B9C-4687-8D5E-6CE4C6575B57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26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2AB60F0-37CD-4749-9E18-B0BA1CBA1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BD69-7932-4289-B744-9F287227AA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16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4BBC8DC-D78A-4C4D-A710-296978C1B6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2663-13E7-40E5-9973-F5FB016166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60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C3BA377-6809-483A-9DF6-22AD7097D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9B36-CDC0-45E2-B4BA-D94EE4108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817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5506596-E408-46DD-9551-C2FD28AF4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2CF9-3866-482C-AC1D-9AEB8D8B11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853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9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theme" Target="../theme/theme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10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76878C-1DC2-4A65-A5A8-4C72E4656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4C98198D-73CA-418C-B936-A86BE9F219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27" name="Picture 12">
            <a:extLst>
              <a:ext uri="{FF2B5EF4-FFF2-40B4-BE49-F238E27FC236}">
                <a16:creationId xmlns:a16="http://schemas.microsoft.com/office/drawing/2014/main" id="{E748E99A-7007-46FC-B392-2349515A55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7">
            <a:extLst>
              <a:ext uri="{FF2B5EF4-FFF2-40B4-BE49-F238E27FC236}">
                <a16:creationId xmlns:a16="http://schemas.microsoft.com/office/drawing/2014/main" id="{11981988-EE78-4C52-BE65-73077369B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20">
            <a:extLst>
              <a:ext uri="{FF2B5EF4-FFF2-40B4-BE49-F238E27FC236}">
                <a16:creationId xmlns:a16="http://schemas.microsoft.com/office/drawing/2014/main" id="{C568772F-A1D6-451A-A52D-BABC5E1F9E8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381000"/>
            <a:ext cx="1800225" cy="2403475"/>
            <a:chOff x="323528" y="381037"/>
            <a:chExt cx="1536909" cy="205139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5DDFD8-FA8C-41A9-9533-245D5FF6E1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3019756">
              <a:off x="911157" y="332798"/>
              <a:ext cx="827874" cy="10706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32" name="Group 19">
              <a:extLst>
                <a:ext uri="{FF2B5EF4-FFF2-40B4-BE49-F238E27FC236}">
                  <a16:creationId xmlns:a16="http://schemas.microsoft.com/office/drawing/2014/main" id="{95271B73-0FA9-4057-B0EF-08C6666482B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23528" y="381037"/>
              <a:ext cx="1249463" cy="2051392"/>
              <a:chOff x="323528" y="381037"/>
              <a:chExt cx="1249463" cy="205139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ADD8CCD-C96D-4CE1-8FF5-A904D81438E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 rot="2545742">
                <a:off x="743671" y="381037"/>
                <a:ext cx="829443" cy="10744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1D1075B-2CEE-42DA-BD34-215A66EF11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 rot="2032168">
                <a:off x="563416" y="488078"/>
                <a:ext cx="885010" cy="11449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07FAF2F-454D-43A1-8FD0-7249472165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 rot="1056069">
                <a:off x="502428" y="600539"/>
                <a:ext cx="905340" cy="11706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F0F872B-4A2E-4DB6-81AE-03A3C96680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 rot="409935">
                <a:off x="391293" y="764488"/>
                <a:ext cx="1073397" cy="138882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371C6156-35F6-4CDE-90C1-E9CE490CB7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323528" y="979924"/>
                <a:ext cx="1122188" cy="145250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2F0FA33A-FC51-4942-926A-3F8A63413A76}"/>
              </a:ext>
            </a:extLst>
          </p:cNvPr>
          <p:cNvSpPr txBox="1">
            <a:spLocks/>
          </p:cNvSpPr>
          <p:nvPr userDrawn="1"/>
        </p:nvSpPr>
        <p:spPr>
          <a:xfrm>
            <a:off x="2289175" y="1916113"/>
            <a:ext cx="6169025" cy="41798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B7696B0-DF02-4E07-8D8C-6C1C6D99D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92A3763-858F-4044-B946-39A7B7F94B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051" name="Picture 21">
            <a:extLst>
              <a:ext uri="{FF2B5EF4-FFF2-40B4-BE49-F238E27FC236}">
                <a16:creationId xmlns:a16="http://schemas.microsoft.com/office/drawing/2014/main" id="{CCF9D1F7-0F37-468A-B405-7926915FE2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>
            <a:extLst>
              <a:ext uri="{FF2B5EF4-FFF2-40B4-BE49-F238E27FC236}">
                <a16:creationId xmlns:a16="http://schemas.microsoft.com/office/drawing/2014/main" id="{1AEAE949-751B-433E-9CA8-9095987B80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F55B4F-97EB-4045-9FC2-2E66BA2489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37BE1B-BE13-48D6-8303-7D651D12C7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85257E-BAD9-4BCF-8969-92B8F1E3181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032168">
            <a:off x="614363" y="500063"/>
            <a:ext cx="1036637" cy="1339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D31923-6006-4707-8EA7-1C6A5B4D12D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3B0F23A-4D79-4059-AC61-0FA742032E2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411521">
            <a:off x="415925" y="839788"/>
            <a:ext cx="1222375" cy="1582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20AA79-9309-4FA5-BFD5-7730D3A80EC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1788" y="1090613"/>
            <a:ext cx="1311275" cy="1695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Content Placeholder 1">
            <a:extLst>
              <a:ext uri="{FF2B5EF4-FFF2-40B4-BE49-F238E27FC236}">
                <a16:creationId xmlns:a16="http://schemas.microsoft.com/office/drawing/2014/main" id="{BC12C2B6-A24A-4B12-B558-EE660DAAF92A}"/>
              </a:ext>
            </a:extLst>
          </p:cNvPr>
          <p:cNvSpPr txBox="1">
            <a:spLocks/>
          </p:cNvSpPr>
          <p:nvPr userDrawn="1"/>
        </p:nvSpPr>
        <p:spPr>
          <a:xfrm>
            <a:off x="2289175" y="1916113"/>
            <a:ext cx="6169025" cy="41798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38969-9DD2-4DC5-B9AB-F71CFF736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6FD1147D-4629-44D2-BB83-4A55F85E8B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3075" name="Picture 26">
            <a:extLst>
              <a:ext uri="{FF2B5EF4-FFF2-40B4-BE49-F238E27FC236}">
                <a16:creationId xmlns:a16="http://schemas.microsoft.com/office/drawing/2014/main" id="{C8204AC8-9273-4FBC-A74F-62AED9ADCA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2">
            <a:extLst>
              <a:ext uri="{FF2B5EF4-FFF2-40B4-BE49-F238E27FC236}">
                <a16:creationId xmlns:a16="http://schemas.microsoft.com/office/drawing/2014/main" id="{2473E3EA-ED68-4E77-BD1E-892C8B6D25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89A0C4C-4926-46F3-AC84-E4B4B2F8A5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5B5D765-89A8-463B-8224-66E14562B4C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AEBDDE2-1112-4847-A3DB-33EE52BBA9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2032168">
            <a:off x="627063" y="508000"/>
            <a:ext cx="1036637" cy="134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D91E87D-B805-4DBC-AA35-F2087DB30A4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9494">
            <a:off x="582613" y="635000"/>
            <a:ext cx="1065212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D3F3A16-2067-4D37-9E20-78A4BD831E3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409935">
            <a:off x="439738" y="827088"/>
            <a:ext cx="1255712" cy="16271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80013EA-5EFD-4ADC-B9FA-8DC0291B89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1313" y="1082675"/>
            <a:ext cx="1298575" cy="1679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Content Placeholder 1">
            <a:extLst>
              <a:ext uri="{FF2B5EF4-FFF2-40B4-BE49-F238E27FC236}">
                <a16:creationId xmlns:a16="http://schemas.microsoft.com/office/drawing/2014/main" id="{202BB293-87DB-4C03-B7E0-86839941BF17}"/>
              </a:ext>
            </a:extLst>
          </p:cNvPr>
          <p:cNvSpPr txBox="1">
            <a:spLocks/>
          </p:cNvSpPr>
          <p:nvPr userDrawn="1"/>
        </p:nvSpPr>
        <p:spPr>
          <a:xfrm>
            <a:off x="2289175" y="1916113"/>
            <a:ext cx="6169025" cy="41798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82B79F4-639D-4D64-8CD1-DBFF2755C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1820CB49-EDCA-480B-B606-CC3C1493C4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4099" name="Picture 19">
            <a:extLst>
              <a:ext uri="{FF2B5EF4-FFF2-40B4-BE49-F238E27FC236}">
                <a16:creationId xmlns:a16="http://schemas.microsoft.com/office/drawing/2014/main" id="{F849C60D-9851-4639-B37A-6D37B38783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2">
            <a:extLst>
              <a:ext uri="{FF2B5EF4-FFF2-40B4-BE49-F238E27FC236}">
                <a16:creationId xmlns:a16="http://schemas.microsoft.com/office/drawing/2014/main" id="{D3C7EF2D-D5B5-497A-9D9E-00F88BC626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BDA049-823B-41EC-87DF-4962F46A0F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42BBD6-02B4-47FE-A04C-63B10146D55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545742">
            <a:off x="814388" y="381000"/>
            <a:ext cx="973137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B037D18-F253-4627-A21F-28D73167B9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2032168">
            <a:off x="604838" y="506413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D6322AE-6FC8-4799-9A59-ECB1FCBFBD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042041">
            <a:off x="581025" y="508000"/>
            <a:ext cx="1076325" cy="139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F198A2-4B5F-4123-B37C-401F74E1F78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9494">
            <a:off x="508000" y="635000"/>
            <a:ext cx="1065213" cy="1377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5EB739-263D-446C-8024-5C494CE92CB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849B8D-1F6E-4D9F-A127-B1052C7AAFF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1463" y="1087438"/>
            <a:ext cx="1320800" cy="1709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ED14D96F-F7B1-43CB-A09C-D6AC0253C4EC}"/>
              </a:ext>
            </a:extLst>
          </p:cNvPr>
          <p:cNvSpPr txBox="1">
            <a:spLocks/>
          </p:cNvSpPr>
          <p:nvPr userDrawn="1"/>
        </p:nvSpPr>
        <p:spPr>
          <a:xfrm>
            <a:off x="2289175" y="1916113"/>
            <a:ext cx="6169025" cy="41798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C5B1B5-914E-4A82-BA68-E72BE078E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9588" y="6597650"/>
            <a:ext cx="21336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30274811-0A0F-4CAC-B865-289DF1241A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5123" name="Picture 19">
            <a:extLst>
              <a:ext uri="{FF2B5EF4-FFF2-40B4-BE49-F238E27FC236}">
                <a16:creationId xmlns:a16="http://schemas.microsoft.com/office/drawing/2014/main" id="{13EB7EA3-F8F5-4FE9-9F35-FFCBF16A02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79375"/>
            <a:ext cx="9382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2">
            <a:extLst>
              <a:ext uri="{FF2B5EF4-FFF2-40B4-BE49-F238E27FC236}">
                <a16:creationId xmlns:a16="http://schemas.microsoft.com/office/drawing/2014/main" id="{8B98B13E-7ECC-42EB-8B01-91EAD18AAB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96850"/>
            <a:ext cx="1936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C54F84-B9E3-4F4F-94E7-E85820B3DF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3019756">
            <a:off x="1012031" y="324644"/>
            <a:ext cx="969963" cy="125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9E52EB-9343-4DED-9D14-5E79D76EA27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419987">
            <a:off x="833438" y="354013"/>
            <a:ext cx="987425" cy="1276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4ECF36-7426-4445-AB22-32B7EA95099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2032168">
            <a:off x="596900" y="476250"/>
            <a:ext cx="1035050" cy="1341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93A9DD-0D17-4467-A0A1-5E23FFBAD8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1680DB-1DDB-45AC-8655-A3741F1728F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3B5E68-4C44-4C46-8E67-147D48642F7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3363" y="1060450"/>
            <a:ext cx="1327150" cy="1716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CD41CF58-E4E0-426B-84CD-8444216CB0FE}"/>
              </a:ext>
            </a:extLst>
          </p:cNvPr>
          <p:cNvSpPr txBox="1">
            <a:spLocks/>
          </p:cNvSpPr>
          <p:nvPr userDrawn="1"/>
        </p:nvSpPr>
        <p:spPr>
          <a:xfrm>
            <a:off x="2289175" y="1916113"/>
            <a:ext cx="6169025" cy="41798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D1CA2C3-2A7F-4879-926C-1811BDBA7C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007163">
            <a:off x="979488" y="285750"/>
            <a:ext cx="949325" cy="122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4F7D1-5A55-4C69-81B6-2C90CD5F31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545742">
            <a:off x="809625" y="331788"/>
            <a:ext cx="971550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2F6B69-6915-4EBD-8CC7-02CD9BCA0A4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32168">
            <a:off x="604838" y="506413"/>
            <a:ext cx="1036637" cy="1341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E80F30-2460-4859-9096-A5F5D3CE01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56069">
            <a:off x="533400" y="638175"/>
            <a:ext cx="106045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09D11A-11C1-435F-A000-2DC98D5B0E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409935">
            <a:off x="403225" y="830263"/>
            <a:ext cx="1257300" cy="162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400CA8-3564-45C8-B045-34534B643D9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7338" y="1106488"/>
            <a:ext cx="1319212" cy="1706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5A929A4F-9558-40B7-B303-B387D00FCAD3}"/>
              </a:ext>
            </a:extLst>
          </p:cNvPr>
          <p:cNvSpPr txBox="1">
            <a:spLocks/>
          </p:cNvSpPr>
          <p:nvPr userDrawn="1"/>
        </p:nvSpPr>
        <p:spPr>
          <a:xfrm>
            <a:off x="2289175" y="1916113"/>
            <a:ext cx="6169025" cy="41798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Click to edit Master text styles</a:t>
            </a:r>
          </a:p>
          <a:p>
            <a:pPr lvl="1">
              <a:defRPr/>
            </a:pPr>
            <a:r>
              <a:rPr lang="en-US" dirty="0"/>
              <a:t>Second level</a:t>
            </a:r>
          </a:p>
          <a:p>
            <a:pPr lvl="2">
              <a:defRPr/>
            </a:pPr>
            <a:r>
              <a:rPr lang="en-US" dirty="0"/>
              <a:t>Third level</a:t>
            </a:r>
          </a:p>
          <a:p>
            <a:pPr lvl="3">
              <a:defRPr/>
            </a:pPr>
            <a:r>
              <a:rPr lang="en-US" dirty="0"/>
              <a:t>Fourth level</a:t>
            </a:r>
          </a:p>
          <a:p>
            <a:pPr lvl="4">
              <a:defRPr/>
            </a:pPr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F4213-C651-44A1-B344-BF67730AE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52736"/>
            <a:ext cx="708395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3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53DE8D-2D5B-4B7D-A710-EAA476717C4A}"/>
              </a:ext>
            </a:extLst>
          </p:cNvPr>
          <p:cNvSpPr/>
          <p:nvPr/>
        </p:nvSpPr>
        <p:spPr>
          <a:xfrm>
            <a:off x="179512" y="0"/>
            <a:ext cx="5472608" cy="292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5895FC-3302-4AC0-BE64-214A19C69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2" y="548679"/>
            <a:ext cx="8555361" cy="62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1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4E5FAB-8771-450E-891A-52DDD7265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575200"/>
            <a:ext cx="7524328" cy="52827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B4C8E9-74C0-4AA8-8A8E-21F33CFF3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527290"/>
            <a:ext cx="7117311" cy="10801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Opiate seizures </a:t>
            </a:r>
          </a:p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along main trafficking routes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275F98-DAB2-41E4-A7DC-C67E7BCB684C}"/>
              </a:ext>
            </a:extLst>
          </p:cNvPr>
          <p:cNvSpPr/>
          <p:nvPr/>
        </p:nvSpPr>
        <p:spPr>
          <a:xfrm>
            <a:off x="2123728" y="1628800"/>
            <a:ext cx="6758334" cy="439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4107C-85CF-430D-BF9D-C70CFC696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074" y="732208"/>
            <a:ext cx="7046366" cy="75257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Sources of heroin in the United States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0B101-BB24-4253-8EC1-B03A90A18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62" y="1338783"/>
            <a:ext cx="5440799" cy="46851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167264-04C8-495B-90FC-4E80F972D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57" y="5101979"/>
            <a:ext cx="3759322" cy="17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5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061754-399E-4C3E-A04E-598758051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33" y="1805958"/>
            <a:ext cx="7438094" cy="34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80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89F387-BD5A-4649-9636-70A1F121F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41" y="1556792"/>
            <a:ext cx="7391016" cy="500177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A064C4B-4A04-4397-A567-711C7417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48680"/>
            <a:ext cx="7622430" cy="8280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Coca cultivation and </a:t>
            </a:r>
          </a:p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cocaine manufacture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4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7E0F21-940A-447E-A633-C4B4AD6F1E4F}"/>
              </a:ext>
            </a:extLst>
          </p:cNvPr>
          <p:cNvSpPr/>
          <p:nvPr/>
        </p:nvSpPr>
        <p:spPr>
          <a:xfrm>
            <a:off x="2267744" y="1988840"/>
            <a:ext cx="6658644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7B2CD-0C51-4F54-8AE4-DA5BE443F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614400"/>
            <a:ext cx="7622430" cy="6120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Coca cultivation in Colombia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69F61-F2E9-40D5-94C2-78334766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05" y="2844295"/>
            <a:ext cx="5460722" cy="3249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EE732-5730-49A3-A535-AB8267086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269" y="1137363"/>
            <a:ext cx="3059016" cy="57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0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767F82-15CD-46C2-B84B-0A7A59C302F3}"/>
              </a:ext>
            </a:extLst>
          </p:cNvPr>
          <p:cNvSpPr/>
          <p:nvPr/>
        </p:nvSpPr>
        <p:spPr>
          <a:xfrm>
            <a:off x="1979712" y="1772816"/>
            <a:ext cx="6658644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7B2CD-0C51-4F54-8AE4-DA5BE443F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175" y="1303455"/>
            <a:ext cx="7416825" cy="6120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Coca cultivation/manufacture in Colombia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F6C75-1554-418A-81EF-CD10CD64F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352" y="2060848"/>
            <a:ext cx="7416825" cy="371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8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846149-C855-4010-AF90-7EB843977208}"/>
              </a:ext>
            </a:extLst>
          </p:cNvPr>
          <p:cNvSpPr/>
          <p:nvPr/>
        </p:nvSpPr>
        <p:spPr>
          <a:xfrm>
            <a:off x="1907704" y="1772816"/>
            <a:ext cx="6922249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1B1BF-8025-4698-AE6F-EF32F1168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210" y="522270"/>
            <a:ext cx="6490201" cy="129614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Coca cultivation in the </a:t>
            </a:r>
          </a:p>
          <a:p>
            <a:pPr algn="ctr"/>
            <a:r>
              <a:rPr lang="en-US" altLang="en-US" sz="3200" b="1" dirty="0" err="1">
                <a:solidFill>
                  <a:srgbClr val="72A696"/>
                </a:solidFill>
              </a:rPr>
              <a:t>Plurinational</a:t>
            </a:r>
            <a:r>
              <a:rPr lang="en-US" altLang="en-US" sz="3200" b="1" dirty="0">
                <a:solidFill>
                  <a:srgbClr val="72A696"/>
                </a:solidFill>
              </a:rPr>
              <a:t> State of Bolivia 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F5930-848D-4DFB-BFFC-720CA94A2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5" y="1528408"/>
            <a:ext cx="4431070" cy="53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17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9CED9-12B7-461D-87BA-9D8F25872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29" y="1916832"/>
            <a:ext cx="7209751" cy="39604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558E746-399E-4C96-9AB1-7654676DD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3" y="692696"/>
            <a:ext cx="7659041" cy="12241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en-US" sz="3200" b="1" dirty="0">
                <a:solidFill>
                  <a:srgbClr val="72A696"/>
                </a:solidFill>
              </a:rPr>
              <a:t>Distribution of cocaine seizures, 2018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6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1551DD-B975-42A4-BAC6-78CB619F1D56}"/>
              </a:ext>
            </a:extLst>
          </p:cNvPr>
          <p:cNvSpPr/>
          <p:nvPr/>
        </p:nvSpPr>
        <p:spPr>
          <a:xfrm>
            <a:off x="107504" y="0"/>
            <a:ext cx="2952328" cy="357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972D8-10AE-4DF8-B0D7-5C439BA84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33" y="692696"/>
            <a:ext cx="85493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Trends in global cocaine seizures, 1998-2018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D20C8-72E3-4CB3-9F62-D6456D2F1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34" y="1268759"/>
            <a:ext cx="8535584" cy="5477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55B3A7-B88D-4EB1-9EF9-BD16B1E82015}"/>
              </a:ext>
            </a:extLst>
          </p:cNvPr>
          <p:cNvSpPr txBox="1"/>
          <p:nvPr/>
        </p:nvSpPr>
        <p:spPr>
          <a:xfrm>
            <a:off x="7513216" y="1437060"/>
            <a:ext cx="1205401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5931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itle 1">
            <a:extLst>
              <a:ext uri="{FF2B5EF4-FFF2-40B4-BE49-F238E27FC236}">
                <a16:creationId xmlns:a16="http://schemas.microsoft.com/office/drawing/2014/main" id="{14841B9C-BC30-42E4-85AE-170E33F1E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980728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Global seizures 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1B3AB-0560-4D5C-B4B7-3D07B8B68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3" y="1772816"/>
            <a:ext cx="7183785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FBEF3F-5806-45BE-9719-12F279F0A04D}"/>
              </a:ext>
            </a:extLst>
          </p:cNvPr>
          <p:cNvSpPr/>
          <p:nvPr/>
        </p:nvSpPr>
        <p:spPr>
          <a:xfrm>
            <a:off x="107504" y="0"/>
            <a:ext cx="2952328" cy="357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437BAF-B90A-4F92-B349-245626B94BBE}"/>
              </a:ext>
            </a:extLst>
          </p:cNvPr>
          <p:cNvSpPr/>
          <p:nvPr/>
        </p:nvSpPr>
        <p:spPr>
          <a:xfrm>
            <a:off x="0" y="692696"/>
            <a:ext cx="9144000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E2AA6A-2713-436D-8921-40DD307A0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5" y="692696"/>
            <a:ext cx="850009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65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9A3CB8-BD36-4947-9A62-2D837F56EBAF}"/>
              </a:ext>
            </a:extLst>
          </p:cNvPr>
          <p:cNvSpPr/>
          <p:nvPr/>
        </p:nvSpPr>
        <p:spPr>
          <a:xfrm>
            <a:off x="2051720" y="1340768"/>
            <a:ext cx="6120680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67DB31-1F84-411B-8F94-63BE6A998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340768"/>
            <a:ext cx="4081809" cy="527184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4A8001F-ED52-45F9-8AB5-BB7E554D9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3" y="692696"/>
            <a:ext cx="5976665" cy="5760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Origin of cocaine in Australia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29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2D5022-C482-4CDA-A570-AEE6A0F4C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65" y="1556792"/>
            <a:ext cx="749262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87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F23287-5B2D-4536-9165-107176B50581}"/>
              </a:ext>
            </a:extLst>
          </p:cNvPr>
          <p:cNvSpPr/>
          <p:nvPr/>
        </p:nvSpPr>
        <p:spPr>
          <a:xfrm>
            <a:off x="2051720" y="1340768"/>
            <a:ext cx="6120680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3FD2FB-002C-447F-B1B0-BF4FD59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54" y="1268760"/>
            <a:ext cx="4755492" cy="55321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EC61BC4-98BA-4C0E-8D40-2C353551D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37" y="692696"/>
            <a:ext cx="8549332" cy="5760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Global ATS seizures, 1998 ̶ 2018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09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670C7A-6AF9-44B2-8A29-FE25C339FC6F}"/>
              </a:ext>
            </a:extLst>
          </p:cNvPr>
          <p:cNvSpPr/>
          <p:nvPr/>
        </p:nvSpPr>
        <p:spPr>
          <a:xfrm>
            <a:off x="439910" y="143594"/>
            <a:ext cx="3194870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621A56-5309-404D-AA77-1E696D72B704}"/>
              </a:ext>
            </a:extLst>
          </p:cNvPr>
          <p:cNvSpPr/>
          <p:nvPr/>
        </p:nvSpPr>
        <p:spPr>
          <a:xfrm>
            <a:off x="251520" y="640444"/>
            <a:ext cx="8640960" cy="6028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C160EB-1ADA-484A-B973-57386F94A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7344816" cy="54925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5BDAA06-6D7A-4A40-80E5-AE6E0BC22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26" y="640444"/>
            <a:ext cx="8549332" cy="5760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Distribution of ATS seizures by region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57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55A779-A846-413B-ABD1-E2C137AFC7E4}"/>
              </a:ext>
            </a:extLst>
          </p:cNvPr>
          <p:cNvSpPr/>
          <p:nvPr/>
        </p:nvSpPr>
        <p:spPr>
          <a:xfrm>
            <a:off x="439910" y="143594"/>
            <a:ext cx="3194870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91511C-49B2-4ED3-9FDA-869FFD36B3D2}"/>
              </a:ext>
            </a:extLst>
          </p:cNvPr>
          <p:cNvSpPr/>
          <p:nvPr/>
        </p:nvSpPr>
        <p:spPr>
          <a:xfrm>
            <a:off x="251520" y="640444"/>
            <a:ext cx="8640960" cy="6028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BDAA06-6D7A-4A40-80E5-AE6E0BC22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40444"/>
            <a:ext cx="8631982" cy="5760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72A696"/>
                </a:solidFill>
              </a:rPr>
              <a:t>Distribution of ATS seizures by substance and region</a:t>
            </a:r>
            <a:endParaRPr lang="en-GB" altLang="en-US" sz="2800" b="1" dirty="0">
              <a:solidFill>
                <a:srgbClr val="72A69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B56F4-6159-4C91-90E7-D9BB4952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1292708"/>
            <a:ext cx="6623209" cy="53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83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FE519D-5B60-4A47-82BB-E4AA8FB5383B}"/>
              </a:ext>
            </a:extLst>
          </p:cNvPr>
          <p:cNvSpPr/>
          <p:nvPr/>
        </p:nvSpPr>
        <p:spPr>
          <a:xfrm>
            <a:off x="441026" y="162706"/>
            <a:ext cx="2402782" cy="1754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B1FA9D-7CA7-4833-A7AC-388E288A0263}"/>
              </a:ext>
            </a:extLst>
          </p:cNvPr>
          <p:cNvSpPr/>
          <p:nvPr/>
        </p:nvSpPr>
        <p:spPr>
          <a:xfrm>
            <a:off x="251520" y="640444"/>
            <a:ext cx="8640960" cy="6028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F5095D-CD66-4244-9A43-530F5ACD5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96752"/>
            <a:ext cx="7394330" cy="5400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529B29F-2FF6-4BE2-96B1-166A082F5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26" y="640444"/>
            <a:ext cx="8379446" cy="5760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Methamphetamine, labs and precursors seized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68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7D14-6F22-416F-A290-168586813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640444"/>
            <a:ext cx="6984776" cy="10603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Dismantled methamphetamine labs in the United States and China 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1FC3A-F318-4F89-B3D0-4B94E7A7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872" y="1844824"/>
            <a:ext cx="4021696" cy="4119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86346-9E0B-4256-93C2-320518602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626" y="1873002"/>
            <a:ext cx="3474340" cy="41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83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FC1E4-C5CB-4BFA-B768-E1D8480992B4}"/>
              </a:ext>
            </a:extLst>
          </p:cNvPr>
          <p:cNvSpPr/>
          <p:nvPr/>
        </p:nvSpPr>
        <p:spPr>
          <a:xfrm>
            <a:off x="107504" y="0"/>
            <a:ext cx="2952328" cy="357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FB7AF-029E-439B-9F54-FED327E51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70" y="640444"/>
            <a:ext cx="8260010" cy="10603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Methamphetamine seized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D42AC-68E1-4ABF-A8AA-F2713F9CC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7779584" cy="53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77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B28F1E-E07B-4F72-86A1-AD585FFCCA59}"/>
              </a:ext>
            </a:extLst>
          </p:cNvPr>
          <p:cNvSpPr/>
          <p:nvPr/>
        </p:nvSpPr>
        <p:spPr>
          <a:xfrm>
            <a:off x="107504" y="0"/>
            <a:ext cx="7920880" cy="450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457AA-CD75-4EA5-9649-2540F8B69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70" y="640444"/>
            <a:ext cx="8260010" cy="10603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Methamphetamine seized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72CB4-C157-4451-A13C-1A7A09B33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70626"/>
            <a:ext cx="4567411" cy="53872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90A681-0A07-4534-916D-F6B5EABF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945" y="5079216"/>
            <a:ext cx="4132535" cy="14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0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990B66-7FDB-40C2-A126-093681CE1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298352"/>
            <a:ext cx="6869447" cy="53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28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2CC6BAD-02D5-4B36-87B9-774BB8F265AD}"/>
              </a:ext>
            </a:extLst>
          </p:cNvPr>
          <p:cNvSpPr/>
          <p:nvPr/>
        </p:nvSpPr>
        <p:spPr>
          <a:xfrm>
            <a:off x="107504" y="0"/>
            <a:ext cx="2952328" cy="357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9087DC-E87E-4662-967A-DA88627BB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742" y="1202675"/>
            <a:ext cx="3027583" cy="4696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8073D9-056A-48F0-A96A-95C7257C3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94" y="1175210"/>
            <a:ext cx="2811883" cy="29738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9BE64-D88E-4F23-8DDF-37BE49B2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44" y="627381"/>
            <a:ext cx="8260010" cy="5657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Methamphetamine seized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5C3D9-A131-4120-8E2E-6529FC28E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175210"/>
            <a:ext cx="2647234" cy="297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35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9D40A8-0500-4D3C-85E6-22E89025167D}"/>
              </a:ext>
            </a:extLst>
          </p:cNvPr>
          <p:cNvSpPr/>
          <p:nvPr/>
        </p:nvSpPr>
        <p:spPr>
          <a:xfrm>
            <a:off x="107504" y="0"/>
            <a:ext cx="5688632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383AF-56AF-40B0-BDE1-640257E0F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70" y="640444"/>
            <a:ext cx="8260010" cy="10603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Methamphetamine seized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03C75-5AF3-4625-87DB-86BE077B3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8" y="1340768"/>
            <a:ext cx="4207968" cy="3960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FC81FC-707E-44DD-9F9B-86D306938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340768"/>
            <a:ext cx="3647581" cy="49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72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504D-5CAF-4E85-B116-6BC199A7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92696"/>
            <a:ext cx="8260010" cy="10603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Amphetamine seized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F09EC-72F8-492B-BFA9-C8D15EF5D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59" y="1340768"/>
            <a:ext cx="7326641" cy="536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61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95BA2-C718-4F83-B6E0-1687A3779EF1}"/>
              </a:ext>
            </a:extLst>
          </p:cNvPr>
          <p:cNvSpPr/>
          <p:nvPr/>
        </p:nvSpPr>
        <p:spPr>
          <a:xfrm>
            <a:off x="0" y="0"/>
            <a:ext cx="5724128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C504D-5CAF-4E85-B116-6BC199A7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881" y="595669"/>
            <a:ext cx="8260010" cy="10603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Amphetamine seized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733F4-6758-4F9F-B21F-20C0EF636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95" y="1125851"/>
            <a:ext cx="3796805" cy="4621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9960A7-8DC0-4E6A-B2DD-CEFFA26A4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25852"/>
            <a:ext cx="3590693" cy="547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90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43F34F-6B9D-4155-9C81-89122B614B02}"/>
              </a:ext>
            </a:extLst>
          </p:cNvPr>
          <p:cNvSpPr/>
          <p:nvPr/>
        </p:nvSpPr>
        <p:spPr>
          <a:xfrm>
            <a:off x="2267744" y="1844824"/>
            <a:ext cx="5616624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C504D-5CAF-4E85-B116-6BC199A74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881" y="595669"/>
            <a:ext cx="8260010" cy="10603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72A696"/>
                </a:solidFill>
              </a:rPr>
              <a:t>Captagon</a:t>
            </a:r>
            <a:r>
              <a:rPr lang="en-US" altLang="en-US" sz="3200" b="1" dirty="0">
                <a:solidFill>
                  <a:srgbClr val="72A696"/>
                </a:solidFill>
              </a:rPr>
              <a:t> seized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F6926-ED67-4E23-8688-2872D5A6E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96752"/>
            <a:ext cx="4780557" cy="533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86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1F95-EFD5-4CB5-957A-269EC930D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123" y="764704"/>
            <a:ext cx="6192688" cy="81821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“Ecstasy” precursors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DF347-9BDE-454B-ADB5-F26BA958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340768"/>
            <a:ext cx="6949510" cy="52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99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118A9-1FC1-499E-9677-D2FEF3D8072C}"/>
              </a:ext>
            </a:extLst>
          </p:cNvPr>
          <p:cNvSpPr/>
          <p:nvPr/>
        </p:nvSpPr>
        <p:spPr>
          <a:xfrm>
            <a:off x="264903" y="0"/>
            <a:ext cx="2866937" cy="285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13ADB9-B824-4502-91E9-BFF967717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89" y="1052736"/>
            <a:ext cx="8284758" cy="547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A772EA-C9B3-4D4D-9DA2-80D62011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95" y="620688"/>
            <a:ext cx="8260010" cy="10603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“Ecstasy” seizures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60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1EF481-1798-415A-A4EC-2334E7900D9F}"/>
              </a:ext>
            </a:extLst>
          </p:cNvPr>
          <p:cNvSpPr/>
          <p:nvPr/>
        </p:nvSpPr>
        <p:spPr>
          <a:xfrm>
            <a:off x="5442787" y="1916832"/>
            <a:ext cx="2866937" cy="117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A2EEA-90DA-4F60-8177-FA6C54F07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95" y="620688"/>
            <a:ext cx="8260010" cy="10603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“Ecstasy” seizures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8D9AE-961F-4755-A76D-E4719CFA4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50870"/>
            <a:ext cx="4896544" cy="52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4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B96923-5D93-4EAD-89EB-4D55E4901D6F}"/>
              </a:ext>
            </a:extLst>
          </p:cNvPr>
          <p:cNvSpPr/>
          <p:nvPr/>
        </p:nvSpPr>
        <p:spPr>
          <a:xfrm>
            <a:off x="2051720" y="1697191"/>
            <a:ext cx="6650285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A2EEA-90DA-4F60-8177-FA6C54F07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95" y="620688"/>
            <a:ext cx="8260010" cy="10603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2A6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“Ecstasy” seizures, 2018</a:t>
            </a:r>
            <a:endParaRPr kumimoji="0" lang="en-GB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2A69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09F25-734D-437E-8B37-1E805D78C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473" y="1212445"/>
            <a:ext cx="3997053" cy="5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38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A904D2-53F0-4B53-95C6-133AA57F18FB}"/>
              </a:ext>
            </a:extLst>
          </p:cNvPr>
          <p:cNvSpPr/>
          <p:nvPr/>
        </p:nvSpPr>
        <p:spPr>
          <a:xfrm>
            <a:off x="24409" y="188640"/>
            <a:ext cx="2531368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9134D1-E41C-4E58-86D9-67DC9CFA8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5" y="1052736"/>
            <a:ext cx="8861369" cy="580526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332005-37BA-447F-9849-BF3B5003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522554"/>
            <a:ext cx="7730405" cy="10603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Significant individual seizures of “ecstasy”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0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4996FD-E76D-46FF-9B03-7FCDB090D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20447"/>
            <a:ext cx="8640960" cy="48769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B6881B-BE34-4F9B-B13E-BB03B62D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980728"/>
            <a:ext cx="728941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Global opium cultivation and production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42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332005-37BA-447F-9849-BF3B50033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466" y="620688"/>
            <a:ext cx="6994536" cy="10603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Major source countries of “ecstasy”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6A0D0-01E7-47A6-ABA5-6BC12E33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8" y="1268760"/>
            <a:ext cx="7436532" cy="529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5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4DF3B-DFA8-4431-ABB2-7224B7038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835107"/>
            <a:ext cx="7178013" cy="318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08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E7D6-DC11-4EAA-8FD9-CFCADDF8F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908719"/>
            <a:ext cx="6480720" cy="5760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Cannabis cultivation trends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5FEA7-26D5-4D27-A365-FA0E5ED38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16832"/>
            <a:ext cx="7334784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77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E7D6-DC11-4EAA-8FD9-CFCADDF8F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620688"/>
            <a:ext cx="6650284" cy="1008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Countries characterized by significant cannabis cultivation in various regions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7C6C4-0A03-40FC-9F86-09650C6B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617892" cy="493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68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EE4311-1D0B-444A-AC60-E852EC9FAD29}"/>
              </a:ext>
            </a:extLst>
          </p:cNvPr>
          <p:cNvSpPr/>
          <p:nvPr/>
        </p:nvSpPr>
        <p:spPr>
          <a:xfrm>
            <a:off x="5442787" y="1916832"/>
            <a:ext cx="2866937" cy="117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A2F63-A971-4DF1-B2E4-49211DE2B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1" y="692696"/>
            <a:ext cx="7802413" cy="5760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Cannabis cultivation trends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6987AF-FE81-48A1-BA69-20659C1DA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9" y="1421252"/>
            <a:ext cx="5807782" cy="27640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EDFEAE-05BC-4C08-959C-4E2C1B41E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562" y="3998590"/>
            <a:ext cx="5569839" cy="27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40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C0B8B-EF9C-41D2-A821-2C894F2CB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3" y="1290639"/>
            <a:ext cx="6951991" cy="5472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75353-3011-4F78-904D-321A2F574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609329"/>
            <a:ext cx="4608512" cy="5760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Cannabis seizure trends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288051-7A64-4918-B4A4-E2DA2B3C32B4}"/>
              </a:ext>
            </a:extLst>
          </p:cNvPr>
          <p:cNvSpPr/>
          <p:nvPr/>
        </p:nvSpPr>
        <p:spPr>
          <a:xfrm>
            <a:off x="135046" y="11832"/>
            <a:ext cx="2866937" cy="117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47848-8B9D-44C4-9517-FC87DCE24FA0}"/>
              </a:ext>
            </a:extLst>
          </p:cNvPr>
          <p:cNvSpPr/>
          <p:nvPr/>
        </p:nvSpPr>
        <p:spPr>
          <a:xfrm>
            <a:off x="-31320" y="692696"/>
            <a:ext cx="9175320" cy="616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864EC-CF35-4C55-940C-CD156879C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023" y="1041263"/>
            <a:ext cx="3748440" cy="5163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5DD821-7465-46B2-A0BF-5E9109053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20" y="936811"/>
            <a:ext cx="5237532" cy="3264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8CA017-0898-4F04-BA4E-ADD83A3BC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" y="3684213"/>
            <a:ext cx="3058681" cy="31928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19DABD0-CD39-4712-AF90-967D256D5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1" y="484777"/>
            <a:ext cx="7344817" cy="5760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Cannabis herb trafficking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0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8F2CA8-20E7-4D36-BFD5-015FFF5EFD0B}"/>
              </a:ext>
            </a:extLst>
          </p:cNvPr>
          <p:cNvSpPr/>
          <p:nvPr/>
        </p:nvSpPr>
        <p:spPr>
          <a:xfrm>
            <a:off x="135046" y="11832"/>
            <a:ext cx="2866937" cy="117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47848-8B9D-44C4-9517-FC87DCE24FA0}"/>
              </a:ext>
            </a:extLst>
          </p:cNvPr>
          <p:cNvSpPr/>
          <p:nvPr/>
        </p:nvSpPr>
        <p:spPr>
          <a:xfrm>
            <a:off x="-31320" y="692696"/>
            <a:ext cx="9175320" cy="616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864EC-CF35-4C55-940C-CD156879C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023" y="1041263"/>
            <a:ext cx="3748440" cy="5163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5DD821-7465-46B2-A0BF-5E9109053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320" y="936811"/>
            <a:ext cx="5237532" cy="3264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8CA017-0898-4F04-BA4E-ADD83A3BC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" y="3684213"/>
            <a:ext cx="3058681" cy="319283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19DABD0-CD39-4712-AF90-967D256D5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1" y="484777"/>
            <a:ext cx="7200801" cy="5760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Cannabis herb trafficking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80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44AADE-D8FB-4B51-9E52-C57368FB2DE4}"/>
              </a:ext>
            </a:extLst>
          </p:cNvPr>
          <p:cNvSpPr/>
          <p:nvPr/>
        </p:nvSpPr>
        <p:spPr>
          <a:xfrm>
            <a:off x="135046" y="11832"/>
            <a:ext cx="2866937" cy="117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B4693E-1DEC-4C36-B342-AAC3162BAAEF}"/>
              </a:ext>
            </a:extLst>
          </p:cNvPr>
          <p:cNvSpPr/>
          <p:nvPr/>
        </p:nvSpPr>
        <p:spPr>
          <a:xfrm>
            <a:off x="0" y="731520"/>
            <a:ext cx="9252520" cy="612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7CDCEC-9A20-4B45-8B6A-B7A5EAD1D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80" y="1114440"/>
            <a:ext cx="2755065" cy="4100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0EC52-7F45-4628-A7E3-72EFEE547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349" y="1176871"/>
            <a:ext cx="2562851" cy="3267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1410B-8D45-48B2-ADBD-27961D4D8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999" y="3519142"/>
            <a:ext cx="5186107" cy="32423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399AEE-1A40-4DEE-840E-FBC2DCC79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3" y="609935"/>
            <a:ext cx="7416824" cy="5760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Cannabis resin trafficking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2C20AA-818F-4012-B37A-87585D3BE53B}"/>
              </a:ext>
            </a:extLst>
          </p:cNvPr>
          <p:cNvSpPr/>
          <p:nvPr/>
        </p:nvSpPr>
        <p:spPr>
          <a:xfrm>
            <a:off x="2743148" y="4221088"/>
            <a:ext cx="2573115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07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E83CE03-72BD-4D62-941C-20F59CD1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635B"/>
                </a:solidFill>
              </a:rPr>
              <a:t>Click to edit Master title style</a:t>
            </a:r>
            <a:endParaRPr lang="en-GB" altLang="en-US" sz="2400" b="1" dirty="0">
              <a:solidFill>
                <a:srgbClr val="0063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4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0DD12FB-B43B-48E7-B79D-0AF0089A1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3" y="908720"/>
            <a:ext cx="700137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Opium and heroin prices in Afghanistan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B2D222-D4E2-4B67-A228-4C1896E237E8}"/>
              </a:ext>
            </a:extLst>
          </p:cNvPr>
          <p:cNvSpPr/>
          <p:nvPr/>
        </p:nvSpPr>
        <p:spPr>
          <a:xfrm>
            <a:off x="2195736" y="1988840"/>
            <a:ext cx="5616624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B2A33F-82C8-4A21-A116-AA9B05360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6" y="1484983"/>
            <a:ext cx="4968551" cy="517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611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0812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31157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109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E83CE03-72BD-4D62-941C-20F59CD1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635B"/>
                </a:solidFill>
              </a:rPr>
              <a:t>Click to edit Master title style</a:t>
            </a:r>
            <a:endParaRPr lang="en-GB" altLang="en-US" sz="2400" b="1" dirty="0">
              <a:solidFill>
                <a:srgbClr val="0063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331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7111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0535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96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0328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E83CE03-72BD-4D62-941C-20F59CD1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635B"/>
                </a:solidFill>
              </a:rPr>
              <a:t>Click to edit Master title style</a:t>
            </a:r>
            <a:endParaRPr lang="en-GB" altLang="en-US" sz="2400" b="1" dirty="0">
              <a:solidFill>
                <a:srgbClr val="0063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462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92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B20F8-716B-4594-BFC2-C8B95E456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51" y="1628800"/>
            <a:ext cx="8672090" cy="497812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D304813-2D30-438B-8E84-0E69C9225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705520"/>
            <a:ext cx="7634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Global opium production and </a:t>
            </a:r>
          </a:p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opioids seizures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857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195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1690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E83CE03-72BD-4D62-941C-20F59CD1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635B"/>
                </a:solidFill>
              </a:rPr>
              <a:t>Click to edit Master title style</a:t>
            </a:r>
            <a:endParaRPr lang="en-GB" altLang="en-US" sz="2400" b="1" dirty="0">
              <a:solidFill>
                <a:srgbClr val="0063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527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5389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1401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2295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9892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E83CE03-72BD-4D62-941C-20F59CD1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635B"/>
                </a:solidFill>
              </a:rPr>
              <a:t>Click to edit Master title style</a:t>
            </a:r>
            <a:endParaRPr lang="en-GB" altLang="en-US" sz="2400" b="1" dirty="0">
              <a:solidFill>
                <a:srgbClr val="0063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11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9447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92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3B62F8-FA8F-4DE3-ADBB-AD5E2D8C3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4784"/>
            <a:ext cx="7145736" cy="505849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5615D7-0588-4EB5-93A7-0BF0340C5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836712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Opiates seized, 2018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882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540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E83CE03-72BD-4D62-941C-20F59CD1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635B"/>
                </a:solidFill>
              </a:rPr>
              <a:t>Click to edit Master title style</a:t>
            </a:r>
            <a:endParaRPr lang="en-GB" altLang="en-US" sz="2400" b="1" dirty="0">
              <a:solidFill>
                <a:srgbClr val="0063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261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314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3957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143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6702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E83CE03-72BD-4D62-941C-20F59CD1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635B"/>
                </a:solidFill>
              </a:rPr>
              <a:t>Click to edit Master title style</a:t>
            </a:r>
            <a:endParaRPr lang="en-GB" altLang="en-US" sz="2400" b="1" dirty="0">
              <a:solidFill>
                <a:srgbClr val="0063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613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8839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0023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75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55DF42-ACA5-47E5-A32A-E10DC2DA0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534158" cy="48245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F7B7ACA-F4C2-473B-A3DB-529921D7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1124744"/>
            <a:ext cx="779777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Regional distribution of opiates seized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293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E83CE03-72BD-4D62-941C-20F59CD1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635B"/>
                </a:solidFill>
              </a:rPr>
              <a:t>Click to edit Master title style</a:t>
            </a:r>
            <a:endParaRPr lang="en-GB" altLang="en-US" sz="2400" b="1" dirty="0">
              <a:solidFill>
                <a:srgbClr val="0063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638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0871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8650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153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2859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E83CE03-72BD-4D62-941C-20F59CD1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635B"/>
                </a:solidFill>
              </a:rPr>
              <a:t>Click to edit Master title style</a:t>
            </a:r>
            <a:endParaRPr lang="en-GB" altLang="en-US" sz="2400" b="1" dirty="0">
              <a:solidFill>
                <a:srgbClr val="0063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629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76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6592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5334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E83CE03-72BD-4D62-941C-20F59CD1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635B"/>
                </a:solidFill>
              </a:rPr>
              <a:t>Click to edit Master title style</a:t>
            </a:r>
            <a:endParaRPr lang="en-GB" altLang="en-US" sz="2400" b="1" dirty="0">
              <a:solidFill>
                <a:srgbClr val="0063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5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A5E3A5-3C8D-434C-929A-E130CA82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916832"/>
            <a:ext cx="8620125" cy="46767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738F0A9-25B1-49B5-8C52-6DA404904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689" y="1052736"/>
            <a:ext cx="7622430" cy="10801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72A696"/>
                </a:solidFill>
              </a:rPr>
              <a:t>Regional trends in opiates seized </a:t>
            </a:r>
            <a:endParaRPr lang="en-GB" altLang="en-US" sz="3200" b="1" dirty="0">
              <a:solidFill>
                <a:srgbClr val="72A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915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7325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1765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3618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E83CE03-72BD-4D62-941C-20F59CD1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635B"/>
                </a:solidFill>
              </a:rPr>
              <a:t>Click to edit Master title style</a:t>
            </a:r>
            <a:endParaRPr lang="en-GB" altLang="en-US" sz="2400" b="1" dirty="0">
              <a:solidFill>
                <a:srgbClr val="0063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6578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4488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7555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EF01599-9826-41F5-8563-044A43F48B56}"/>
              </a:ext>
            </a:extLst>
          </p:cNvPr>
          <p:cNvSpPr txBox="1">
            <a:spLocks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A9597E"/>
                </a:solidFill>
              </a:rPr>
              <a:t>Click to edit Master title style</a:t>
            </a:r>
          </a:p>
          <a:p>
            <a:pPr algn="ctr"/>
            <a:endParaRPr lang="en-GB" altLang="en-US" sz="2400" b="1">
              <a:solidFill>
                <a:srgbClr val="A9597E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F03E9A0-8394-4BE7-A403-3D18ED6CD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tx2"/>
                </a:solidFill>
              </a:rPr>
              <a:t>Click to edit Master title style</a:t>
            </a:r>
            <a:endParaRPr lang="en-GB" altLang="en-US" sz="2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2758DA0-5DC7-42E2-B282-701DDE11D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65175"/>
            <a:ext cx="8642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EC3A4A"/>
                </a:solidFill>
              </a:rPr>
              <a:t>Click to edit Master title style</a:t>
            </a:r>
            <a:endParaRPr lang="en-GB" altLang="en-US" sz="2400" b="1">
              <a:solidFill>
                <a:srgbClr val="EC3A4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DR_Presentation_Template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wdr2019">
      <a:dk1>
        <a:sysClr val="windowText" lastClr="000000"/>
      </a:dk1>
      <a:lt1>
        <a:srgbClr val="FFFFFF"/>
      </a:lt1>
      <a:dk2>
        <a:srgbClr val="C9B159"/>
      </a:dk2>
      <a:lt2>
        <a:srgbClr val="F0826B"/>
      </a:lt2>
      <a:accent1>
        <a:srgbClr val="826E77"/>
      </a:accent1>
      <a:accent2>
        <a:srgbClr val="587D93"/>
      </a:accent2>
      <a:accent3>
        <a:srgbClr val="00524D"/>
      </a:accent3>
      <a:accent4>
        <a:srgbClr val="D9C675"/>
      </a:accent4>
      <a:accent5>
        <a:srgbClr val="EDA990"/>
      </a:accent5>
      <a:accent6>
        <a:srgbClr val="A78B9A"/>
      </a:accent6>
      <a:hlink>
        <a:srgbClr val="8599AD"/>
      </a:hlink>
      <a:folHlink>
        <a:srgbClr val="328D77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World Drug Report 2017">
      <a:dk1>
        <a:sysClr val="windowText" lastClr="000000"/>
      </a:dk1>
      <a:lt1>
        <a:srgbClr val="000000"/>
      </a:lt1>
      <a:dk2>
        <a:srgbClr val="F8EC1A"/>
      </a:dk2>
      <a:lt2>
        <a:srgbClr val="C31924"/>
      </a:lt2>
      <a:accent1>
        <a:srgbClr val="BCD233"/>
      </a:accent1>
      <a:accent2>
        <a:srgbClr val="0BA1E2"/>
      </a:accent2>
      <a:accent3>
        <a:srgbClr val="C60086"/>
      </a:accent3>
      <a:accent4>
        <a:srgbClr val="FCF552"/>
      </a:accent4>
      <a:accent5>
        <a:srgbClr val="CA4D3A"/>
      </a:accent5>
      <a:accent6>
        <a:srgbClr val="CEDE7C"/>
      </a:accent6>
      <a:hlink>
        <a:srgbClr val="7EBEED"/>
      </a:hlink>
      <a:folHlink>
        <a:srgbClr val="CC4799"/>
      </a:folHlink>
    </a:clrScheme>
    <a:fontScheme name="WDR 2017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11347</TotalTime>
  <Words>483</Words>
  <Application>Microsoft Office PowerPoint</Application>
  <PresentationFormat>On-screen Show (4:3)</PresentationFormat>
  <Paragraphs>76</Paragraphs>
  <Slides>98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98</vt:i4>
      </vt:variant>
    </vt:vector>
  </HeadingPairs>
  <TitlesOfParts>
    <vt:vector size="107" baseType="lpstr">
      <vt:lpstr>Arial</vt:lpstr>
      <vt:lpstr>Calibri</vt:lpstr>
      <vt:lpstr>Calibri Light</vt:lpstr>
      <vt:lpstr>1_Custom Design</vt:lpstr>
      <vt:lpstr>6_Custom Design</vt:lpstr>
      <vt:lpstr>WDR_Presentation_Template</vt:lpstr>
      <vt:lpstr>3_Custom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Me</dc:creator>
  <cp:lastModifiedBy>Thomas Pietschmann</cp:lastModifiedBy>
  <cp:revision>434</cp:revision>
  <cp:lastPrinted>2016-06-21T16:25:10Z</cp:lastPrinted>
  <dcterms:created xsi:type="dcterms:W3CDTF">2015-06-17T16:12:08Z</dcterms:created>
  <dcterms:modified xsi:type="dcterms:W3CDTF">2020-06-23T19:38:46Z</dcterms:modified>
</cp:coreProperties>
</file>