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4"/>
    <p:sldMasterId id="2147483820" r:id="rId5"/>
    <p:sldMasterId id="2147483798" r:id="rId6"/>
    <p:sldMasterId id="2147483782" r:id="rId7"/>
    <p:sldMasterId id="2147483786" r:id="rId8"/>
    <p:sldMasterId id="2147483950" r:id="rId9"/>
  </p:sldMasterIdLst>
  <p:notesMasterIdLst>
    <p:notesMasterId r:id="rId30"/>
  </p:notesMasterIdLst>
  <p:handoutMasterIdLst>
    <p:handoutMasterId r:id="rId31"/>
  </p:handoutMasterIdLst>
  <p:sldIdLst>
    <p:sldId id="348" r:id="rId10"/>
    <p:sldId id="257"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Lst>
  <p:sldSz cx="9144000" cy="6858000" type="screen4x3"/>
  <p:notesSz cx="6794500" cy="9906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312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A89"/>
    <a:srgbClr val="F27861"/>
    <a:srgbClr val="00635B"/>
    <a:srgbClr val="A9597E"/>
    <a:srgbClr val="EC3A4A"/>
    <a:srgbClr val="065286"/>
    <a:srgbClr val="FFFFFF"/>
    <a:srgbClr val="647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6" autoAdjust="0"/>
    <p:restoredTop sz="83762" autoAdjust="0"/>
  </p:normalViewPr>
  <p:slideViewPr>
    <p:cSldViewPr>
      <p:cViewPr varScale="1">
        <p:scale>
          <a:sx n="106" d="100"/>
          <a:sy n="106" d="100"/>
        </p:scale>
        <p:origin x="1854" y="108"/>
      </p:cViewPr>
      <p:guideLst>
        <p:guide orient="horz" pos="4319"/>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48" d="100"/>
          <a:sy n="48" d="100"/>
        </p:scale>
        <p:origin x="-2808" y="-67"/>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88207-A0FE-41EE-A55A-2BFE649337A4}"/>
              </a:ext>
            </a:extLst>
          </p:cNvPr>
          <p:cNvSpPr>
            <a:spLocks noGrp="1"/>
          </p:cNvSpPr>
          <p:nvPr>
            <p:ph type="hdr" sz="quarter"/>
          </p:nvPr>
        </p:nvSpPr>
        <p:spPr>
          <a:xfrm>
            <a:off x="0" y="0"/>
            <a:ext cx="2944813" cy="493713"/>
          </a:xfrm>
          <a:prstGeom prst="rect">
            <a:avLst/>
          </a:prstGeom>
        </p:spPr>
        <p:txBody>
          <a:bodyPr vert="horz" wrap="square" lIns="90872" tIns="45436" rIns="90872" bIns="45436" numCol="1" anchor="t"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DF76BB18-5837-4DCB-8170-DA4E2BC3E006}"/>
              </a:ext>
            </a:extLst>
          </p:cNvPr>
          <p:cNvSpPr>
            <a:spLocks noGrp="1"/>
          </p:cNvSpPr>
          <p:nvPr>
            <p:ph type="dt" sz="quarter" idx="1"/>
          </p:nvPr>
        </p:nvSpPr>
        <p:spPr>
          <a:xfrm>
            <a:off x="3849688" y="0"/>
            <a:ext cx="2943225" cy="493713"/>
          </a:xfrm>
          <a:prstGeom prst="rect">
            <a:avLst/>
          </a:prstGeom>
        </p:spPr>
        <p:txBody>
          <a:bodyPr vert="horz" wrap="square" lIns="90872" tIns="45436" rIns="90872" bIns="45436" numCol="1" anchor="t" anchorCtr="0" compatLnSpc="1">
            <a:prstTxWarp prst="textNoShape">
              <a:avLst/>
            </a:prstTxWarp>
          </a:bodyPr>
          <a:lstStyle>
            <a:lvl1pPr algn="r" eaLnBrk="1" hangingPunct="1">
              <a:defRPr sz="1100">
                <a:cs typeface="Arial" charset="0"/>
              </a:defRPr>
            </a:lvl1pPr>
          </a:lstStyle>
          <a:p>
            <a:pPr>
              <a:defRPr/>
            </a:pPr>
            <a:fld id="{BEFECF49-B0DD-4963-A2AB-010F34F4445C}" type="datetimeFigureOut">
              <a:rPr lang="en-GB" altLang="en-US"/>
              <a:pPr>
                <a:defRPr/>
              </a:pPr>
              <a:t>24/06/2020</a:t>
            </a:fld>
            <a:endParaRPr lang="en-GB" altLang="en-US"/>
          </a:p>
        </p:txBody>
      </p:sp>
      <p:sp>
        <p:nvSpPr>
          <p:cNvPr id="4" name="Footer Placeholder 3">
            <a:extLst>
              <a:ext uri="{FF2B5EF4-FFF2-40B4-BE49-F238E27FC236}">
                <a16:creationId xmlns:a16="http://schemas.microsoft.com/office/drawing/2014/main" id="{C782F4C1-E1F5-4469-88DA-4CC43EB3597E}"/>
              </a:ext>
            </a:extLst>
          </p:cNvPr>
          <p:cNvSpPr>
            <a:spLocks noGrp="1"/>
          </p:cNvSpPr>
          <p:nvPr>
            <p:ph type="ftr" sz="quarter" idx="2"/>
          </p:nvPr>
        </p:nvSpPr>
        <p:spPr>
          <a:xfrm>
            <a:off x="0" y="9410700"/>
            <a:ext cx="2944813" cy="493713"/>
          </a:xfrm>
          <a:prstGeom prst="rect">
            <a:avLst/>
          </a:prstGeom>
        </p:spPr>
        <p:txBody>
          <a:bodyPr vert="horz" wrap="square" lIns="90872" tIns="45436" rIns="90872" bIns="45436" numCol="1" anchor="b"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5" name="Slide Number Placeholder 4">
            <a:extLst>
              <a:ext uri="{FF2B5EF4-FFF2-40B4-BE49-F238E27FC236}">
                <a16:creationId xmlns:a16="http://schemas.microsoft.com/office/drawing/2014/main" id="{E6F15771-B30F-4147-BD18-4937B0626B90}"/>
              </a:ext>
            </a:extLst>
          </p:cNvPr>
          <p:cNvSpPr>
            <a:spLocks noGrp="1"/>
          </p:cNvSpPr>
          <p:nvPr>
            <p:ph type="sldNum" sz="quarter" idx="3"/>
          </p:nvPr>
        </p:nvSpPr>
        <p:spPr>
          <a:xfrm>
            <a:off x="3849688" y="9410700"/>
            <a:ext cx="2943225" cy="493713"/>
          </a:xfrm>
          <a:prstGeom prst="rect">
            <a:avLst/>
          </a:prstGeom>
        </p:spPr>
        <p:txBody>
          <a:bodyPr vert="horz" wrap="square" lIns="90872" tIns="45436" rIns="90872" bIns="45436" numCol="1" anchor="b" anchorCtr="0" compatLnSpc="1">
            <a:prstTxWarp prst="textNoShape">
              <a:avLst/>
            </a:prstTxWarp>
          </a:bodyPr>
          <a:lstStyle>
            <a:lvl1pPr algn="r" eaLnBrk="1" hangingPunct="1">
              <a:defRPr sz="1100"/>
            </a:lvl1pPr>
          </a:lstStyle>
          <a:p>
            <a:pPr>
              <a:defRPr/>
            </a:pPr>
            <a:fld id="{01743505-E705-4D5C-BCC9-04C4A617339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A974A-F10D-4CED-9169-CA1849237E9F}"/>
              </a:ext>
            </a:extLst>
          </p:cNvPr>
          <p:cNvSpPr>
            <a:spLocks noGrp="1"/>
          </p:cNvSpPr>
          <p:nvPr>
            <p:ph type="hdr" sz="quarter"/>
          </p:nvPr>
        </p:nvSpPr>
        <p:spPr>
          <a:xfrm>
            <a:off x="0" y="0"/>
            <a:ext cx="2944813" cy="493713"/>
          </a:xfrm>
          <a:prstGeom prst="rect">
            <a:avLst/>
          </a:prstGeom>
        </p:spPr>
        <p:txBody>
          <a:bodyPr vert="horz" wrap="square" lIns="90872" tIns="45436" rIns="90872" bIns="45436" numCol="1" anchor="t"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93769906-EF0C-4CB7-A922-B53378D726DE}"/>
              </a:ext>
            </a:extLst>
          </p:cNvPr>
          <p:cNvSpPr>
            <a:spLocks noGrp="1"/>
          </p:cNvSpPr>
          <p:nvPr>
            <p:ph type="dt" idx="1"/>
          </p:nvPr>
        </p:nvSpPr>
        <p:spPr>
          <a:xfrm>
            <a:off x="3849688" y="0"/>
            <a:ext cx="2943225" cy="493713"/>
          </a:xfrm>
          <a:prstGeom prst="rect">
            <a:avLst/>
          </a:prstGeom>
        </p:spPr>
        <p:txBody>
          <a:bodyPr vert="horz" wrap="square" lIns="90872" tIns="45436" rIns="90872" bIns="45436" numCol="1" anchor="t" anchorCtr="0" compatLnSpc="1">
            <a:prstTxWarp prst="textNoShape">
              <a:avLst/>
            </a:prstTxWarp>
          </a:bodyPr>
          <a:lstStyle>
            <a:lvl1pPr algn="r" eaLnBrk="1" hangingPunct="1">
              <a:defRPr sz="1100">
                <a:cs typeface="Arial" charset="0"/>
              </a:defRPr>
            </a:lvl1pPr>
          </a:lstStyle>
          <a:p>
            <a:pPr>
              <a:defRPr/>
            </a:pPr>
            <a:fld id="{7E9C76BB-8DC4-4E92-A3BB-8B1CD533A4DD}" type="datetimeFigureOut">
              <a:rPr lang="en-GB" altLang="en-US"/>
              <a:pPr>
                <a:defRPr/>
              </a:pPr>
              <a:t>24/06/2020</a:t>
            </a:fld>
            <a:endParaRPr lang="en-GB" altLang="en-US"/>
          </a:p>
        </p:txBody>
      </p:sp>
      <p:sp>
        <p:nvSpPr>
          <p:cNvPr id="4" name="Slide Image Placeholder 3">
            <a:extLst>
              <a:ext uri="{FF2B5EF4-FFF2-40B4-BE49-F238E27FC236}">
                <a16:creationId xmlns:a16="http://schemas.microsoft.com/office/drawing/2014/main" id="{C60D44CC-D38A-4FC5-A975-5D8DE38F8C41}"/>
              </a:ext>
            </a:extLst>
          </p:cNvPr>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0872" tIns="45436" rIns="90872" bIns="45436" rtlCol="0" anchor="ctr"/>
          <a:lstStyle/>
          <a:p>
            <a:pPr lvl="0"/>
            <a:endParaRPr lang="en-GB" noProof="0"/>
          </a:p>
        </p:txBody>
      </p:sp>
      <p:sp>
        <p:nvSpPr>
          <p:cNvPr id="5" name="Notes Placeholder 4">
            <a:extLst>
              <a:ext uri="{FF2B5EF4-FFF2-40B4-BE49-F238E27FC236}">
                <a16:creationId xmlns:a16="http://schemas.microsoft.com/office/drawing/2014/main" id="{4D1622B9-298C-4789-8326-42BAFA8CF6C9}"/>
              </a:ext>
            </a:extLst>
          </p:cNvPr>
          <p:cNvSpPr>
            <a:spLocks noGrp="1"/>
          </p:cNvSpPr>
          <p:nvPr>
            <p:ph type="body" sz="quarter" idx="3"/>
          </p:nvPr>
        </p:nvSpPr>
        <p:spPr>
          <a:xfrm>
            <a:off x="679450" y="4703763"/>
            <a:ext cx="5435600" cy="4457700"/>
          </a:xfrm>
          <a:prstGeom prst="rect">
            <a:avLst/>
          </a:prstGeom>
        </p:spPr>
        <p:txBody>
          <a:bodyPr vert="horz" wrap="square" lIns="90872" tIns="45436" rIns="90872" bIns="4543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a:extLst>
              <a:ext uri="{FF2B5EF4-FFF2-40B4-BE49-F238E27FC236}">
                <a16:creationId xmlns:a16="http://schemas.microsoft.com/office/drawing/2014/main" id="{313C14CA-42E7-4287-9155-4A3112A748C9}"/>
              </a:ext>
            </a:extLst>
          </p:cNvPr>
          <p:cNvSpPr>
            <a:spLocks noGrp="1"/>
          </p:cNvSpPr>
          <p:nvPr>
            <p:ph type="ftr" sz="quarter" idx="4"/>
          </p:nvPr>
        </p:nvSpPr>
        <p:spPr>
          <a:xfrm>
            <a:off x="0" y="9410700"/>
            <a:ext cx="2944813" cy="493713"/>
          </a:xfrm>
          <a:prstGeom prst="rect">
            <a:avLst/>
          </a:prstGeom>
        </p:spPr>
        <p:txBody>
          <a:bodyPr vert="horz" wrap="square" lIns="90872" tIns="45436" rIns="90872" bIns="45436" numCol="1" anchor="b" anchorCtr="0" compatLnSpc="1">
            <a:prstTxWarp prst="textNoShape">
              <a:avLst/>
            </a:prstTxWarp>
          </a:bodyPr>
          <a:lstStyle>
            <a:lvl1pPr eaLnBrk="1" hangingPunct="1">
              <a:defRPr sz="1100">
                <a:cs typeface="Arial" charset="0"/>
              </a:defRPr>
            </a:lvl1pPr>
          </a:lstStyle>
          <a:p>
            <a:pPr>
              <a:defRPr/>
            </a:pPr>
            <a:endParaRPr lang="en-GB" altLang="en-US"/>
          </a:p>
        </p:txBody>
      </p:sp>
      <p:sp>
        <p:nvSpPr>
          <p:cNvPr id="7" name="Slide Number Placeholder 6">
            <a:extLst>
              <a:ext uri="{FF2B5EF4-FFF2-40B4-BE49-F238E27FC236}">
                <a16:creationId xmlns:a16="http://schemas.microsoft.com/office/drawing/2014/main" id="{74E65440-95A9-48E8-861C-3FB9AA908A13}"/>
              </a:ext>
            </a:extLst>
          </p:cNvPr>
          <p:cNvSpPr>
            <a:spLocks noGrp="1"/>
          </p:cNvSpPr>
          <p:nvPr>
            <p:ph type="sldNum" sz="quarter" idx="5"/>
          </p:nvPr>
        </p:nvSpPr>
        <p:spPr>
          <a:xfrm>
            <a:off x="3849688" y="9410700"/>
            <a:ext cx="2943225" cy="493713"/>
          </a:xfrm>
          <a:prstGeom prst="rect">
            <a:avLst/>
          </a:prstGeom>
        </p:spPr>
        <p:txBody>
          <a:bodyPr vert="horz" wrap="square" lIns="90872" tIns="45436" rIns="90872" bIns="45436" numCol="1" anchor="b" anchorCtr="0" compatLnSpc="1">
            <a:prstTxWarp prst="textNoShape">
              <a:avLst/>
            </a:prstTxWarp>
          </a:bodyPr>
          <a:lstStyle>
            <a:lvl1pPr algn="r" eaLnBrk="1" hangingPunct="1">
              <a:defRPr sz="1100"/>
            </a:lvl1pPr>
          </a:lstStyle>
          <a:p>
            <a:pPr>
              <a:defRPr/>
            </a:pPr>
            <a:fld id="{B24945D7-D4DD-4316-AE23-A0EEB66A6E9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B934D9E-43A8-4E54-B39C-195C9888C0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41BEB4F8-9771-4BCA-B006-59145EE99B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85F8B637-02CC-481B-879B-5AE4EC3262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28C3B8-B563-4489-95AE-4F4B85646F4B}" type="slidenum">
              <a:rPr kumimoji="0" lang="en-GB"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E15CA0B-112B-4F43-83DF-8CD8EE76A404}"/>
              </a:ext>
            </a:extLst>
          </p:cNvPr>
          <p:cNvSpPr>
            <a:spLocks noGrp="1"/>
          </p:cNvSpPr>
          <p:nvPr>
            <p:ph type="sldNum" sz="quarter" idx="10"/>
          </p:nvPr>
        </p:nvSpPr>
        <p:spPr/>
        <p:txBody>
          <a:bodyPr/>
          <a:lstStyle>
            <a:lvl1pPr>
              <a:defRPr/>
            </a:lvl1pPr>
          </a:lstStyle>
          <a:p>
            <a:pPr>
              <a:defRPr/>
            </a:pPr>
            <a:fld id="{D81CF3DA-757C-4A4C-A860-1D89B696392C}" type="slidenum">
              <a:rPr lang="en-GB" altLang="en-US"/>
              <a:pPr>
                <a:defRPr/>
              </a:pPr>
              <a:t>‹#›</a:t>
            </a:fld>
            <a:endParaRPr lang="en-GB" altLang="en-US"/>
          </a:p>
        </p:txBody>
      </p:sp>
    </p:spTree>
    <p:extLst>
      <p:ext uri="{BB962C8B-B14F-4D97-AF65-F5344CB8AC3E}">
        <p14:creationId xmlns:p14="http://schemas.microsoft.com/office/powerpoint/2010/main" val="364886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C1493-36E4-46D9-8494-72B68035D9B6}"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6C3C2-B518-4B8C-AA0D-08BE209BE39E}" type="slidenum">
              <a:rPr lang="en-GB" smtClean="0"/>
              <a:t>‹#›</a:t>
            </a:fld>
            <a:endParaRPr lang="en-GB"/>
          </a:p>
        </p:txBody>
      </p:sp>
    </p:spTree>
    <p:extLst>
      <p:ext uri="{BB962C8B-B14F-4D97-AF65-F5344CB8AC3E}">
        <p14:creationId xmlns:p14="http://schemas.microsoft.com/office/powerpoint/2010/main" val="240823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DC1493-36E4-46D9-8494-72B68035D9B6}"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6C3C2-B518-4B8C-AA0D-08BE209BE39E}" type="slidenum">
              <a:rPr lang="en-GB" smtClean="0"/>
              <a:t>‹#›</a:t>
            </a:fld>
            <a:endParaRPr lang="en-GB"/>
          </a:p>
        </p:txBody>
      </p:sp>
    </p:spTree>
    <p:extLst>
      <p:ext uri="{BB962C8B-B14F-4D97-AF65-F5344CB8AC3E}">
        <p14:creationId xmlns:p14="http://schemas.microsoft.com/office/powerpoint/2010/main" val="352706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DC1493-36E4-46D9-8494-72B68035D9B6}" type="datetimeFigureOut">
              <a:rPr lang="en-GB" smtClean="0"/>
              <a:t>24/06/2020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6C3C2-B518-4B8C-AA0D-08BE209BE39E}" type="slidenum">
              <a:rPr lang="en-GB" smtClean="0"/>
              <a:t>‹#›</a:t>
            </a:fld>
            <a:endParaRPr lang="en-GB"/>
          </a:p>
        </p:txBody>
      </p:sp>
    </p:spTree>
    <p:extLst>
      <p:ext uri="{BB962C8B-B14F-4D97-AF65-F5344CB8AC3E}">
        <p14:creationId xmlns:p14="http://schemas.microsoft.com/office/powerpoint/2010/main" val="114190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7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theme" Target="../theme/theme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theme" Target="../theme/theme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theme" Target="../theme/theme4.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4.jpeg"/><Relationship Id="rId4" Type="http://schemas.openxmlformats.org/officeDocument/2006/relationships/image" Target="../media/image3.jpeg"/><Relationship Id="rId9"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theme" Target="../theme/theme5.xml"/><Relationship Id="rId6" Type="http://schemas.openxmlformats.org/officeDocument/2006/relationships/image" Target="../media/image5.jpeg"/><Relationship Id="rId5"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image" Target="../media/image16.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jpeg"/><Relationship Id="rId7"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76878C-1DC2-4A65-A5A8-4C72E46567B9}"/>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E167044E-B006-45E4-BFD7-4B330CF8CA12}" type="slidenum">
              <a:rPr lang="en-GB" altLang="en-US"/>
              <a:pPr>
                <a:defRPr/>
              </a:pPr>
              <a:t>‹#›</a:t>
            </a:fld>
            <a:endParaRPr lang="en-GB" altLang="en-US"/>
          </a:p>
        </p:txBody>
      </p:sp>
      <p:pic>
        <p:nvPicPr>
          <p:cNvPr id="1027" name="Picture 12">
            <a:extLst>
              <a:ext uri="{FF2B5EF4-FFF2-40B4-BE49-F238E27FC236}">
                <a16:creationId xmlns:a16="http://schemas.microsoft.com/office/drawing/2014/main" id="{02B0CD59-FE6D-4C7A-A7C3-A20CEB7DBF2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7">
            <a:extLst>
              <a:ext uri="{FF2B5EF4-FFF2-40B4-BE49-F238E27FC236}">
                <a16:creationId xmlns:a16="http://schemas.microsoft.com/office/drawing/2014/main" id="{99914C26-4A36-40A5-86EF-D81716C09D0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oup 20">
            <a:extLst>
              <a:ext uri="{FF2B5EF4-FFF2-40B4-BE49-F238E27FC236}">
                <a16:creationId xmlns:a16="http://schemas.microsoft.com/office/drawing/2014/main" id="{AC000A8D-A121-4204-B0D5-6CAB90ED8F29}"/>
              </a:ext>
            </a:extLst>
          </p:cNvPr>
          <p:cNvGrpSpPr>
            <a:grpSpLocks/>
          </p:cNvGrpSpPr>
          <p:nvPr userDrawn="1"/>
        </p:nvGrpSpPr>
        <p:grpSpPr bwMode="auto">
          <a:xfrm>
            <a:off x="323850" y="381000"/>
            <a:ext cx="1800225" cy="2403475"/>
            <a:chOff x="323528" y="381037"/>
            <a:chExt cx="1536909" cy="2051392"/>
          </a:xfrm>
        </p:grpSpPr>
        <p:pic>
          <p:nvPicPr>
            <p:cNvPr id="18" name="Picture 17">
              <a:extLst>
                <a:ext uri="{FF2B5EF4-FFF2-40B4-BE49-F238E27FC236}">
                  <a16:creationId xmlns:a16="http://schemas.microsoft.com/office/drawing/2014/main" id="{EFF04D0E-8323-4B4A-8A8D-6787FE9655A8}"/>
                </a:ext>
              </a:extLst>
            </p:cNvPr>
            <p:cNvPicPr>
              <a:picLocks noChangeAspect="1"/>
            </p:cNvPicPr>
            <p:nvPr userDrawn="1"/>
          </p:nvPicPr>
          <p:blipFill>
            <a:blip r:embed="rId8"/>
            <a:stretch>
              <a:fillRect/>
            </a:stretch>
          </p:blipFill>
          <p:spPr>
            <a:xfrm rot="3019756">
              <a:off x="911157" y="332798"/>
              <a:ext cx="827874" cy="1070686"/>
            </a:xfrm>
            <a:prstGeom prst="rect">
              <a:avLst/>
            </a:prstGeom>
            <a:effectLst>
              <a:outerShdw blurRad="50800" dist="38100" dir="2700000" algn="tl" rotWithShape="0">
                <a:prstClr val="black">
                  <a:alpha val="40000"/>
                </a:prstClr>
              </a:outerShdw>
            </a:effectLst>
          </p:spPr>
        </p:pic>
        <p:grpSp>
          <p:nvGrpSpPr>
            <p:cNvPr id="1031" name="Group 19">
              <a:extLst>
                <a:ext uri="{FF2B5EF4-FFF2-40B4-BE49-F238E27FC236}">
                  <a16:creationId xmlns:a16="http://schemas.microsoft.com/office/drawing/2014/main" id="{8376606D-0622-4DBD-818C-E17D4E8B557A}"/>
                </a:ext>
              </a:extLst>
            </p:cNvPr>
            <p:cNvGrpSpPr>
              <a:grpSpLocks/>
            </p:cNvGrpSpPr>
            <p:nvPr userDrawn="1"/>
          </p:nvGrpSpPr>
          <p:grpSpPr bwMode="auto">
            <a:xfrm>
              <a:off x="323528" y="381037"/>
              <a:ext cx="1249463" cy="2051392"/>
              <a:chOff x="323528" y="381037"/>
              <a:chExt cx="1249463" cy="2051392"/>
            </a:xfrm>
          </p:grpSpPr>
          <p:pic>
            <p:nvPicPr>
              <p:cNvPr id="16" name="Picture 15">
                <a:extLst>
                  <a:ext uri="{FF2B5EF4-FFF2-40B4-BE49-F238E27FC236}">
                    <a16:creationId xmlns:a16="http://schemas.microsoft.com/office/drawing/2014/main" id="{5608FCC8-4726-47E9-B98B-587513170E71}"/>
                  </a:ext>
                </a:extLst>
              </p:cNvPr>
              <p:cNvPicPr>
                <a:picLocks noChangeAspect="1"/>
              </p:cNvPicPr>
              <p:nvPr userDrawn="1"/>
            </p:nvPicPr>
            <p:blipFill>
              <a:blip r:embed="rId9"/>
              <a:stretch>
                <a:fillRect/>
              </a:stretch>
            </p:blipFill>
            <p:spPr>
              <a:xfrm rot="2545742">
                <a:off x="743671" y="381037"/>
                <a:ext cx="829443" cy="107447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AA1812E-520C-4A88-9CE1-B92D2883F965}"/>
                  </a:ext>
                </a:extLst>
              </p:cNvPr>
              <p:cNvPicPr>
                <a:picLocks noChangeAspect="1"/>
              </p:cNvPicPr>
              <p:nvPr userDrawn="1"/>
            </p:nvPicPr>
            <p:blipFill>
              <a:blip r:embed="rId10"/>
              <a:stretch>
                <a:fillRect/>
              </a:stretch>
            </p:blipFill>
            <p:spPr>
              <a:xfrm rot="2032168">
                <a:off x="563416" y="488078"/>
                <a:ext cx="885010" cy="114493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C11D13F-BEA2-4A86-A839-3EE875D32FBE}"/>
                  </a:ext>
                </a:extLst>
              </p:cNvPr>
              <p:cNvPicPr>
                <a:picLocks noChangeAspect="1"/>
              </p:cNvPicPr>
              <p:nvPr userDrawn="1"/>
            </p:nvPicPr>
            <p:blipFill>
              <a:blip r:embed="rId11"/>
              <a:stretch>
                <a:fillRect/>
              </a:stretch>
            </p:blipFill>
            <p:spPr>
              <a:xfrm rot="1056069">
                <a:off x="502428" y="600539"/>
                <a:ext cx="905340" cy="1170675"/>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B064B5E3-BFD7-4EBA-80CF-1E7927047293}"/>
                  </a:ext>
                </a:extLst>
              </p:cNvPr>
              <p:cNvPicPr>
                <a:picLocks noChangeAspect="1"/>
              </p:cNvPicPr>
              <p:nvPr userDrawn="1"/>
            </p:nvPicPr>
            <p:blipFill>
              <a:blip r:embed="rId12"/>
              <a:stretch>
                <a:fillRect/>
              </a:stretch>
            </p:blipFill>
            <p:spPr>
              <a:xfrm rot="409935">
                <a:off x="391293" y="764488"/>
                <a:ext cx="1073397" cy="1388822"/>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10D01793-90B8-4C0B-ADAA-C5CFE191C779}"/>
                  </a:ext>
                </a:extLst>
              </p:cNvPr>
              <p:cNvPicPr>
                <a:picLocks noChangeAspect="1"/>
              </p:cNvPicPr>
              <p:nvPr userDrawn="1"/>
            </p:nvPicPr>
            <p:blipFill>
              <a:blip r:embed="rId13"/>
              <a:stretch>
                <a:fillRect/>
              </a:stretch>
            </p:blipFill>
            <p:spPr>
              <a:xfrm>
                <a:off x="323528" y="979924"/>
                <a:ext cx="1122188" cy="1452505"/>
              </a:xfrm>
              <a:prstGeom prst="rect">
                <a:avLst/>
              </a:prstGeom>
              <a:effectLst>
                <a:outerShdw blurRad="50800" dist="38100" dir="2700000" algn="tl" rotWithShape="0">
                  <a:prstClr val="black">
                    <a:alpha val="40000"/>
                  </a:prstClr>
                </a:outerShdw>
              </a:effectLst>
            </p:spPr>
          </p:pic>
        </p:grpSp>
      </p:grpSp>
    </p:spTree>
  </p:cSld>
  <p:clrMap bg1="lt1" tx1="dk1" bg2="lt2" tx2="dk2" accent1="accent1" accent2="accent2" accent3="accent3" accent4="accent4" accent5="accent5" accent6="accent6" hlink="hlink" folHlink="folHlink"/>
  <p:sldLayoutIdLst>
    <p:sldLayoutId id="2147483939" r:id="rId1"/>
    <p:sldLayoutId id="2147483945" r:id="rId2"/>
    <p:sldLayoutId id="2147483952" r:id="rId3"/>
    <p:sldLayoutId id="2147483953"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EB7696B0-DF02-4E07-8D8C-6C1C6D99D708}"/>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CF73D078-29F1-46A7-A3B4-BCF7859E5311}" type="slidenum">
              <a:rPr lang="en-GB" altLang="en-US"/>
              <a:pPr>
                <a:defRPr/>
              </a:pPr>
              <a:t>‹#›</a:t>
            </a:fld>
            <a:endParaRPr lang="en-GB" altLang="en-US"/>
          </a:p>
        </p:txBody>
      </p:sp>
      <p:pic>
        <p:nvPicPr>
          <p:cNvPr id="2051" name="Picture 21">
            <a:extLst>
              <a:ext uri="{FF2B5EF4-FFF2-40B4-BE49-F238E27FC236}">
                <a16:creationId xmlns:a16="http://schemas.microsoft.com/office/drawing/2014/main" id="{B7954F4B-C5D2-47DB-97F6-39D47276E0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2">
            <a:extLst>
              <a:ext uri="{FF2B5EF4-FFF2-40B4-BE49-F238E27FC236}">
                <a16:creationId xmlns:a16="http://schemas.microsoft.com/office/drawing/2014/main" id="{1953353C-75EA-4467-9241-9075F1603C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23B8686-77AF-43E4-B5DC-CD0AC6366A07}"/>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C6F546FD-425C-43E5-A885-E3700F1CE0ED}"/>
              </a:ext>
            </a:extLst>
          </p:cNvPr>
          <p:cNvPicPr>
            <a:picLocks noChangeAspect="1"/>
          </p:cNvPicPr>
          <p:nvPr userDrawn="1"/>
        </p:nvPicPr>
        <p:blipFill>
          <a:blip r:embed="rId5"/>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68DEF201-C1C1-460F-BF3E-3CB6D9D3F3A8}"/>
              </a:ext>
            </a:extLst>
          </p:cNvPr>
          <p:cNvPicPr>
            <a:picLocks noChangeAspect="1"/>
          </p:cNvPicPr>
          <p:nvPr userDrawn="1"/>
        </p:nvPicPr>
        <p:blipFill>
          <a:blip r:embed="rId6"/>
          <a:stretch>
            <a:fillRect/>
          </a:stretch>
        </p:blipFill>
        <p:spPr>
          <a:xfrm rot="2032168">
            <a:off x="614363" y="500063"/>
            <a:ext cx="1036637" cy="133985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9104243A-9CFC-4C02-ABDE-37E1E9828BD8}"/>
              </a:ext>
            </a:extLst>
          </p:cNvPr>
          <p:cNvPicPr>
            <a:picLocks noChangeAspect="1"/>
          </p:cNvPicPr>
          <p:nvPr userDrawn="1"/>
        </p:nvPicPr>
        <p:blipFill>
          <a:blip r:embed="rId7"/>
          <a:stretch>
            <a:fillRect/>
          </a:stretch>
        </p:blipFill>
        <p:spPr>
          <a:xfrm rot="1056069">
            <a:off x="533400" y="638175"/>
            <a:ext cx="1060450" cy="1371600"/>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EA13C68-F97B-4514-8C20-71001BC1BF58}"/>
              </a:ext>
            </a:extLst>
          </p:cNvPr>
          <p:cNvPicPr>
            <a:picLocks noChangeAspect="1"/>
          </p:cNvPicPr>
          <p:nvPr userDrawn="1"/>
        </p:nvPicPr>
        <p:blipFill>
          <a:blip r:embed="rId8"/>
          <a:stretch>
            <a:fillRect/>
          </a:stretch>
        </p:blipFill>
        <p:spPr>
          <a:xfrm rot="411521">
            <a:off x="415925" y="839788"/>
            <a:ext cx="1222375" cy="1582737"/>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0509D33D-4F5E-4D01-B2FE-B3F07D2C60A2}"/>
              </a:ext>
            </a:extLst>
          </p:cNvPr>
          <p:cNvPicPr>
            <a:picLocks noChangeAspect="1"/>
          </p:cNvPicPr>
          <p:nvPr userDrawn="1"/>
        </p:nvPicPr>
        <p:blipFill>
          <a:blip r:embed="rId9"/>
          <a:stretch>
            <a:fillRect/>
          </a:stretch>
        </p:blipFill>
        <p:spPr>
          <a:xfrm>
            <a:off x="331788" y="1090613"/>
            <a:ext cx="1311275" cy="169545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638969-9DD2-4DC5-B9AB-F71CFF7369F1}"/>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A26443F0-6DB4-470C-8E65-F687C041C96E}" type="slidenum">
              <a:rPr lang="en-GB" altLang="en-US"/>
              <a:pPr>
                <a:defRPr/>
              </a:pPr>
              <a:t>‹#›</a:t>
            </a:fld>
            <a:endParaRPr lang="en-GB" altLang="en-US"/>
          </a:p>
        </p:txBody>
      </p:sp>
      <p:pic>
        <p:nvPicPr>
          <p:cNvPr id="3075" name="Picture 26">
            <a:extLst>
              <a:ext uri="{FF2B5EF4-FFF2-40B4-BE49-F238E27FC236}">
                <a16:creationId xmlns:a16="http://schemas.microsoft.com/office/drawing/2014/main" id="{E9B77E73-BC26-4F9A-9A92-B0E97A3768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2">
            <a:extLst>
              <a:ext uri="{FF2B5EF4-FFF2-40B4-BE49-F238E27FC236}">
                <a16:creationId xmlns:a16="http://schemas.microsoft.com/office/drawing/2014/main" id="{8580FC12-EB1F-49A4-A2B7-C533085F4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A8E4FBBF-6E7B-4CE6-8FA0-31AA19FFE5A0}"/>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28A8EFE9-F0C2-4D54-8C9A-8A80D9227EB6}"/>
              </a:ext>
            </a:extLst>
          </p:cNvPr>
          <p:cNvPicPr>
            <a:picLocks noChangeAspect="1"/>
          </p:cNvPicPr>
          <p:nvPr userDrawn="1"/>
        </p:nvPicPr>
        <p:blipFill>
          <a:blip r:embed="rId5"/>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46" name="Picture 45">
            <a:extLst>
              <a:ext uri="{FF2B5EF4-FFF2-40B4-BE49-F238E27FC236}">
                <a16:creationId xmlns:a16="http://schemas.microsoft.com/office/drawing/2014/main" id="{496D7198-912D-4551-AD20-58D27DCCBAC7}"/>
              </a:ext>
            </a:extLst>
          </p:cNvPr>
          <p:cNvPicPr>
            <a:picLocks noChangeAspect="1"/>
          </p:cNvPicPr>
          <p:nvPr userDrawn="1"/>
        </p:nvPicPr>
        <p:blipFill>
          <a:blip r:embed="rId6"/>
          <a:stretch>
            <a:fillRect/>
          </a:stretch>
        </p:blipFill>
        <p:spPr>
          <a:xfrm rot="2032168">
            <a:off x="627063" y="508000"/>
            <a:ext cx="1036637" cy="1341438"/>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379F93EC-1233-4CFA-9B16-949C9F86E0B6}"/>
              </a:ext>
            </a:extLst>
          </p:cNvPr>
          <p:cNvPicPr>
            <a:picLocks noChangeAspect="1"/>
          </p:cNvPicPr>
          <p:nvPr userDrawn="1"/>
        </p:nvPicPr>
        <p:blipFill>
          <a:blip r:embed="rId7"/>
          <a:stretch>
            <a:fillRect/>
          </a:stretch>
        </p:blipFill>
        <p:spPr>
          <a:xfrm rot="1089494">
            <a:off x="582613" y="635000"/>
            <a:ext cx="1065212" cy="1377950"/>
          </a:xfrm>
          <a:prstGeom prst="rect">
            <a:avLst/>
          </a:prstGeom>
          <a:effectLst>
            <a:outerShdw blurRad="50800" dist="38100" dir="2700000" algn="tl" rotWithShape="0">
              <a:prstClr val="black">
                <a:alpha val="40000"/>
              </a:prstClr>
            </a:outerShdw>
          </a:effectLst>
        </p:spPr>
      </p:pic>
      <p:pic>
        <p:nvPicPr>
          <p:cNvPr id="48" name="Picture 47">
            <a:extLst>
              <a:ext uri="{FF2B5EF4-FFF2-40B4-BE49-F238E27FC236}">
                <a16:creationId xmlns:a16="http://schemas.microsoft.com/office/drawing/2014/main" id="{9B24D251-BB0B-4C54-B7BC-19B0C21B01D1}"/>
              </a:ext>
            </a:extLst>
          </p:cNvPr>
          <p:cNvPicPr>
            <a:picLocks noChangeAspect="1"/>
          </p:cNvPicPr>
          <p:nvPr userDrawn="1"/>
        </p:nvPicPr>
        <p:blipFill>
          <a:blip r:embed="rId8"/>
          <a:stretch>
            <a:fillRect/>
          </a:stretch>
        </p:blipFill>
        <p:spPr>
          <a:xfrm rot="409935">
            <a:off x="439738" y="827088"/>
            <a:ext cx="1255712" cy="1627187"/>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CE80EF02-382D-4602-9C6A-6FF0A65403AE}"/>
              </a:ext>
            </a:extLst>
          </p:cNvPr>
          <p:cNvPicPr>
            <a:picLocks noChangeAspect="1"/>
          </p:cNvPicPr>
          <p:nvPr userDrawn="1"/>
        </p:nvPicPr>
        <p:blipFill>
          <a:blip r:embed="rId9"/>
          <a:stretch>
            <a:fillRect/>
          </a:stretch>
        </p:blipFill>
        <p:spPr>
          <a:xfrm>
            <a:off x="341313" y="1082675"/>
            <a:ext cx="1298575" cy="1679575"/>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82B79F4-639D-4D64-8CD1-DBFF2755C23E}"/>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Light" panose="020F0302020204030204" pitchFamily="34" charset="0"/>
              </a:defRPr>
            </a:lvl1pPr>
          </a:lstStyle>
          <a:p>
            <a:pPr>
              <a:defRPr/>
            </a:pPr>
            <a:fld id="{48BDF956-6C50-4CF5-97CD-F631D149A907}" type="slidenum">
              <a:rPr lang="en-GB" altLang="en-US"/>
              <a:pPr>
                <a:defRPr/>
              </a:pPr>
              <a:t>‹#›</a:t>
            </a:fld>
            <a:endParaRPr lang="en-GB" altLang="en-US"/>
          </a:p>
        </p:txBody>
      </p:sp>
      <p:pic>
        <p:nvPicPr>
          <p:cNvPr id="4099" name="Picture 19">
            <a:extLst>
              <a:ext uri="{FF2B5EF4-FFF2-40B4-BE49-F238E27FC236}">
                <a16:creationId xmlns:a16="http://schemas.microsoft.com/office/drawing/2014/main" id="{5BD0012A-ADE3-4942-AA14-68888FC359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a:extLst>
              <a:ext uri="{FF2B5EF4-FFF2-40B4-BE49-F238E27FC236}">
                <a16:creationId xmlns:a16="http://schemas.microsoft.com/office/drawing/2014/main" id="{4BD129E2-7C70-4F9A-8D2B-B339F447BC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68EC1F16-C5C5-415E-A279-60BA9038E606}"/>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721F6AC8-9682-4B69-A2B7-212686B5CDE3}"/>
              </a:ext>
            </a:extLst>
          </p:cNvPr>
          <p:cNvPicPr>
            <a:picLocks noChangeAspect="1"/>
          </p:cNvPicPr>
          <p:nvPr userDrawn="1"/>
        </p:nvPicPr>
        <p:blipFill>
          <a:blip r:embed="rId5"/>
          <a:stretch>
            <a:fillRect/>
          </a:stretch>
        </p:blipFill>
        <p:spPr>
          <a:xfrm rot="2545742">
            <a:off x="814388" y="381000"/>
            <a:ext cx="973137" cy="125730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F8AED52F-8746-430A-919F-1ADF1F09F16B}"/>
              </a:ext>
            </a:extLst>
          </p:cNvPr>
          <p:cNvPicPr>
            <a:picLocks noChangeAspect="1"/>
          </p:cNvPicPr>
          <p:nvPr userDrawn="1"/>
        </p:nvPicPr>
        <p:blipFill>
          <a:blip r:embed="rId6"/>
          <a:stretch>
            <a:fillRect/>
          </a:stretch>
        </p:blipFill>
        <p:spPr>
          <a:xfrm rot="2032168">
            <a:off x="604838" y="506413"/>
            <a:ext cx="1036637" cy="1341437"/>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FB54E5E9-F37E-4E04-AE35-147DF5E56D7C}"/>
              </a:ext>
            </a:extLst>
          </p:cNvPr>
          <p:cNvPicPr>
            <a:picLocks noChangeAspect="1"/>
          </p:cNvPicPr>
          <p:nvPr userDrawn="1"/>
        </p:nvPicPr>
        <p:blipFill>
          <a:blip r:embed="rId7"/>
          <a:stretch>
            <a:fillRect/>
          </a:stretch>
        </p:blipFill>
        <p:spPr>
          <a:xfrm rot="2042041">
            <a:off x="581025" y="508000"/>
            <a:ext cx="1076325" cy="139382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B907A20A-2E40-4CC9-8830-59C4DC68B0D4}"/>
              </a:ext>
            </a:extLst>
          </p:cNvPr>
          <p:cNvPicPr>
            <a:picLocks noChangeAspect="1"/>
          </p:cNvPicPr>
          <p:nvPr userDrawn="1"/>
        </p:nvPicPr>
        <p:blipFill>
          <a:blip r:embed="rId8"/>
          <a:stretch>
            <a:fillRect/>
          </a:stretch>
        </p:blipFill>
        <p:spPr>
          <a:xfrm rot="1089494">
            <a:off x="508000" y="635000"/>
            <a:ext cx="1065213" cy="137795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B4CADFC0-3F04-4BC0-B8EA-DBE4A039867C}"/>
              </a:ext>
            </a:extLst>
          </p:cNvPr>
          <p:cNvPicPr>
            <a:picLocks noChangeAspect="1"/>
          </p:cNvPicPr>
          <p:nvPr userDrawn="1"/>
        </p:nvPicPr>
        <p:blipFill>
          <a:blip r:embed="rId9"/>
          <a:stretch>
            <a:fillRect/>
          </a:stretch>
        </p:blipFill>
        <p:spPr>
          <a:xfrm rot="409935">
            <a:off x="403225" y="830263"/>
            <a:ext cx="1257300" cy="1625600"/>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6BC99D2E-EFCA-4EA4-92DF-8A3B8EC0FF5C}"/>
              </a:ext>
            </a:extLst>
          </p:cNvPr>
          <p:cNvPicPr>
            <a:picLocks noChangeAspect="1"/>
          </p:cNvPicPr>
          <p:nvPr userDrawn="1"/>
        </p:nvPicPr>
        <p:blipFill>
          <a:blip r:embed="rId10"/>
          <a:stretch>
            <a:fillRect/>
          </a:stretch>
        </p:blipFill>
        <p:spPr>
          <a:xfrm>
            <a:off x="271463" y="1087438"/>
            <a:ext cx="1320800" cy="1709737"/>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4C5B1B5-914E-4A82-BA68-E72BE078EB13}"/>
              </a:ext>
            </a:extLst>
          </p:cNvPr>
          <p:cNvSpPr>
            <a:spLocks noGrp="1"/>
          </p:cNvSpPr>
          <p:nvPr>
            <p:ph type="sldNum" sz="quarter" idx="4"/>
          </p:nvPr>
        </p:nvSpPr>
        <p:spPr>
          <a:xfrm>
            <a:off x="6859588"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Calibri Light" panose="020F0302020204030204" pitchFamily="34" charset="0"/>
              </a:defRPr>
            </a:lvl1pPr>
          </a:lstStyle>
          <a:p>
            <a:pPr>
              <a:defRPr/>
            </a:pPr>
            <a:fld id="{19F08561-5941-4711-80EB-A8BA5AEFD099}" type="slidenum">
              <a:rPr lang="en-GB" altLang="en-US"/>
              <a:pPr>
                <a:defRPr/>
              </a:pPr>
              <a:t>‹#›</a:t>
            </a:fld>
            <a:endParaRPr lang="en-GB" altLang="en-US"/>
          </a:p>
        </p:txBody>
      </p:sp>
      <p:pic>
        <p:nvPicPr>
          <p:cNvPr id="5123" name="Picture 19">
            <a:extLst>
              <a:ext uri="{FF2B5EF4-FFF2-40B4-BE49-F238E27FC236}">
                <a16:creationId xmlns:a16="http://schemas.microsoft.com/office/drawing/2014/main" id="{9907B0E3-2A26-4455-A7C3-380E46C4DD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50213" y="79375"/>
            <a:ext cx="938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2">
            <a:extLst>
              <a:ext uri="{FF2B5EF4-FFF2-40B4-BE49-F238E27FC236}">
                <a16:creationId xmlns:a16="http://schemas.microsoft.com/office/drawing/2014/main" id="{1ACAF5CE-AB45-4A12-BD89-5588ED86EE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3275" y="196850"/>
            <a:ext cx="1936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028EC383-C8F3-4131-9C0E-BD418D1F955A}"/>
              </a:ext>
            </a:extLst>
          </p:cNvPr>
          <p:cNvPicPr>
            <a:picLocks noChangeAspect="1"/>
          </p:cNvPicPr>
          <p:nvPr userDrawn="1"/>
        </p:nvPicPr>
        <p:blipFill>
          <a:blip r:embed="rId4"/>
          <a:stretch>
            <a:fillRect/>
          </a:stretch>
        </p:blipFill>
        <p:spPr>
          <a:xfrm rot="3019756">
            <a:off x="1012031" y="324644"/>
            <a:ext cx="969963" cy="1254125"/>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6AEC105B-2A86-4323-94E5-6D9056361794}"/>
              </a:ext>
            </a:extLst>
          </p:cNvPr>
          <p:cNvPicPr>
            <a:picLocks noChangeAspect="1"/>
          </p:cNvPicPr>
          <p:nvPr userDrawn="1"/>
        </p:nvPicPr>
        <p:blipFill>
          <a:blip r:embed="rId5"/>
          <a:stretch>
            <a:fillRect/>
          </a:stretch>
        </p:blipFill>
        <p:spPr>
          <a:xfrm rot="2419987">
            <a:off x="833438" y="354013"/>
            <a:ext cx="987425" cy="127635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4918BB4C-3D49-4205-BDCB-152DC3E248EA}"/>
              </a:ext>
            </a:extLst>
          </p:cNvPr>
          <p:cNvPicPr>
            <a:picLocks noChangeAspect="1"/>
          </p:cNvPicPr>
          <p:nvPr userDrawn="1"/>
        </p:nvPicPr>
        <p:blipFill>
          <a:blip r:embed="rId6"/>
          <a:stretch>
            <a:fillRect/>
          </a:stretch>
        </p:blipFill>
        <p:spPr>
          <a:xfrm rot="2032168">
            <a:off x="596900" y="476250"/>
            <a:ext cx="1035050" cy="1341438"/>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F6DB8A06-FD60-411E-B446-45035B17CCB4}"/>
              </a:ext>
            </a:extLst>
          </p:cNvPr>
          <p:cNvPicPr>
            <a:picLocks noChangeAspect="1"/>
          </p:cNvPicPr>
          <p:nvPr userDrawn="1"/>
        </p:nvPicPr>
        <p:blipFill>
          <a:blip r:embed="rId7"/>
          <a:stretch>
            <a:fillRect/>
          </a:stretch>
        </p:blipFill>
        <p:spPr>
          <a:xfrm rot="1056069">
            <a:off x="533400" y="638175"/>
            <a:ext cx="1060450" cy="137160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3A25F473-C502-4558-8F3E-156F0FDE04BB}"/>
              </a:ext>
            </a:extLst>
          </p:cNvPr>
          <p:cNvPicPr>
            <a:picLocks noChangeAspect="1"/>
          </p:cNvPicPr>
          <p:nvPr userDrawn="1"/>
        </p:nvPicPr>
        <p:blipFill>
          <a:blip r:embed="rId8"/>
          <a:stretch>
            <a:fillRect/>
          </a:stretch>
        </p:blipFill>
        <p:spPr>
          <a:xfrm rot="409935">
            <a:off x="403225" y="830263"/>
            <a:ext cx="1257300" cy="162560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45539011-6B08-4866-B340-532E9BB9D8CE}"/>
              </a:ext>
            </a:extLst>
          </p:cNvPr>
          <p:cNvPicPr>
            <a:picLocks noChangeAspect="1"/>
          </p:cNvPicPr>
          <p:nvPr userDrawn="1"/>
        </p:nvPicPr>
        <p:blipFill>
          <a:blip r:embed="rId9"/>
          <a:stretch>
            <a:fillRect/>
          </a:stretch>
        </p:blipFill>
        <p:spPr>
          <a:xfrm>
            <a:off x="233363" y="1060450"/>
            <a:ext cx="1327150" cy="1716088"/>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CE43A2D-1CE3-4398-A56E-9EB7E3774D77}"/>
              </a:ext>
            </a:extLst>
          </p:cNvPr>
          <p:cNvPicPr>
            <a:picLocks noChangeAspect="1"/>
          </p:cNvPicPr>
          <p:nvPr userDrawn="1"/>
        </p:nvPicPr>
        <p:blipFill>
          <a:blip r:embed="rId3"/>
          <a:stretch>
            <a:fillRect/>
          </a:stretch>
        </p:blipFill>
        <p:spPr>
          <a:xfrm rot="3007163">
            <a:off x="979488" y="285750"/>
            <a:ext cx="949325" cy="1228725"/>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A643196-58E2-4F8E-903A-2EB4B7A6887E}"/>
              </a:ext>
            </a:extLst>
          </p:cNvPr>
          <p:cNvPicPr>
            <a:picLocks noChangeAspect="1"/>
          </p:cNvPicPr>
          <p:nvPr userDrawn="1"/>
        </p:nvPicPr>
        <p:blipFill>
          <a:blip r:embed="rId4"/>
          <a:stretch>
            <a:fillRect/>
          </a:stretch>
        </p:blipFill>
        <p:spPr>
          <a:xfrm rot="2545742">
            <a:off x="809625" y="331788"/>
            <a:ext cx="971550" cy="12573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220212A-90B7-4B26-BA34-09515379F013}"/>
              </a:ext>
            </a:extLst>
          </p:cNvPr>
          <p:cNvPicPr>
            <a:picLocks noChangeAspect="1"/>
          </p:cNvPicPr>
          <p:nvPr userDrawn="1"/>
        </p:nvPicPr>
        <p:blipFill>
          <a:blip r:embed="rId5"/>
          <a:stretch>
            <a:fillRect/>
          </a:stretch>
        </p:blipFill>
        <p:spPr>
          <a:xfrm rot="2032168">
            <a:off x="604838" y="506413"/>
            <a:ext cx="1036637" cy="1341437"/>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160FE2D-B0EC-4A82-BB90-08EE5D5E1B13}"/>
              </a:ext>
            </a:extLst>
          </p:cNvPr>
          <p:cNvPicPr>
            <a:picLocks noChangeAspect="1"/>
          </p:cNvPicPr>
          <p:nvPr userDrawn="1"/>
        </p:nvPicPr>
        <p:blipFill>
          <a:blip r:embed="rId6"/>
          <a:stretch>
            <a:fillRect/>
          </a:stretch>
        </p:blipFill>
        <p:spPr>
          <a:xfrm rot="1056069">
            <a:off x="533400" y="638175"/>
            <a:ext cx="1060450" cy="137160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82810AC3-EFA5-4D35-8B4D-D8A23EC0EDA5}"/>
              </a:ext>
            </a:extLst>
          </p:cNvPr>
          <p:cNvPicPr>
            <a:picLocks noChangeAspect="1"/>
          </p:cNvPicPr>
          <p:nvPr userDrawn="1"/>
        </p:nvPicPr>
        <p:blipFill>
          <a:blip r:embed="rId7"/>
          <a:stretch>
            <a:fillRect/>
          </a:stretch>
        </p:blipFill>
        <p:spPr>
          <a:xfrm rot="409935">
            <a:off x="403225" y="830263"/>
            <a:ext cx="1257300" cy="162560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EBB0F1AD-C415-4FA9-B830-C1FEB6A64EF3}"/>
              </a:ext>
            </a:extLst>
          </p:cNvPr>
          <p:cNvPicPr>
            <a:picLocks noChangeAspect="1"/>
          </p:cNvPicPr>
          <p:nvPr userDrawn="1"/>
        </p:nvPicPr>
        <p:blipFill>
          <a:blip r:embed="rId8"/>
          <a:stretch>
            <a:fillRect/>
          </a:stretch>
        </p:blipFill>
        <p:spPr>
          <a:xfrm>
            <a:off x="287338" y="1106488"/>
            <a:ext cx="1319212" cy="17065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6591794"/>
      </p:ext>
    </p:extLst>
  </p:cSld>
  <p:clrMap bg1="lt1" tx1="dk1" bg2="lt2" tx2="dk2" accent1="accent1" accent2="accent2" accent3="accent3" accent4="accent4" accent5="accent5" accent6="accent6" hlink="hlink" folHlink="folHlink"/>
  <p:sldLayoutIdLst>
    <p:sldLayoutId id="214748395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620D095D-9CBC-40EF-9234-6DB5E2DD1F26}"/>
              </a:ext>
            </a:extLst>
          </p:cNvPr>
          <p:cNvSpPr txBox="1">
            <a:spLocks noChangeArrowheads="1"/>
          </p:cNvSpPr>
          <p:nvPr/>
        </p:nvSpPr>
        <p:spPr bwMode="auto">
          <a:xfrm>
            <a:off x="5364163" y="6070600"/>
            <a:ext cx="345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Vienna, 25 June 2020 </a:t>
            </a:r>
          </a:p>
        </p:txBody>
      </p:sp>
      <p:sp>
        <p:nvSpPr>
          <p:cNvPr id="10243" name="Rectangle 4">
            <a:extLst>
              <a:ext uri="{FF2B5EF4-FFF2-40B4-BE49-F238E27FC236}">
                <a16:creationId xmlns:a16="http://schemas.microsoft.com/office/drawing/2014/main" id="{E3B7B2D0-8A63-4B94-9C6B-CC2BE5EA2A21}"/>
              </a:ext>
            </a:extLst>
          </p:cNvPr>
          <p:cNvSpPr>
            <a:spLocks noChangeArrowheads="1"/>
          </p:cNvSpPr>
          <p:nvPr/>
        </p:nvSpPr>
        <p:spPr bwMode="auto">
          <a:xfrm>
            <a:off x="388938" y="5865813"/>
            <a:ext cx="6408737" cy="5238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065286"/>
                </a:solidFill>
                <a:effectLst/>
                <a:uLnTx/>
                <a:uFillTx/>
                <a:latin typeface="Calibri Light" panose="020F0302020204030204" pitchFamily="34" charset="0"/>
                <a:ea typeface="+mn-ea"/>
                <a:cs typeface="Arial" panose="020B0604020202020204" pitchFamily="34" charset="0"/>
              </a:rPr>
              <a:t>World Drug Report 2020</a:t>
            </a:r>
            <a:endParaRPr kumimoji="0" lang="en-GB" altLang="en-US" sz="2800" b="1" i="0" u="none" strike="noStrike" kern="1200" cap="none" spc="0" normalizeH="0" baseline="0" noProof="0">
              <a:ln>
                <a:noFill/>
              </a:ln>
              <a:solidFill>
                <a:srgbClr val="065286"/>
              </a:solidFill>
              <a:effectLst/>
              <a:uLnTx/>
              <a:uFillTx/>
              <a:latin typeface="Calibri" panose="020F0502020204030204" pitchFamily="34" charset="0"/>
              <a:ea typeface="+mn-ea"/>
              <a:cs typeface="Arial" panose="020B0604020202020204" pitchFamily="34" charset="0"/>
            </a:endParaRPr>
          </a:p>
        </p:txBody>
      </p:sp>
      <p:pic>
        <p:nvPicPr>
          <p:cNvPr id="10244" name="Picture 7">
            <a:extLst>
              <a:ext uri="{FF2B5EF4-FFF2-40B4-BE49-F238E27FC236}">
                <a16:creationId xmlns:a16="http://schemas.microsoft.com/office/drawing/2014/main" id="{874202AF-8D96-4C11-B431-7D617A8D0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5888"/>
            <a:ext cx="12477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5" name="Group 6">
            <a:extLst>
              <a:ext uri="{FF2B5EF4-FFF2-40B4-BE49-F238E27FC236}">
                <a16:creationId xmlns:a16="http://schemas.microsoft.com/office/drawing/2014/main" id="{8D9FC7A1-8DDD-4216-AEC0-33A27D7E805A}"/>
              </a:ext>
            </a:extLst>
          </p:cNvPr>
          <p:cNvGrpSpPr>
            <a:grpSpLocks/>
          </p:cNvGrpSpPr>
          <p:nvPr/>
        </p:nvGrpSpPr>
        <p:grpSpPr bwMode="auto">
          <a:xfrm>
            <a:off x="250825" y="115888"/>
            <a:ext cx="3889375" cy="2089150"/>
            <a:chOff x="251520" y="115888"/>
            <a:chExt cx="3888432" cy="2088976"/>
          </a:xfrm>
        </p:grpSpPr>
        <p:sp>
          <p:nvSpPr>
            <p:cNvPr id="6" name="Rectangle 5">
              <a:extLst>
                <a:ext uri="{FF2B5EF4-FFF2-40B4-BE49-F238E27FC236}">
                  <a16:creationId xmlns:a16="http://schemas.microsoft.com/office/drawing/2014/main" id="{A65D4C80-F0D3-4E2F-A478-03965EC6025C}"/>
                </a:ext>
              </a:extLst>
            </p:cNvPr>
            <p:cNvSpPr/>
            <p:nvPr/>
          </p:nvSpPr>
          <p:spPr>
            <a:xfrm>
              <a:off x="251520" y="115888"/>
              <a:ext cx="3888432" cy="20889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10248" name="Picture 10">
              <a:extLst>
                <a:ext uri="{FF2B5EF4-FFF2-40B4-BE49-F238E27FC236}">
                  <a16:creationId xmlns:a16="http://schemas.microsoft.com/office/drawing/2014/main" id="{E7BFA954-B271-40C1-B6DF-A491C6BDB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223838"/>
              <a:ext cx="2746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6" name="Picture 2">
            <a:extLst>
              <a:ext uri="{FF2B5EF4-FFF2-40B4-BE49-F238E27FC236}">
                <a16:creationId xmlns:a16="http://schemas.microsoft.com/office/drawing/2014/main" id="{E16FCFF0-F4FC-4A6C-8ABD-01040439DF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97000"/>
            <a:ext cx="91440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9881-BC57-40A5-A646-CC8164C05223}"/>
              </a:ext>
            </a:extLst>
          </p:cNvPr>
          <p:cNvSpPr>
            <a:spLocks noGrp="1"/>
          </p:cNvSpPr>
          <p:nvPr>
            <p:ph type="title"/>
          </p:nvPr>
        </p:nvSpPr>
        <p:spPr/>
        <p:txBody>
          <a:bodyPr>
            <a:normAutofit fontScale="90000"/>
          </a:bodyPr>
          <a:lstStyle/>
          <a:p>
            <a:br>
              <a:rPr lang="en-US" dirty="0"/>
            </a:br>
            <a:endParaRPr lang="en-GB" dirty="0"/>
          </a:p>
        </p:txBody>
      </p:sp>
      <p:pic>
        <p:nvPicPr>
          <p:cNvPr id="4" name="Content Placeholder 3">
            <a:extLst>
              <a:ext uri="{FF2B5EF4-FFF2-40B4-BE49-F238E27FC236}">
                <a16:creationId xmlns:a16="http://schemas.microsoft.com/office/drawing/2014/main" id="{9F902C28-19BF-4035-9D63-A8412A35AB53}"/>
              </a:ext>
            </a:extLst>
          </p:cNvPr>
          <p:cNvPicPr>
            <a:picLocks noGrp="1" noChangeAspect="1"/>
          </p:cNvPicPr>
          <p:nvPr>
            <p:ph idx="1"/>
          </p:nvPr>
        </p:nvPicPr>
        <p:blipFill>
          <a:blip r:embed="rId2"/>
          <a:stretch>
            <a:fillRect/>
          </a:stretch>
        </p:blipFill>
        <p:spPr>
          <a:xfrm>
            <a:off x="5029019" y="1988839"/>
            <a:ext cx="3561442" cy="4869161"/>
          </a:xfrm>
          <a:prstGeom prst="rect">
            <a:avLst/>
          </a:prstGeom>
        </p:spPr>
      </p:pic>
      <p:sp>
        <p:nvSpPr>
          <p:cNvPr id="5" name="Title 1">
            <a:extLst>
              <a:ext uri="{FF2B5EF4-FFF2-40B4-BE49-F238E27FC236}">
                <a16:creationId xmlns:a16="http://schemas.microsoft.com/office/drawing/2014/main" id="{0C0E0170-D45E-43A1-951B-A49DDA7B42A7}"/>
              </a:ext>
            </a:extLst>
          </p:cNvPr>
          <p:cNvSpPr txBox="1">
            <a:spLocks/>
          </p:cNvSpPr>
          <p:nvPr/>
        </p:nvSpPr>
        <p:spPr>
          <a:xfrm>
            <a:off x="164271" y="3175414"/>
            <a:ext cx="4229773" cy="349394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t>Non-medical se of opioids account for</a:t>
            </a:r>
          </a:p>
          <a:p>
            <a:endParaRPr lang="en-US" sz="4100" dirty="0"/>
          </a:p>
          <a:p>
            <a:pPr marL="571500" indent="-571500">
              <a:buFont typeface="Arial" panose="020B0604020202020204" pitchFamily="34" charset="0"/>
              <a:buChar char="•"/>
            </a:pPr>
            <a:r>
              <a:rPr lang="en-US" sz="3600" dirty="0"/>
              <a:t>66 per cent of 167,00 deaths due to drug use disorders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Half of 42 million years lost due to disability and premature deaths </a:t>
            </a:r>
          </a:p>
          <a:p>
            <a:endParaRPr lang="en-US" sz="3600" dirty="0"/>
          </a:p>
          <a:p>
            <a:pPr marL="571500" indent="-571500">
              <a:buFont typeface="Arial" panose="020B0604020202020204" pitchFamily="34" charset="0"/>
              <a:buChar char="•"/>
            </a:pPr>
            <a:r>
              <a:rPr lang="en-US" sz="3600" dirty="0"/>
              <a:t>Fueling opioid crisis in North America, West and Central Africa</a:t>
            </a:r>
          </a:p>
        </p:txBody>
      </p:sp>
      <p:sp>
        <p:nvSpPr>
          <p:cNvPr id="3" name="Rectangle 2">
            <a:extLst>
              <a:ext uri="{FF2B5EF4-FFF2-40B4-BE49-F238E27FC236}">
                <a16:creationId xmlns:a16="http://schemas.microsoft.com/office/drawing/2014/main" id="{44F96786-8061-4D47-BADC-411164F8B121}"/>
              </a:ext>
            </a:extLst>
          </p:cNvPr>
          <p:cNvSpPr/>
          <p:nvPr/>
        </p:nvSpPr>
        <p:spPr>
          <a:xfrm>
            <a:off x="2483768" y="606246"/>
            <a:ext cx="6336704" cy="1815882"/>
          </a:xfrm>
          <a:prstGeom prst="rect">
            <a:avLst/>
          </a:prstGeom>
        </p:spPr>
        <p:txBody>
          <a:bodyPr wrap="square">
            <a:spAutoFit/>
          </a:bodyPr>
          <a:lstStyle/>
          <a:p>
            <a:r>
              <a:rPr lang="en-US" sz="2800" dirty="0"/>
              <a:t>Opioids cause the main harm: </a:t>
            </a:r>
            <a:br>
              <a:rPr lang="en-US" sz="2800" dirty="0"/>
            </a:br>
            <a:r>
              <a:rPr lang="en-US" sz="2800" dirty="0"/>
              <a:t>Non-medical use of synthetic opioids fuels public health crises</a:t>
            </a:r>
            <a:br>
              <a:rPr lang="en-US" sz="2800" dirty="0"/>
            </a:br>
            <a:endParaRPr lang="en-GB" sz="2800" dirty="0"/>
          </a:p>
        </p:txBody>
      </p:sp>
    </p:spTree>
    <p:extLst>
      <p:ext uri="{BB962C8B-B14F-4D97-AF65-F5344CB8AC3E}">
        <p14:creationId xmlns:p14="http://schemas.microsoft.com/office/powerpoint/2010/main" val="46675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F50A98-2F60-4C6F-8F4F-73B2B4BE8BB4}"/>
              </a:ext>
            </a:extLst>
          </p:cNvPr>
          <p:cNvSpPr/>
          <p:nvPr/>
        </p:nvSpPr>
        <p:spPr>
          <a:xfrm>
            <a:off x="323528" y="4221088"/>
            <a:ext cx="2286000" cy="923330"/>
          </a:xfrm>
          <a:prstGeom prst="rect">
            <a:avLst/>
          </a:prstGeom>
        </p:spPr>
        <p:txBody>
          <a:bodyPr wrap="square">
            <a:spAutoFit/>
          </a:bodyPr>
          <a:lstStyle/>
          <a:p>
            <a:r>
              <a:rPr lang="en-GB" dirty="0"/>
              <a:t>Methamphetamine market grows in Afghanistan and Iraq </a:t>
            </a:r>
          </a:p>
        </p:txBody>
      </p:sp>
      <p:sp>
        <p:nvSpPr>
          <p:cNvPr id="4" name="Rectangle 3">
            <a:extLst>
              <a:ext uri="{FF2B5EF4-FFF2-40B4-BE49-F238E27FC236}">
                <a16:creationId xmlns:a16="http://schemas.microsoft.com/office/drawing/2014/main" id="{2973055A-6389-4111-B0EF-361D96DACDE9}"/>
              </a:ext>
            </a:extLst>
          </p:cNvPr>
          <p:cNvSpPr/>
          <p:nvPr/>
        </p:nvSpPr>
        <p:spPr>
          <a:xfrm>
            <a:off x="2411760" y="655850"/>
            <a:ext cx="3855992" cy="584775"/>
          </a:xfrm>
          <a:prstGeom prst="rect">
            <a:avLst/>
          </a:prstGeom>
        </p:spPr>
        <p:txBody>
          <a:bodyPr wrap="none">
            <a:spAutoFit/>
          </a:bodyPr>
          <a:lstStyle/>
          <a:p>
            <a:r>
              <a:rPr lang="en-GB" sz="3200" dirty="0"/>
              <a:t>Rapid market changes</a:t>
            </a:r>
          </a:p>
        </p:txBody>
      </p:sp>
      <p:pic>
        <p:nvPicPr>
          <p:cNvPr id="5" name="Picture 4">
            <a:extLst>
              <a:ext uri="{FF2B5EF4-FFF2-40B4-BE49-F238E27FC236}">
                <a16:creationId xmlns:a16="http://schemas.microsoft.com/office/drawing/2014/main" id="{C2ACB811-9170-47CB-997D-5FC0DA7C9F97}"/>
              </a:ext>
            </a:extLst>
          </p:cNvPr>
          <p:cNvPicPr>
            <a:picLocks noChangeAspect="1"/>
          </p:cNvPicPr>
          <p:nvPr/>
        </p:nvPicPr>
        <p:blipFill>
          <a:blip r:embed="rId2"/>
          <a:stretch>
            <a:fillRect/>
          </a:stretch>
        </p:blipFill>
        <p:spPr>
          <a:xfrm>
            <a:off x="2876588" y="3962149"/>
            <a:ext cx="2991555" cy="2707211"/>
          </a:xfrm>
          <a:prstGeom prst="rect">
            <a:avLst/>
          </a:prstGeom>
        </p:spPr>
      </p:pic>
      <p:pic>
        <p:nvPicPr>
          <p:cNvPr id="6" name="Picture 5">
            <a:extLst>
              <a:ext uri="{FF2B5EF4-FFF2-40B4-BE49-F238E27FC236}">
                <a16:creationId xmlns:a16="http://schemas.microsoft.com/office/drawing/2014/main" id="{0349278A-3E83-4F2E-8154-F8A5257A9C18}"/>
              </a:ext>
            </a:extLst>
          </p:cNvPr>
          <p:cNvPicPr>
            <a:picLocks noChangeAspect="1"/>
          </p:cNvPicPr>
          <p:nvPr/>
        </p:nvPicPr>
        <p:blipFill>
          <a:blip r:embed="rId3"/>
          <a:stretch>
            <a:fillRect/>
          </a:stretch>
        </p:blipFill>
        <p:spPr>
          <a:xfrm>
            <a:off x="4635877" y="1333948"/>
            <a:ext cx="3855992" cy="2480066"/>
          </a:xfrm>
          <a:prstGeom prst="rect">
            <a:avLst/>
          </a:prstGeom>
        </p:spPr>
      </p:pic>
      <p:sp>
        <p:nvSpPr>
          <p:cNvPr id="7" name="Rectangle 6">
            <a:extLst>
              <a:ext uri="{FF2B5EF4-FFF2-40B4-BE49-F238E27FC236}">
                <a16:creationId xmlns:a16="http://schemas.microsoft.com/office/drawing/2014/main" id="{E88454BD-936C-4F4A-8140-7A5C87F54BFB}"/>
              </a:ext>
            </a:extLst>
          </p:cNvPr>
          <p:cNvSpPr/>
          <p:nvPr/>
        </p:nvSpPr>
        <p:spPr>
          <a:xfrm>
            <a:off x="2084203" y="1695522"/>
            <a:ext cx="2160240" cy="1200329"/>
          </a:xfrm>
          <a:prstGeom prst="rect">
            <a:avLst/>
          </a:prstGeom>
        </p:spPr>
        <p:txBody>
          <a:bodyPr wrap="square">
            <a:spAutoFit/>
          </a:bodyPr>
          <a:lstStyle/>
          <a:p>
            <a:r>
              <a:rPr lang="en-US" dirty="0"/>
              <a:t>Synthetics replace opiates in Central Asia and the Russian Federation</a:t>
            </a:r>
          </a:p>
        </p:txBody>
      </p:sp>
    </p:spTree>
    <p:extLst>
      <p:ext uri="{BB962C8B-B14F-4D97-AF65-F5344CB8AC3E}">
        <p14:creationId xmlns:p14="http://schemas.microsoft.com/office/powerpoint/2010/main" val="193421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889CC1-853C-4679-99CF-FB92AA61B722}"/>
              </a:ext>
            </a:extLst>
          </p:cNvPr>
          <p:cNvPicPr>
            <a:picLocks noChangeAspect="1"/>
          </p:cNvPicPr>
          <p:nvPr/>
        </p:nvPicPr>
        <p:blipFill>
          <a:blip r:embed="rId2"/>
          <a:stretch>
            <a:fillRect/>
          </a:stretch>
        </p:blipFill>
        <p:spPr>
          <a:xfrm>
            <a:off x="323850" y="2907274"/>
            <a:ext cx="8496300" cy="3585600"/>
          </a:xfrm>
          <a:prstGeom prst="rect">
            <a:avLst/>
          </a:prstGeom>
        </p:spPr>
      </p:pic>
      <p:sp>
        <p:nvSpPr>
          <p:cNvPr id="5" name="Title 1">
            <a:extLst>
              <a:ext uri="{FF2B5EF4-FFF2-40B4-BE49-F238E27FC236}">
                <a16:creationId xmlns:a16="http://schemas.microsoft.com/office/drawing/2014/main" id="{306B4139-BEFB-4F53-A9C8-8391928189A7}"/>
              </a:ext>
            </a:extLst>
          </p:cNvPr>
          <p:cNvSpPr txBox="1">
            <a:spLocks/>
          </p:cNvSpPr>
          <p:nvPr/>
        </p:nvSpPr>
        <p:spPr>
          <a:xfrm>
            <a:off x="1907704" y="1983910"/>
            <a:ext cx="2200275" cy="9233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Cocaine</a:t>
            </a:r>
            <a:endParaRPr lang="en-GB" sz="3200" dirty="0"/>
          </a:p>
        </p:txBody>
      </p:sp>
      <p:sp>
        <p:nvSpPr>
          <p:cNvPr id="3" name="Rectangle 2">
            <a:extLst>
              <a:ext uri="{FF2B5EF4-FFF2-40B4-BE49-F238E27FC236}">
                <a16:creationId xmlns:a16="http://schemas.microsoft.com/office/drawing/2014/main" id="{631C8742-A339-4C01-85E7-B7003FC7572A}"/>
              </a:ext>
            </a:extLst>
          </p:cNvPr>
          <p:cNvSpPr/>
          <p:nvPr/>
        </p:nvSpPr>
        <p:spPr>
          <a:xfrm>
            <a:off x="2411760" y="836712"/>
            <a:ext cx="6070127" cy="954107"/>
          </a:xfrm>
          <a:prstGeom prst="rect">
            <a:avLst/>
          </a:prstGeom>
        </p:spPr>
        <p:txBody>
          <a:bodyPr wrap="square">
            <a:spAutoFit/>
          </a:bodyPr>
          <a:lstStyle/>
          <a:p>
            <a:r>
              <a:rPr lang="en-US" sz="2800" dirty="0"/>
              <a:t>Supply of plant-based drugs still at a</a:t>
            </a:r>
            <a:br>
              <a:rPr lang="en-US" sz="2800" dirty="0"/>
            </a:br>
            <a:r>
              <a:rPr lang="en-US" sz="2800" dirty="0"/>
              <a:t>high level despite some decreases:</a:t>
            </a:r>
            <a:endParaRPr lang="en-GB" sz="2800" dirty="0"/>
          </a:p>
        </p:txBody>
      </p:sp>
    </p:spTree>
    <p:extLst>
      <p:ext uri="{BB962C8B-B14F-4D97-AF65-F5344CB8AC3E}">
        <p14:creationId xmlns:p14="http://schemas.microsoft.com/office/powerpoint/2010/main" val="345825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5B3C-AB3E-46C3-904E-A5ED37C82B19}"/>
              </a:ext>
            </a:extLst>
          </p:cNvPr>
          <p:cNvSpPr>
            <a:spLocks noGrp="1"/>
          </p:cNvSpPr>
          <p:nvPr>
            <p:ph type="title"/>
          </p:nvPr>
        </p:nvSpPr>
        <p:spPr>
          <a:xfrm>
            <a:off x="1691680" y="1196752"/>
            <a:ext cx="7052270" cy="1135064"/>
          </a:xfrm>
        </p:spPr>
        <p:txBody>
          <a:bodyPr>
            <a:normAutofit/>
          </a:bodyPr>
          <a:lstStyle/>
          <a:p>
            <a:r>
              <a:rPr lang="en-US" sz="2800" dirty="0"/>
              <a:t>Traffickers show resilience by changing</a:t>
            </a:r>
            <a:br>
              <a:rPr lang="en-US" sz="2800" dirty="0"/>
            </a:br>
            <a:r>
              <a:rPr lang="en-GB" sz="2800" dirty="0"/>
              <a:t>routes – cocaine trafficking routes (2014-2018)</a:t>
            </a:r>
          </a:p>
        </p:txBody>
      </p:sp>
      <p:pic>
        <p:nvPicPr>
          <p:cNvPr id="4" name="Picture 3">
            <a:extLst>
              <a:ext uri="{FF2B5EF4-FFF2-40B4-BE49-F238E27FC236}">
                <a16:creationId xmlns:a16="http://schemas.microsoft.com/office/drawing/2014/main" id="{10A697F7-C670-445D-868C-8EF8DCB51BB5}"/>
              </a:ext>
            </a:extLst>
          </p:cNvPr>
          <p:cNvPicPr>
            <a:picLocks noChangeAspect="1"/>
          </p:cNvPicPr>
          <p:nvPr/>
        </p:nvPicPr>
        <p:blipFill rotWithShape="1">
          <a:blip r:embed="rId2"/>
          <a:srcRect l="1401" t="3926" r="1616"/>
          <a:stretch/>
        </p:blipFill>
        <p:spPr>
          <a:xfrm>
            <a:off x="1691680" y="2525570"/>
            <a:ext cx="7052270" cy="4027629"/>
          </a:xfrm>
          <a:prstGeom prst="rect">
            <a:avLst/>
          </a:prstGeom>
        </p:spPr>
      </p:pic>
    </p:spTree>
    <p:extLst>
      <p:ext uri="{BB962C8B-B14F-4D97-AF65-F5344CB8AC3E}">
        <p14:creationId xmlns:p14="http://schemas.microsoft.com/office/powerpoint/2010/main" val="328781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AADD-32B6-420B-A323-AAF4FBA63D5B}"/>
              </a:ext>
            </a:extLst>
          </p:cNvPr>
          <p:cNvSpPr>
            <a:spLocks noGrp="1"/>
          </p:cNvSpPr>
          <p:nvPr>
            <p:ph type="title"/>
          </p:nvPr>
        </p:nvSpPr>
        <p:spPr/>
        <p:txBody>
          <a:bodyPr>
            <a:normAutofit fontScale="90000"/>
          </a:bodyPr>
          <a:lstStyle/>
          <a:p>
            <a:endParaRPr lang="en-GB" dirty="0"/>
          </a:p>
        </p:txBody>
      </p:sp>
      <p:pic>
        <p:nvPicPr>
          <p:cNvPr id="4" name="Content Placeholder 3">
            <a:extLst>
              <a:ext uri="{FF2B5EF4-FFF2-40B4-BE49-F238E27FC236}">
                <a16:creationId xmlns:a16="http://schemas.microsoft.com/office/drawing/2014/main" id="{3BCEF7D6-6C74-4FC1-910E-C06F8A038B0E}"/>
              </a:ext>
            </a:extLst>
          </p:cNvPr>
          <p:cNvPicPr>
            <a:picLocks noGrp="1" noChangeAspect="1"/>
          </p:cNvPicPr>
          <p:nvPr>
            <p:ph idx="1"/>
          </p:nvPr>
        </p:nvPicPr>
        <p:blipFill>
          <a:blip r:embed="rId2"/>
          <a:stretch>
            <a:fillRect/>
          </a:stretch>
        </p:blipFill>
        <p:spPr>
          <a:xfrm>
            <a:off x="2449779" y="2293715"/>
            <a:ext cx="6346048" cy="4510085"/>
          </a:xfrm>
          <a:prstGeom prst="rect">
            <a:avLst/>
          </a:prstGeom>
        </p:spPr>
      </p:pic>
      <p:sp>
        <p:nvSpPr>
          <p:cNvPr id="3" name="Rectangle 2">
            <a:extLst>
              <a:ext uri="{FF2B5EF4-FFF2-40B4-BE49-F238E27FC236}">
                <a16:creationId xmlns:a16="http://schemas.microsoft.com/office/drawing/2014/main" id="{7FA888EE-783F-44D4-9D7E-2FA2A924A7F2}"/>
              </a:ext>
            </a:extLst>
          </p:cNvPr>
          <p:cNvSpPr/>
          <p:nvPr/>
        </p:nvSpPr>
        <p:spPr>
          <a:xfrm>
            <a:off x="2514922" y="908720"/>
            <a:ext cx="6305550" cy="1384995"/>
          </a:xfrm>
          <a:prstGeom prst="rect">
            <a:avLst/>
          </a:prstGeom>
        </p:spPr>
        <p:txBody>
          <a:bodyPr wrap="square">
            <a:spAutoFit/>
          </a:bodyPr>
          <a:lstStyle/>
          <a:p>
            <a:r>
              <a:rPr lang="en-US" sz="2800" dirty="0"/>
              <a:t>Supply of plant-based drugs still at a</a:t>
            </a:r>
            <a:br>
              <a:rPr lang="en-US" sz="2800" dirty="0"/>
            </a:br>
            <a:r>
              <a:rPr lang="en-US" sz="2800" dirty="0"/>
              <a:t>high level:  Heroin cultivation and production</a:t>
            </a:r>
            <a:endParaRPr lang="en-GB" sz="2800" dirty="0"/>
          </a:p>
        </p:txBody>
      </p:sp>
    </p:spTree>
    <p:extLst>
      <p:ext uri="{BB962C8B-B14F-4D97-AF65-F5344CB8AC3E}">
        <p14:creationId xmlns:p14="http://schemas.microsoft.com/office/powerpoint/2010/main" val="209464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074A-8236-40C2-BF0B-8E2F967FAAC7}"/>
              </a:ext>
            </a:extLst>
          </p:cNvPr>
          <p:cNvSpPr>
            <a:spLocks noGrp="1"/>
          </p:cNvSpPr>
          <p:nvPr>
            <p:ph type="title"/>
          </p:nvPr>
        </p:nvSpPr>
        <p:spPr>
          <a:xfrm>
            <a:off x="2699792" y="692696"/>
            <a:ext cx="5688632" cy="1026922"/>
          </a:xfrm>
        </p:spPr>
        <p:txBody>
          <a:bodyPr>
            <a:normAutofit fontScale="90000"/>
          </a:bodyPr>
          <a:lstStyle/>
          <a:p>
            <a:r>
              <a:rPr lang="en-US" sz="2800" dirty="0"/>
              <a:t>Traffickers show resilience by changing</a:t>
            </a:r>
            <a:br>
              <a:rPr lang="en-US" sz="2800" dirty="0"/>
            </a:br>
            <a:r>
              <a:rPr lang="en-US" sz="2800" dirty="0"/>
              <a:t>routes - - heroin trafficking trends 2014-18</a:t>
            </a:r>
            <a:endParaRPr lang="en-GB" sz="2800" dirty="0"/>
          </a:p>
        </p:txBody>
      </p:sp>
      <p:pic>
        <p:nvPicPr>
          <p:cNvPr id="4" name="Picture 3">
            <a:extLst>
              <a:ext uri="{FF2B5EF4-FFF2-40B4-BE49-F238E27FC236}">
                <a16:creationId xmlns:a16="http://schemas.microsoft.com/office/drawing/2014/main" id="{F71AD255-84C5-467F-87A4-EF29BEE1043E}"/>
              </a:ext>
            </a:extLst>
          </p:cNvPr>
          <p:cNvPicPr>
            <a:picLocks noChangeAspect="1"/>
          </p:cNvPicPr>
          <p:nvPr/>
        </p:nvPicPr>
        <p:blipFill rotWithShape="1">
          <a:blip r:embed="rId2"/>
          <a:srcRect l="635" t="5148" r="1515" b="3143"/>
          <a:stretch/>
        </p:blipFill>
        <p:spPr>
          <a:xfrm>
            <a:off x="1763688" y="2009874"/>
            <a:ext cx="7117555" cy="4163442"/>
          </a:xfrm>
          <a:prstGeom prst="rect">
            <a:avLst/>
          </a:prstGeom>
        </p:spPr>
      </p:pic>
    </p:spTree>
    <p:extLst>
      <p:ext uri="{BB962C8B-B14F-4D97-AF65-F5344CB8AC3E}">
        <p14:creationId xmlns:p14="http://schemas.microsoft.com/office/powerpoint/2010/main" val="114835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8AEE-B79C-4BB2-B142-ACEE10FC7C8C}"/>
              </a:ext>
            </a:extLst>
          </p:cNvPr>
          <p:cNvSpPr>
            <a:spLocks noGrp="1"/>
          </p:cNvSpPr>
          <p:nvPr>
            <p:ph type="title"/>
          </p:nvPr>
        </p:nvSpPr>
        <p:spPr>
          <a:xfrm>
            <a:off x="1270890" y="1268760"/>
            <a:ext cx="7886700" cy="1177071"/>
          </a:xfrm>
        </p:spPr>
        <p:txBody>
          <a:bodyPr>
            <a:noAutofit/>
          </a:bodyPr>
          <a:lstStyle/>
          <a:p>
            <a:r>
              <a:rPr lang="en-US" sz="3200" dirty="0"/>
              <a:t>Markets for amphetamine-type stimulants show signs of continued expansion</a:t>
            </a:r>
            <a:endParaRPr lang="en-GB" sz="3200" dirty="0"/>
          </a:p>
        </p:txBody>
      </p:sp>
      <p:pic>
        <p:nvPicPr>
          <p:cNvPr id="5" name="Picture 4">
            <a:extLst>
              <a:ext uri="{FF2B5EF4-FFF2-40B4-BE49-F238E27FC236}">
                <a16:creationId xmlns:a16="http://schemas.microsoft.com/office/drawing/2014/main" id="{856147F1-0BD9-4B33-B1E1-58DB35AA6DAE}"/>
              </a:ext>
            </a:extLst>
          </p:cNvPr>
          <p:cNvPicPr>
            <a:picLocks noChangeAspect="1"/>
          </p:cNvPicPr>
          <p:nvPr/>
        </p:nvPicPr>
        <p:blipFill>
          <a:blip r:embed="rId2"/>
          <a:stretch>
            <a:fillRect/>
          </a:stretch>
        </p:blipFill>
        <p:spPr>
          <a:xfrm>
            <a:off x="5838155" y="2637507"/>
            <a:ext cx="3107561" cy="3619500"/>
          </a:xfrm>
          <a:prstGeom prst="rect">
            <a:avLst/>
          </a:prstGeom>
        </p:spPr>
      </p:pic>
      <p:pic>
        <p:nvPicPr>
          <p:cNvPr id="7" name="Content Placeholder 6">
            <a:extLst>
              <a:ext uri="{FF2B5EF4-FFF2-40B4-BE49-F238E27FC236}">
                <a16:creationId xmlns:a16="http://schemas.microsoft.com/office/drawing/2014/main" id="{71B282DD-0B85-4BC8-A8BB-6E9B7B01E270}"/>
              </a:ext>
            </a:extLst>
          </p:cNvPr>
          <p:cNvPicPr>
            <a:picLocks noGrp="1" noChangeAspect="1"/>
          </p:cNvPicPr>
          <p:nvPr>
            <p:ph idx="1"/>
          </p:nvPr>
        </p:nvPicPr>
        <p:blipFill>
          <a:blip r:embed="rId3"/>
          <a:stretch>
            <a:fillRect/>
          </a:stretch>
        </p:blipFill>
        <p:spPr>
          <a:xfrm>
            <a:off x="173437" y="3609646"/>
            <a:ext cx="5408480" cy="2647666"/>
          </a:xfrm>
          <a:prstGeom prst="rect">
            <a:avLst/>
          </a:prstGeom>
        </p:spPr>
      </p:pic>
    </p:spTree>
    <p:extLst>
      <p:ext uri="{BB962C8B-B14F-4D97-AF65-F5344CB8AC3E}">
        <p14:creationId xmlns:p14="http://schemas.microsoft.com/office/powerpoint/2010/main" val="245501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090D-AA15-464E-AA60-B82527FE04A1}"/>
              </a:ext>
            </a:extLst>
          </p:cNvPr>
          <p:cNvSpPr>
            <a:spLocks noGrp="1"/>
          </p:cNvSpPr>
          <p:nvPr>
            <p:ph type="title"/>
          </p:nvPr>
        </p:nvSpPr>
        <p:spPr>
          <a:xfrm>
            <a:off x="2555776" y="390525"/>
            <a:ext cx="5959574" cy="2047875"/>
          </a:xfrm>
        </p:spPr>
        <p:txBody>
          <a:bodyPr>
            <a:noAutofit/>
          </a:bodyPr>
          <a:lstStyle/>
          <a:p>
            <a:r>
              <a:rPr lang="en-US" sz="3200" dirty="0"/>
              <a:t>COVID-19 and the drug supply chain: from production and trafficking to use </a:t>
            </a:r>
            <a:br>
              <a:rPr lang="en-US" sz="3200" dirty="0"/>
            </a:br>
            <a:r>
              <a:rPr lang="en-US" sz="3200" dirty="0"/>
              <a:t>Production</a:t>
            </a:r>
            <a:endParaRPr lang="en-GB" sz="3200" dirty="0"/>
          </a:p>
        </p:txBody>
      </p:sp>
      <p:sp>
        <p:nvSpPr>
          <p:cNvPr id="3" name="Content Placeholder 2">
            <a:extLst>
              <a:ext uri="{FF2B5EF4-FFF2-40B4-BE49-F238E27FC236}">
                <a16:creationId xmlns:a16="http://schemas.microsoft.com/office/drawing/2014/main" id="{FCABE9F3-48A0-4394-B97D-10CFC1F10273}"/>
              </a:ext>
            </a:extLst>
          </p:cNvPr>
          <p:cNvSpPr>
            <a:spLocks noGrp="1"/>
          </p:cNvSpPr>
          <p:nvPr>
            <p:ph idx="1"/>
          </p:nvPr>
        </p:nvSpPr>
        <p:spPr>
          <a:xfrm>
            <a:off x="971600" y="2882900"/>
            <a:ext cx="7886700" cy="3584575"/>
          </a:xfrm>
        </p:spPr>
        <p:txBody>
          <a:bodyPr/>
          <a:lstStyle/>
          <a:p>
            <a:r>
              <a:rPr lang="en-US" sz="2800" dirty="0"/>
              <a:t>Restrictions resulting from the lockdown could hinder the production and sale of opiates in major producing countries</a:t>
            </a:r>
          </a:p>
          <a:p>
            <a:r>
              <a:rPr lang="en-US" sz="2800" dirty="0"/>
              <a:t>Measures are impeding cocaine production in the short term, but a resurgence is likely in the event of an economic crisis</a:t>
            </a:r>
          </a:p>
          <a:p>
            <a:r>
              <a:rPr lang="en-US" sz="2800" dirty="0"/>
              <a:t>Reduced trade is limiting the availability of precursors for synthetic drugs in some regions</a:t>
            </a:r>
            <a:endParaRPr lang="en-GB" sz="2800" dirty="0"/>
          </a:p>
        </p:txBody>
      </p:sp>
    </p:spTree>
    <p:extLst>
      <p:ext uri="{BB962C8B-B14F-4D97-AF65-F5344CB8AC3E}">
        <p14:creationId xmlns:p14="http://schemas.microsoft.com/office/powerpoint/2010/main" val="171860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33D4-CE7B-4F22-B1EC-D8B80399029E}"/>
              </a:ext>
            </a:extLst>
          </p:cNvPr>
          <p:cNvSpPr>
            <a:spLocks noGrp="1"/>
          </p:cNvSpPr>
          <p:nvPr>
            <p:ph type="title"/>
          </p:nvPr>
        </p:nvSpPr>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2420B33F-A76D-4DA3-A0D2-5A3A7978B2E3}"/>
              </a:ext>
            </a:extLst>
          </p:cNvPr>
          <p:cNvSpPr>
            <a:spLocks noGrp="1"/>
          </p:cNvSpPr>
          <p:nvPr>
            <p:ph idx="1"/>
          </p:nvPr>
        </p:nvSpPr>
        <p:spPr>
          <a:xfrm>
            <a:off x="266700" y="2708920"/>
            <a:ext cx="4543425" cy="4351338"/>
          </a:xfrm>
        </p:spPr>
        <p:txBody>
          <a:bodyPr>
            <a:normAutofit fontScale="62500" lnSpcReduction="20000"/>
          </a:bodyPr>
          <a:lstStyle/>
          <a:p>
            <a:r>
              <a:rPr lang="en-US" dirty="0"/>
              <a:t>Drug trafficking by air is likely to be completely disrupted by the restrictions imposed on air travel</a:t>
            </a:r>
          </a:p>
          <a:p>
            <a:r>
              <a:rPr lang="en-US" dirty="0"/>
              <a:t>Signs of increased use of maritime routes to traffic heroin to Europe</a:t>
            </a:r>
          </a:p>
          <a:p>
            <a:r>
              <a:rPr lang="en-US" dirty="0"/>
              <a:t>Border measures appear to be hindering trafficking in opiates</a:t>
            </a:r>
          </a:p>
          <a:p>
            <a:r>
              <a:rPr lang="en-US" dirty="0"/>
              <a:t>Large shipments of cocaine are still being trafficked but by alternative means</a:t>
            </a:r>
          </a:p>
          <a:p>
            <a:r>
              <a:rPr lang="en-US" dirty="0"/>
              <a:t>Indications of a reduction in the flow of cocaine is not yet affecting seizures in destination markets</a:t>
            </a:r>
          </a:p>
          <a:p>
            <a:r>
              <a:rPr lang="en-US" dirty="0"/>
              <a:t>COVID-19 measures are likely to lead to the stockpiling of drugs</a:t>
            </a:r>
            <a:endParaRPr lang="en-GB" dirty="0"/>
          </a:p>
        </p:txBody>
      </p:sp>
      <p:pic>
        <p:nvPicPr>
          <p:cNvPr id="4" name="Picture 3">
            <a:extLst>
              <a:ext uri="{FF2B5EF4-FFF2-40B4-BE49-F238E27FC236}">
                <a16:creationId xmlns:a16="http://schemas.microsoft.com/office/drawing/2014/main" id="{DAF16C17-FC1D-4F18-BBC7-E933AEAD0B1F}"/>
              </a:ext>
            </a:extLst>
          </p:cNvPr>
          <p:cNvPicPr>
            <a:picLocks noChangeAspect="1"/>
          </p:cNvPicPr>
          <p:nvPr/>
        </p:nvPicPr>
        <p:blipFill>
          <a:blip r:embed="rId2"/>
          <a:stretch>
            <a:fillRect/>
          </a:stretch>
        </p:blipFill>
        <p:spPr>
          <a:xfrm>
            <a:off x="4963818" y="2708920"/>
            <a:ext cx="3886200" cy="3714750"/>
          </a:xfrm>
          <a:prstGeom prst="rect">
            <a:avLst/>
          </a:prstGeom>
        </p:spPr>
      </p:pic>
      <p:sp>
        <p:nvSpPr>
          <p:cNvPr id="5" name="Rectangle 4">
            <a:extLst>
              <a:ext uri="{FF2B5EF4-FFF2-40B4-BE49-F238E27FC236}">
                <a16:creationId xmlns:a16="http://schemas.microsoft.com/office/drawing/2014/main" id="{84435124-CC52-4060-8784-8327DB145A5C}"/>
              </a:ext>
            </a:extLst>
          </p:cNvPr>
          <p:cNvSpPr/>
          <p:nvPr/>
        </p:nvSpPr>
        <p:spPr>
          <a:xfrm>
            <a:off x="2509838" y="948293"/>
            <a:ext cx="4602863" cy="523220"/>
          </a:xfrm>
          <a:prstGeom prst="rect">
            <a:avLst/>
          </a:prstGeom>
        </p:spPr>
        <p:txBody>
          <a:bodyPr wrap="none">
            <a:spAutoFit/>
          </a:bodyPr>
          <a:lstStyle/>
          <a:p>
            <a:r>
              <a:rPr lang="en-GB" sz="2800" dirty="0"/>
              <a:t>COVID-19 and drug trafficking </a:t>
            </a:r>
          </a:p>
        </p:txBody>
      </p:sp>
    </p:spTree>
    <p:extLst>
      <p:ext uri="{BB962C8B-B14F-4D97-AF65-F5344CB8AC3E}">
        <p14:creationId xmlns:p14="http://schemas.microsoft.com/office/powerpoint/2010/main" val="102281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AD56-2496-41B8-9C88-B139A1E0582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E7B2074-68D6-40D1-AAD0-810C23CA31A5}"/>
              </a:ext>
            </a:extLst>
          </p:cNvPr>
          <p:cNvSpPr>
            <a:spLocks noGrp="1"/>
          </p:cNvSpPr>
          <p:nvPr>
            <p:ph idx="1"/>
          </p:nvPr>
        </p:nvSpPr>
        <p:spPr/>
        <p:txBody>
          <a:bodyPr>
            <a:normAutofit fontScale="25000" lnSpcReduction="20000"/>
          </a:bodyPr>
          <a:lstStyle/>
          <a:p>
            <a:endParaRPr lang="en-GB" dirty="0"/>
          </a:p>
        </p:txBody>
      </p:sp>
      <p:sp>
        <p:nvSpPr>
          <p:cNvPr id="4" name="Rectangle 3">
            <a:extLst>
              <a:ext uri="{FF2B5EF4-FFF2-40B4-BE49-F238E27FC236}">
                <a16:creationId xmlns:a16="http://schemas.microsoft.com/office/drawing/2014/main" id="{8681B296-753D-45ED-BAE2-A0C0BA5D535E}"/>
              </a:ext>
            </a:extLst>
          </p:cNvPr>
          <p:cNvSpPr/>
          <p:nvPr/>
        </p:nvSpPr>
        <p:spPr>
          <a:xfrm>
            <a:off x="827584" y="2996952"/>
            <a:ext cx="8028384" cy="3539430"/>
          </a:xfrm>
          <a:prstGeom prst="rect">
            <a:avLst/>
          </a:prstGeom>
        </p:spPr>
        <p:txBody>
          <a:bodyPr wrap="square">
            <a:spAutoFit/>
          </a:bodyPr>
          <a:lstStyle/>
          <a:p>
            <a:pPr marL="457200" indent="-457200">
              <a:buFont typeface="Arial" panose="020B0604020202020204" pitchFamily="34" charset="0"/>
              <a:buChar char="•"/>
            </a:pPr>
            <a:r>
              <a:rPr lang="en-US" sz="2800" dirty="0"/>
              <a:t>Drug shortages have been reported and could have negative health consequences for people with drug use disorders</a:t>
            </a:r>
          </a:p>
          <a:p>
            <a:pPr marL="457200" indent="-457200">
              <a:buFont typeface="Arial" panose="020B0604020202020204" pitchFamily="34" charset="0"/>
              <a:buChar char="•"/>
            </a:pPr>
            <a:r>
              <a:rPr lang="en-US" sz="2800" dirty="0"/>
              <a:t>Drug use disorders and regular drug use can lead to complications and mortality if users become infected with COVID-19</a:t>
            </a:r>
          </a:p>
          <a:p>
            <a:pPr marL="457200" indent="-457200">
              <a:buFont typeface="Arial" panose="020B0604020202020204" pitchFamily="34" charset="0"/>
              <a:buChar char="•"/>
            </a:pPr>
            <a:r>
              <a:rPr lang="en-US" sz="2800" dirty="0"/>
              <a:t>Economic difficulties caused by COVID-19 could change drug consumption for the worse</a:t>
            </a:r>
          </a:p>
        </p:txBody>
      </p:sp>
      <p:sp>
        <p:nvSpPr>
          <p:cNvPr id="5" name="Rectangle 4">
            <a:extLst>
              <a:ext uri="{FF2B5EF4-FFF2-40B4-BE49-F238E27FC236}">
                <a16:creationId xmlns:a16="http://schemas.microsoft.com/office/drawing/2014/main" id="{38074814-7680-4F1E-B8CB-B8D6C2222DBB}"/>
              </a:ext>
            </a:extLst>
          </p:cNvPr>
          <p:cNvSpPr/>
          <p:nvPr/>
        </p:nvSpPr>
        <p:spPr>
          <a:xfrm>
            <a:off x="2987824" y="976660"/>
            <a:ext cx="4058547" cy="584775"/>
          </a:xfrm>
          <a:prstGeom prst="rect">
            <a:avLst/>
          </a:prstGeom>
        </p:spPr>
        <p:txBody>
          <a:bodyPr wrap="none">
            <a:spAutoFit/>
          </a:bodyPr>
          <a:lstStyle/>
          <a:p>
            <a:r>
              <a:rPr lang="en-GB" sz="3200" dirty="0"/>
              <a:t>COVID-19 and drug use</a:t>
            </a:r>
          </a:p>
        </p:txBody>
      </p:sp>
    </p:spTree>
    <p:extLst>
      <p:ext uri="{BB962C8B-B14F-4D97-AF65-F5344CB8AC3E}">
        <p14:creationId xmlns:p14="http://schemas.microsoft.com/office/powerpoint/2010/main" val="381391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D537-16FA-4000-BD87-282B7B8A2FF6}"/>
              </a:ext>
            </a:extLst>
          </p:cNvPr>
          <p:cNvSpPr>
            <a:spLocks noGrp="1"/>
          </p:cNvSpPr>
          <p:nvPr>
            <p:ph type="title"/>
          </p:nvPr>
        </p:nvSpPr>
        <p:spPr>
          <a:xfrm>
            <a:off x="1475656" y="1124744"/>
            <a:ext cx="7886700" cy="1063624"/>
          </a:xfrm>
        </p:spPr>
        <p:txBody>
          <a:bodyPr>
            <a:normAutofit fontScale="90000"/>
          </a:bodyPr>
          <a:lstStyle/>
          <a:p>
            <a:r>
              <a:rPr lang="en-US" dirty="0"/>
              <a:t>Global drug market: expanding and more complex</a:t>
            </a:r>
            <a:endParaRPr lang="en-GB" dirty="0"/>
          </a:p>
        </p:txBody>
      </p:sp>
      <p:pic>
        <p:nvPicPr>
          <p:cNvPr id="6" name="Picture 5" descr="A picture containing text, map&#10;&#10;Description automatically generated">
            <a:extLst>
              <a:ext uri="{FF2B5EF4-FFF2-40B4-BE49-F238E27FC236}">
                <a16:creationId xmlns:a16="http://schemas.microsoft.com/office/drawing/2014/main" id="{31F62199-3FA4-4FAA-A8C8-99D938F555D3}"/>
              </a:ext>
            </a:extLst>
          </p:cNvPr>
          <p:cNvPicPr>
            <a:picLocks noChangeAspect="1"/>
          </p:cNvPicPr>
          <p:nvPr/>
        </p:nvPicPr>
        <p:blipFill rotWithShape="1">
          <a:blip r:embed="rId2">
            <a:extLst>
              <a:ext uri="{28A0092B-C50C-407E-A947-70E740481C1C}">
                <a14:useLocalDpi xmlns:a14="http://schemas.microsoft.com/office/drawing/2010/main" val="0"/>
              </a:ext>
            </a:extLst>
          </a:blip>
          <a:srcRect t="12368"/>
          <a:stretch/>
        </p:blipFill>
        <p:spPr>
          <a:xfrm>
            <a:off x="1763688" y="2420888"/>
            <a:ext cx="7059168" cy="3792855"/>
          </a:xfrm>
          <a:prstGeom prst="rect">
            <a:avLst/>
          </a:prstGeom>
        </p:spPr>
      </p:pic>
    </p:spTree>
    <p:extLst>
      <p:ext uri="{BB962C8B-B14F-4D97-AF65-F5344CB8AC3E}">
        <p14:creationId xmlns:p14="http://schemas.microsoft.com/office/powerpoint/2010/main" val="300966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6433-4D40-4718-88BB-BFD3E117D243}"/>
              </a:ext>
            </a:extLst>
          </p:cNvPr>
          <p:cNvSpPr>
            <a:spLocks noGrp="1"/>
          </p:cNvSpPr>
          <p:nvPr>
            <p:ph type="title"/>
          </p:nvPr>
        </p:nvSpPr>
        <p:spPr/>
        <p:txBody>
          <a:bodyPr>
            <a:noAutofit/>
          </a:bodyPr>
          <a:lstStyle/>
          <a:p>
            <a:endParaRPr lang="en-GB" sz="3200" dirty="0"/>
          </a:p>
        </p:txBody>
      </p:sp>
      <p:sp>
        <p:nvSpPr>
          <p:cNvPr id="3" name="Rectangle 2">
            <a:extLst>
              <a:ext uri="{FF2B5EF4-FFF2-40B4-BE49-F238E27FC236}">
                <a16:creationId xmlns:a16="http://schemas.microsoft.com/office/drawing/2014/main" id="{35941D0C-14F8-4493-B8ED-BB87C9325C20}"/>
              </a:ext>
            </a:extLst>
          </p:cNvPr>
          <p:cNvSpPr/>
          <p:nvPr/>
        </p:nvSpPr>
        <p:spPr>
          <a:xfrm>
            <a:off x="2286000" y="620688"/>
            <a:ext cx="6608862" cy="1292662"/>
          </a:xfrm>
          <a:prstGeom prst="rect">
            <a:avLst/>
          </a:prstGeom>
        </p:spPr>
        <p:txBody>
          <a:bodyPr wrap="square">
            <a:spAutoFit/>
          </a:bodyPr>
          <a:lstStyle/>
          <a:p>
            <a:r>
              <a:rPr lang="en-US" sz="2600" dirty="0"/>
              <a:t>Addressing global drug problem requires drug policy implemented in tandem with broader agenda for sustainable development</a:t>
            </a:r>
            <a:endParaRPr lang="en-GB" sz="2600" dirty="0"/>
          </a:p>
        </p:txBody>
      </p:sp>
      <p:pic>
        <p:nvPicPr>
          <p:cNvPr id="5" name="Picture 4">
            <a:extLst>
              <a:ext uri="{FF2B5EF4-FFF2-40B4-BE49-F238E27FC236}">
                <a16:creationId xmlns:a16="http://schemas.microsoft.com/office/drawing/2014/main" id="{388B2412-D80A-467D-B3AF-CA88D315424B}"/>
              </a:ext>
            </a:extLst>
          </p:cNvPr>
          <p:cNvPicPr>
            <a:picLocks noChangeAspect="1"/>
          </p:cNvPicPr>
          <p:nvPr/>
        </p:nvPicPr>
        <p:blipFill rotWithShape="1">
          <a:blip r:embed="rId2"/>
          <a:srcRect l="1122" r="1124" b="2416"/>
          <a:stretch/>
        </p:blipFill>
        <p:spPr>
          <a:xfrm>
            <a:off x="1691680" y="1913349"/>
            <a:ext cx="6480720" cy="4692935"/>
          </a:xfrm>
          <a:prstGeom prst="rect">
            <a:avLst/>
          </a:prstGeom>
        </p:spPr>
      </p:pic>
    </p:spTree>
    <p:extLst>
      <p:ext uri="{BB962C8B-B14F-4D97-AF65-F5344CB8AC3E}">
        <p14:creationId xmlns:p14="http://schemas.microsoft.com/office/powerpoint/2010/main" val="81164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F074431-E5CA-4D9E-A8EE-D5E7F2DA1731}"/>
              </a:ext>
            </a:extLst>
          </p:cNvPr>
          <p:cNvSpPr>
            <a:spLocks noGrp="1"/>
          </p:cNvSpPr>
          <p:nvPr>
            <p:ph sz="half" idx="4294967295"/>
          </p:nvPr>
        </p:nvSpPr>
        <p:spPr>
          <a:xfrm>
            <a:off x="0" y="2733675"/>
            <a:ext cx="4506913" cy="4383088"/>
          </a:xfrm>
        </p:spPr>
        <p:txBody>
          <a:bodyPr>
            <a:noAutofit/>
          </a:bodyPr>
          <a:lstStyle/>
          <a:p>
            <a:r>
              <a:rPr lang="en-US" sz="2200" dirty="0"/>
              <a:t>drug use has been on the rise - both overall numbers and the proportion of the world’s population</a:t>
            </a:r>
          </a:p>
          <a:p>
            <a:r>
              <a:rPr lang="en-US" sz="2200" dirty="0"/>
              <a:t>increased far more rapidly in developing countries though more widespread in developed countries </a:t>
            </a:r>
          </a:p>
          <a:p>
            <a:r>
              <a:rPr lang="en-US" sz="2200" dirty="0"/>
              <a:t>transition to drug use disorders is more prevalent among people with a </a:t>
            </a:r>
            <a:r>
              <a:rPr lang="en-US" sz="2300" dirty="0"/>
              <a:t>lower socioeconomic </a:t>
            </a:r>
            <a:r>
              <a:rPr lang="en-GB" sz="2300" dirty="0"/>
              <a:t>status.</a:t>
            </a:r>
          </a:p>
        </p:txBody>
      </p:sp>
      <p:pic>
        <p:nvPicPr>
          <p:cNvPr id="5" name="Picture 4">
            <a:extLst>
              <a:ext uri="{FF2B5EF4-FFF2-40B4-BE49-F238E27FC236}">
                <a16:creationId xmlns:a16="http://schemas.microsoft.com/office/drawing/2014/main" id="{47658B9B-8FD2-4CD7-9131-1EC42A4D45B2}"/>
              </a:ext>
            </a:extLst>
          </p:cNvPr>
          <p:cNvPicPr>
            <a:picLocks noChangeAspect="1"/>
          </p:cNvPicPr>
          <p:nvPr/>
        </p:nvPicPr>
        <p:blipFill>
          <a:blip r:embed="rId2"/>
          <a:stretch>
            <a:fillRect/>
          </a:stretch>
        </p:blipFill>
        <p:spPr>
          <a:xfrm>
            <a:off x="4822054" y="1436202"/>
            <a:ext cx="3703739" cy="2424846"/>
          </a:xfrm>
          <a:prstGeom prst="rect">
            <a:avLst/>
          </a:prstGeom>
        </p:spPr>
      </p:pic>
      <p:pic>
        <p:nvPicPr>
          <p:cNvPr id="6" name="Picture 5">
            <a:extLst>
              <a:ext uri="{FF2B5EF4-FFF2-40B4-BE49-F238E27FC236}">
                <a16:creationId xmlns:a16="http://schemas.microsoft.com/office/drawing/2014/main" id="{ADF84D99-992F-43B9-AEBF-589099FC00C7}"/>
              </a:ext>
            </a:extLst>
          </p:cNvPr>
          <p:cNvPicPr>
            <a:picLocks noChangeAspect="1"/>
          </p:cNvPicPr>
          <p:nvPr/>
        </p:nvPicPr>
        <p:blipFill>
          <a:blip r:embed="rId3"/>
          <a:stretch>
            <a:fillRect/>
          </a:stretch>
        </p:blipFill>
        <p:spPr>
          <a:xfrm>
            <a:off x="4932040" y="4195454"/>
            <a:ext cx="3593753" cy="2771775"/>
          </a:xfrm>
          <a:prstGeom prst="rect">
            <a:avLst/>
          </a:prstGeom>
        </p:spPr>
      </p:pic>
      <p:sp>
        <p:nvSpPr>
          <p:cNvPr id="2" name="Rectangle 1">
            <a:extLst>
              <a:ext uri="{FF2B5EF4-FFF2-40B4-BE49-F238E27FC236}">
                <a16:creationId xmlns:a16="http://schemas.microsoft.com/office/drawing/2014/main" id="{30A1A188-78B1-4C14-B64D-1785E38752B8}"/>
              </a:ext>
            </a:extLst>
          </p:cNvPr>
          <p:cNvSpPr/>
          <p:nvPr/>
        </p:nvSpPr>
        <p:spPr>
          <a:xfrm>
            <a:off x="2448843" y="620688"/>
            <a:ext cx="6172200" cy="954107"/>
          </a:xfrm>
          <a:prstGeom prst="rect">
            <a:avLst/>
          </a:prstGeom>
        </p:spPr>
        <p:txBody>
          <a:bodyPr wrap="square">
            <a:spAutoFit/>
          </a:bodyPr>
          <a:lstStyle/>
          <a:p>
            <a:r>
              <a:rPr lang="en-US" sz="2800" dirty="0"/>
              <a:t>Global drug market: expanding and more complex</a:t>
            </a:r>
            <a:endParaRPr lang="en-GB" sz="2800" dirty="0"/>
          </a:p>
        </p:txBody>
      </p:sp>
    </p:spTree>
    <p:extLst>
      <p:ext uri="{BB962C8B-B14F-4D97-AF65-F5344CB8AC3E}">
        <p14:creationId xmlns:p14="http://schemas.microsoft.com/office/powerpoint/2010/main" val="102136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E379-A508-4846-B6E2-FC239C175EB8}"/>
              </a:ext>
            </a:extLst>
          </p:cNvPr>
          <p:cNvSpPr>
            <a:spLocks noGrp="1"/>
          </p:cNvSpPr>
          <p:nvPr>
            <p:ph type="title"/>
          </p:nvPr>
        </p:nvSpPr>
        <p:spPr>
          <a:xfrm>
            <a:off x="323528" y="2465512"/>
            <a:ext cx="5480669" cy="4392488"/>
          </a:xfrm>
        </p:spPr>
        <p:txBody>
          <a:bodyPr>
            <a:noAutofit/>
          </a:bodyPr>
          <a:lstStyle/>
          <a:p>
            <a:pPr algn="l"/>
            <a:r>
              <a:rPr lang="en-US" sz="2200" dirty="0"/>
              <a:t>		</a:t>
            </a:r>
            <a:r>
              <a:rPr lang="en-US" sz="2400" dirty="0"/>
              <a:t>Emergence of substances not under international control stabilized </a:t>
            </a:r>
            <a:br>
              <a:rPr lang="en-US" sz="2400" dirty="0"/>
            </a:br>
            <a:br>
              <a:rPr lang="en-US" sz="2400" dirty="0"/>
            </a:br>
            <a:r>
              <a:rPr lang="en-US" sz="2400" dirty="0"/>
              <a:t>Potentially harmful opioid new psychoactive substances are on the increase </a:t>
            </a:r>
            <a:br>
              <a:rPr lang="en-US" sz="2400" dirty="0"/>
            </a:br>
            <a:br>
              <a:rPr lang="en-US" sz="2400" dirty="0"/>
            </a:br>
            <a:r>
              <a:rPr lang="en-US" sz="2400" dirty="0"/>
              <a:t>Use of NPS may become cemented among vulnerable population groups </a:t>
            </a:r>
            <a:br>
              <a:rPr lang="en-US" sz="2400" dirty="0"/>
            </a:br>
            <a:br>
              <a:rPr lang="en-US" sz="2400" dirty="0"/>
            </a:br>
            <a:r>
              <a:rPr lang="en-US" sz="2400" dirty="0"/>
              <a:t>Regulating new psychoactive substances appears to have a containment effect </a:t>
            </a:r>
            <a:endParaRPr lang="en-GB" sz="2400" dirty="0"/>
          </a:p>
        </p:txBody>
      </p:sp>
      <p:graphicFrame>
        <p:nvGraphicFramePr>
          <p:cNvPr id="4" name="Object 3">
            <a:extLst>
              <a:ext uri="{FF2B5EF4-FFF2-40B4-BE49-F238E27FC236}">
                <a16:creationId xmlns:a16="http://schemas.microsoft.com/office/drawing/2014/main" id="{93A1B0BC-DE8D-46FD-95E5-D46FBD57D978}"/>
              </a:ext>
            </a:extLst>
          </p:cNvPr>
          <p:cNvGraphicFramePr>
            <a:graphicFrameLocks noChangeAspect="1"/>
          </p:cNvGraphicFramePr>
          <p:nvPr/>
        </p:nvGraphicFramePr>
        <p:xfrm>
          <a:off x="5652120" y="969024"/>
          <a:ext cx="3325770" cy="5428611"/>
        </p:xfrm>
        <a:graphic>
          <a:graphicData uri="http://schemas.openxmlformats.org/presentationml/2006/ole">
            <mc:AlternateContent xmlns:mc="http://schemas.openxmlformats.org/markup-compatibility/2006">
              <mc:Choice xmlns:v="urn:schemas-microsoft-com:vml" Requires="v">
                <p:oleObj spid="_x0000_s25605" name="Acrobat Document" r:id="rId3" imgW="2123918" imgH="3466755" progId="AcroExch.Document.DC">
                  <p:embed/>
                </p:oleObj>
              </mc:Choice>
              <mc:Fallback>
                <p:oleObj name="Acrobat Document" r:id="rId3" imgW="2123918" imgH="3466755" progId="AcroExch.Document.DC">
                  <p:embed/>
                  <p:pic>
                    <p:nvPicPr>
                      <p:cNvPr id="4" name="Object 3">
                        <a:extLst>
                          <a:ext uri="{FF2B5EF4-FFF2-40B4-BE49-F238E27FC236}">
                            <a16:creationId xmlns:a16="http://schemas.microsoft.com/office/drawing/2014/main" id="{93A1B0BC-DE8D-46FD-95E5-D46FBD57D978}"/>
                          </a:ext>
                        </a:extLst>
                      </p:cNvPr>
                      <p:cNvPicPr/>
                      <p:nvPr/>
                    </p:nvPicPr>
                    <p:blipFill>
                      <a:blip r:embed="rId4"/>
                      <a:stretch>
                        <a:fillRect/>
                      </a:stretch>
                    </p:blipFill>
                    <p:spPr>
                      <a:xfrm>
                        <a:off x="5652120" y="969024"/>
                        <a:ext cx="3325770" cy="5428611"/>
                      </a:xfrm>
                      <a:prstGeom prst="rect">
                        <a:avLst/>
                      </a:prstGeom>
                    </p:spPr>
                  </p:pic>
                </p:oleObj>
              </mc:Fallback>
            </mc:AlternateContent>
          </a:graphicData>
        </a:graphic>
      </p:graphicFrame>
    </p:spTree>
    <p:extLst>
      <p:ext uri="{BB962C8B-B14F-4D97-AF65-F5344CB8AC3E}">
        <p14:creationId xmlns:p14="http://schemas.microsoft.com/office/powerpoint/2010/main" val="419174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A92F-A797-4970-A93B-8D4A0487BF9A}"/>
              </a:ext>
            </a:extLst>
          </p:cNvPr>
          <p:cNvSpPr>
            <a:spLocks noGrp="1"/>
          </p:cNvSpPr>
          <p:nvPr>
            <p:ph type="title"/>
          </p:nvPr>
        </p:nvSpPr>
        <p:spPr>
          <a:xfrm>
            <a:off x="207860" y="2996953"/>
            <a:ext cx="2755557" cy="3168352"/>
          </a:xfrm>
        </p:spPr>
        <p:txBody>
          <a:bodyPr>
            <a:normAutofit/>
          </a:bodyPr>
          <a:lstStyle/>
          <a:p>
            <a:pPr algn="l"/>
            <a:r>
              <a:rPr lang="en-GB" sz="3200" b="1" dirty="0"/>
              <a:t>Controls on precursor chemicals force drug manufacturers to innovate </a:t>
            </a:r>
            <a:endParaRPr lang="en-GB" sz="3200" dirty="0"/>
          </a:p>
        </p:txBody>
      </p:sp>
      <p:pic>
        <p:nvPicPr>
          <p:cNvPr id="3" name="Picture 2">
            <a:extLst>
              <a:ext uri="{FF2B5EF4-FFF2-40B4-BE49-F238E27FC236}">
                <a16:creationId xmlns:a16="http://schemas.microsoft.com/office/drawing/2014/main" id="{407C2667-386D-4DA1-816E-2080A4D34B19}"/>
              </a:ext>
            </a:extLst>
          </p:cNvPr>
          <p:cNvPicPr>
            <a:picLocks noChangeAspect="1"/>
          </p:cNvPicPr>
          <p:nvPr/>
        </p:nvPicPr>
        <p:blipFill>
          <a:blip r:embed="rId2"/>
          <a:stretch>
            <a:fillRect/>
          </a:stretch>
        </p:blipFill>
        <p:spPr>
          <a:xfrm>
            <a:off x="3194223" y="692696"/>
            <a:ext cx="5770605" cy="5896359"/>
          </a:xfrm>
          <a:prstGeom prst="rect">
            <a:avLst/>
          </a:prstGeom>
        </p:spPr>
      </p:pic>
    </p:spTree>
    <p:extLst>
      <p:ext uri="{BB962C8B-B14F-4D97-AF65-F5344CB8AC3E}">
        <p14:creationId xmlns:p14="http://schemas.microsoft.com/office/powerpoint/2010/main" val="115641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6027B-BCBC-4F18-A613-AC2F7A02907E}"/>
              </a:ext>
            </a:extLst>
          </p:cNvPr>
          <p:cNvPicPr>
            <a:picLocks noChangeAspect="1"/>
          </p:cNvPicPr>
          <p:nvPr/>
        </p:nvPicPr>
        <p:blipFill>
          <a:blip r:embed="rId2"/>
          <a:stretch>
            <a:fillRect/>
          </a:stretch>
        </p:blipFill>
        <p:spPr>
          <a:xfrm>
            <a:off x="1665218" y="2492896"/>
            <a:ext cx="7249354" cy="4176464"/>
          </a:xfrm>
          <a:prstGeom prst="rect">
            <a:avLst/>
          </a:prstGeom>
        </p:spPr>
      </p:pic>
      <p:sp>
        <p:nvSpPr>
          <p:cNvPr id="4" name="Rectangle 3">
            <a:extLst>
              <a:ext uri="{FF2B5EF4-FFF2-40B4-BE49-F238E27FC236}">
                <a16:creationId xmlns:a16="http://schemas.microsoft.com/office/drawing/2014/main" id="{28ED0AFC-D46F-4781-A9EE-1CE5CAFA629F}"/>
              </a:ext>
            </a:extLst>
          </p:cNvPr>
          <p:cNvSpPr/>
          <p:nvPr/>
        </p:nvSpPr>
        <p:spPr>
          <a:xfrm>
            <a:off x="2195736" y="764704"/>
            <a:ext cx="6768752" cy="1384995"/>
          </a:xfrm>
          <a:prstGeom prst="rect">
            <a:avLst/>
          </a:prstGeom>
        </p:spPr>
        <p:txBody>
          <a:bodyPr wrap="square">
            <a:spAutoFit/>
          </a:bodyPr>
          <a:lstStyle/>
          <a:p>
            <a:r>
              <a:rPr lang="en-US" sz="2800" dirty="0"/>
              <a:t>Pharmaceutical opioids for pain management</a:t>
            </a:r>
            <a:br>
              <a:rPr lang="en-US" sz="2800" dirty="0"/>
            </a:br>
            <a:r>
              <a:rPr lang="en-US" sz="2800" dirty="0"/>
              <a:t>and palliative care are available mostly in high-income countries</a:t>
            </a:r>
            <a:endParaRPr lang="en-GB" sz="2800" dirty="0"/>
          </a:p>
        </p:txBody>
      </p:sp>
    </p:spTree>
    <p:extLst>
      <p:ext uri="{BB962C8B-B14F-4D97-AF65-F5344CB8AC3E}">
        <p14:creationId xmlns:p14="http://schemas.microsoft.com/office/powerpoint/2010/main" val="39120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A883-04D2-4B56-B1BC-BC7DFFE15260}"/>
              </a:ext>
            </a:extLst>
          </p:cNvPr>
          <p:cNvSpPr>
            <a:spLocks noGrp="1"/>
          </p:cNvSpPr>
          <p:nvPr>
            <p:ph type="title"/>
          </p:nvPr>
        </p:nvSpPr>
        <p:spPr/>
        <p:txBody>
          <a:bodyPr>
            <a:noAutofit/>
          </a:bodyPr>
          <a:lstStyle/>
          <a:p>
            <a:endParaRPr lang="en-GB" sz="3600" dirty="0"/>
          </a:p>
        </p:txBody>
      </p:sp>
      <p:pic>
        <p:nvPicPr>
          <p:cNvPr id="4" name="Picture 3">
            <a:extLst>
              <a:ext uri="{FF2B5EF4-FFF2-40B4-BE49-F238E27FC236}">
                <a16:creationId xmlns:a16="http://schemas.microsoft.com/office/drawing/2014/main" id="{A36C691D-5F58-4EBB-B917-D9ACBD35844E}"/>
              </a:ext>
            </a:extLst>
          </p:cNvPr>
          <p:cNvPicPr>
            <a:picLocks noChangeAspect="1"/>
          </p:cNvPicPr>
          <p:nvPr/>
        </p:nvPicPr>
        <p:blipFill>
          <a:blip r:embed="rId2"/>
          <a:stretch>
            <a:fillRect/>
          </a:stretch>
        </p:blipFill>
        <p:spPr>
          <a:xfrm>
            <a:off x="252412" y="3043239"/>
            <a:ext cx="3402545" cy="3352800"/>
          </a:xfrm>
          <a:prstGeom prst="rect">
            <a:avLst/>
          </a:prstGeom>
        </p:spPr>
      </p:pic>
      <p:pic>
        <p:nvPicPr>
          <p:cNvPr id="5" name="Picture 4">
            <a:extLst>
              <a:ext uri="{FF2B5EF4-FFF2-40B4-BE49-F238E27FC236}">
                <a16:creationId xmlns:a16="http://schemas.microsoft.com/office/drawing/2014/main" id="{28E07ACE-43DB-4945-8E56-629E8BF6EEC0}"/>
              </a:ext>
            </a:extLst>
          </p:cNvPr>
          <p:cNvPicPr>
            <a:picLocks noChangeAspect="1"/>
          </p:cNvPicPr>
          <p:nvPr/>
        </p:nvPicPr>
        <p:blipFill>
          <a:blip r:embed="rId3"/>
          <a:stretch>
            <a:fillRect/>
          </a:stretch>
        </p:blipFill>
        <p:spPr>
          <a:xfrm>
            <a:off x="3424237" y="3043239"/>
            <a:ext cx="5572125" cy="3352800"/>
          </a:xfrm>
          <a:prstGeom prst="rect">
            <a:avLst/>
          </a:prstGeom>
        </p:spPr>
      </p:pic>
      <p:sp>
        <p:nvSpPr>
          <p:cNvPr id="3" name="Rectangle 2">
            <a:extLst>
              <a:ext uri="{FF2B5EF4-FFF2-40B4-BE49-F238E27FC236}">
                <a16:creationId xmlns:a16="http://schemas.microsoft.com/office/drawing/2014/main" id="{C4551A0C-DB3D-4252-B060-7076F07B92E4}"/>
              </a:ext>
            </a:extLst>
          </p:cNvPr>
          <p:cNvSpPr/>
          <p:nvPr/>
        </p:nvSpPr>
        <p:spPr>
          <a:xfrm>
            <a:off x="2483768" y="836712"/>
            <a:ext cx="6264696" cy="1384995"/>
          </a:xfrm>
          <a:prstGeom prst="rect">
            <a:avLst/>
          </a:prstGeom>
        </p:spPr>
        <p:txBody>
          <a:bodyPr wrap="square">
            <a:spAutoFit/>
          </a:bodyPr>
          <a:lstStyle/>
          <a:p>
            <a:r>
              <a:rPr lang="en-US" sz="2800" dirty="0"/>
              <a:t>Socio-economic disadvantages: poorer people face a greater risk of drug use disorders</a:t>
            </a:r>
            <a:endParaRPr lang="en-GB" sz="2800" dirty="0"/>
          </a:p>
        </p:txBody>
      </p:sp>
    </p:spTree>
    <p:extLst>
      <p:ext uri="{BB962C8B-B14F-4D97-AF65-F5344CB8AC3E}">
        <p14:creationId xmlns:p14="http://schemas.microsoft.com/office/powerpoint/2010/main" val="219089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C583-5C6D-43AB-B58E-73E72BBF528E}"/>
              </a:ext>
            </a:extLst>
          </p:cNvPr>
          <p:cNvSpPr>
            <a:spLocks noGrp="1"/>
          </p:cNvSpPr>
          <p:nvPr>
            <p:ph type="title"/>
          </p:nvPr>
        </p:nvSpPr>
        <p:spPr>
          <a:xfrm>
            <a:off x="342902" y="3068959"/>
            <a:ext cx="4229097" cy="3052763"/>
          </a:xfrm>
        </p:spPr>
        <p:txBody>
          <a:bodyPr>
            <a:noAutofit/>
          </a:bodyPr>
          <a:lstStyle/>
          <a:p>
            <a:pPr algn="l"/>
            <a:r>
              <a:rPr lang="en-US" sz="2400" dirty="0"/>
              <a:t>Economic compulsive and</a:t>
            </a:r>
            <a:br>
              <a:rPr lang="en-US" sz="2400" dirty="0"/>
            </a:br>
            <a:r>
              <a:rPr lang="en-US" sz="2400" dirty="0"/>
              <a:t>psychopharmacological links</a:t>
            </a:r>
            <a:br>
              <a:rPr lang="en-US" sz="2400" dirty="0"/>
            </a:br>
            <a:r>
              <a:rPr lang="en-US" sz="2400" dirty="0"/>
              <a:t>between psychoactive substances, violence and criminal activity</a:t>
            </a:r>
            <a:br>
              <a:rPr lang="en-US" sz="2400" dirty="0"/>
            </a:br>
            <a:br>
              <a:rPr lang="en-US" sz="2400" dirty="0"/>
            </a:br>
            <a:r>
              <a:rPr lang="en-US" sz="2400" dirty="0"/>
              <a:t>The systemic link: violence in</a:t>
            </a:r>
            <a:br>
              <a:rPr lang="en-US" sz="2400" dirty="0"/>
            </a:br>
            <a:r>
              <a:rPr lang="en-US" sz="2400" dirty="0"/>
              <a:t>the context of drug trafficking</a:t>
            </a:r>
            <a:endParaRPr lang="en-GB" sz="2400" dirty="0"/>
          </a:p>
        </p:txBody>
      </p:sp>
      <p:pic>
        <p:nvPicPr>
          <p:cNvPr id="4" name="Picture 3">
            <a:extLst>
              <a:ext uri="{FF2B5EF4-FFF2-40B4-BE49-F238E27FC236}">
                <a16:creationId xmlns:a16="http://schemas.microsoft.com/office/drawing/2014/main" id="{041C378A-D00A-4472-8F1F-625687AC2153}"/>
              </a:ext>
            </a:extLst>
          </p:cNvPr>
          <p:cNvPicPr>
            <a:picLocks noChangeAspect="1"/>
          </p:cNvPicPr>
          <p:nvPr/>
        </p:nvPicPr>
        <p:blipFill rotWithShape="1">
          <a:blip r:embed="rId2"/>
          <a:srcRect b="3172"/>
          <a:stretch/>
        </p:blipFill>
        <p:spPr>
          <a:xfrm>
            <a:off x="4211960" y="2289903"/>
            <a:ext cx="4932040" cy="4001821"/>
          </a:xfrm>
          <a:prstGeom prst="rect">
            <a:avLst/>
          </a:prstGeom>
        </p:spPr>
      </p:pic>
      <p:sp>
        <p:nvSpPr>
          <p:cNvPr id="5" name="Title 1">
            <a:extLst>
              <a:ext uri="{FF2B5EF4-FFF2-40B4-BE49-F238E27FC236}">
                <a16:creationId xmlns:a16="http://schemas.microsoft.com/office/drawing/2014/main" id="{BAE95FA1-7C41-4750-AD19-950438508847}"/>
              </a:ext>
            </a:extLst>
          </p:cNvPr>
          <p:cNvSpPr txBox="1">
            <a:spLocks/>
          </p:cNvSpPr>
          <p:nvPr/>
        </p:nvSpPr>
        <p:spPr>
          <a:xfrm>
            <a:off x="2483768" y="844504"/>
            <a:ext cx="6687514" cy="9756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The relationship between drugs and violence is complex</a:t>
            </a:r>
            <a:endParaRPr lang="en-GB" sz="3200" dirty="0"/>
          </a:p>
        </p:txBody>
      </p:sp>
    </p:spTree>
    <p:extLst>
      <p:ext uri="{BB962C8B-B14F-4D97-AF65-F5344CB8AC3E}">
        <p14:creationId xmlns:p14="http://schemas.microsoft.com/office/powerpoint/2010/main" val="80653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5180-DBC8-459E-978E-03327FA29C27}"/>
              </a:ext>
            </a:extLst>
          </p:cNvPr>
          <p:cNvSpPr>
            <a:spLocks noGrp="1"/>
          </p:cNvSpPr>
          <p:nvPr>
            <p:ph type="title"/>
          </p:nvPr>
        </p:nvSpPr>
        <p:spPr>
          <a:xfrm>
            <a:off x="628650" y="365126"/>
            <a:ext cx="7886700" cy="1626989"/>
          </a:xfrm>
        </p:spPr>
        <p:txBody>
          <a:bodyPr>
            <a:normAutofit fontScale="90000"/>
          </a:bodyPr>
          <a:lstStyle/>
          <a:p>
            <a:r>
              <a:rPr lang="en-US" dirty="0"/>
              <a:t>	Latest trends: drug use</a:t>
            </a:r>
            <a:br>
              <a:rPr lang="en-US" dirty="0"/>
            </a:br>
            <a:br>
              <a:rPr lang="en-US" sz="3100" dirty="0"/>
            </a:br>
            <a:endParaRPr lang="en-GB" sz="3100" dirty="0"/>
          </a:p>
        </p:txBody>
      </p:sp>
      <p:pic>
        <p:nvPicPr>
          <p:cNvPr id="5" name="Picture 4" descr="A screenshot of a cell phone&#10;&#10;Description automatically generated">
            <a:extLst>
              <a:ext uri="{FF2B5EF4-FFF2-40B4-BE49-F238E27FC236}">
                <a16:creationId xmlns:a16="http://schemas.microsoft.com/office/drawing/2014/main" id="{98ED58B5-6279-41B9-B04B-997DF3B07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488" y="2127504"/>
            <a:ext cx="4096512" cy="4730496"/>
          </a:xfrm>
          <a:prstGeom prst="rect">
            <a:avLst/>
          </a:prstGeom>
        </p:spPr>
      </p:pic>
      <p:pic>
        <p:nvPicPr>
          <p:cNvPr id="6" name="Picture 5">
            <a:extLst>
              <a:ext uri="{FF2B5EF4-FFF2-40B4-BE49-F238E27FC236}">
                <a16:creationId xmlns:a16="http://schemas.microsoft.com/office/drawing/2014/main" id="{AB92A171-772E-42BF-90B9-510430347CDC}"/>
              </a:ext>
            </a:extLst>
          </p:cNvPr>
          <p:cNvPicPr>
            <a:picLocks noChangeAspect="1"/>
          </p:cNvPicPr>
          <p:nvPr/>
        </p:nvPicPr>
        <p:blipFill>
          <a:blip r:embed="rId3"/>
          <a:stretch>
            <a:fillRect/>
          </a:stretch>
        </p:blipFill>
        <p:spPr>
          <a:xfrm>
            <a:off x="189022" y="2346035"/>
            <a:ext cx="4382978" cy="4341368"/>
          </a:xfrm>
          <a:prstGeom prst="rect">
            <a:avLst/>
          </a:prstGeom>
        </p:spPr>
      </p:pic>
      <p:sp>
        <p:nvSpPr>
          <p:cNvPr id="3" name="Rectangle 2">
            <a:extLst>
              <a:ext uri="{FF2B5EF4-FFF2-40B4-BE49-F238E27FC236}">
                <a16:creationId xmlns:a16="http://schemas.microsoft.com/office/drawing/2014/main" id="{C216E5D5-A46E-492E-BC6F-1B270B677373}"/>
              </a:ext>
            </a:extLst>
          </p:cNvPr>
          <p:cNvSpPr/>
          <p:nvPr/>
        </p:nvSpPr>
        <p:spPr>
          <a:xfrm>
            <a:off x="2699792" y="968746"/>
            <a:ext cx="4835619" cy="1200329"/>
          </a:xfrm>
          <a:prstGeom prst="rect">
            <a:avLst/>
          </a:prstGeom>
        </p:spPr>
        <p:txBody>
          <a:bodyPr wrap="none">
            <a:spAutoFit/>
          </a:bodyPr>
          <a:lstStyle/>
          <a:p>
            <a:pPr marL="342900" indent="-342900">
              <a:buFont typeface="Arial" panose="020B0604020202020204" pitchFamily="34" charset="0"/>
              <a:buChar char="•"/>
            </a:pPr>
            <a:r>
              <a:rPr lang="en-US" sz="2400" dirty="0"/>
              <a:t>Cannabis the most used substance</a:t>
            </a:r>
          </a:p>
          <a:p>
            <a:pPr marL="342900" indent="-342900">
              <a:buFont typeface="Arial" panose="020B0604020202020204" pitchFamily="34" charset="0"/>
              <a:buChar char="•"/>
            </a:pPr>
            <a:r>
              <a:rPr lang="en-US" sz="2400" dirty="0"/>
              <a:t> Opioids the most harmful</a:t>
            </a:r>
          </a:p>
          <a:p>
            <a:pPr marL="342900" indent="-342900">
              <a:buFont typeface="Arial" panose="020B0604020202020204" pitchFamily="34" charset="0"/>
              <a:buChar char="•"/>
            </a:pPr>
            <a:r>
              <a:rPr lang="en-US" sz="2400" dirty="0"/>
              <a:t>Simulant use on the increase</a:t>
            </a:r>
          </a:p>
        </p:txBody>
      </p:sp>
    </p:spTree>
    <p:extLst>
      <p:ext uri="{BB962C8B-B14F-4D97-AF65-F5344CB8AC3E}">
        <p14:creationId xmlns:p14="http://schemas.microsoft.com/office/powerpoint/2010/main" val="1261911082"/>
      </p:ext>
    </p:extLst>
  </p:cSld>
  <p:clrMapOvr>
    <a:masterClrMapping/>
  </p:clrMapOvr>
</p:sld>
</file>

<file path=ppt/theme/theme1.xml><?xml version="1.0" encoding="utf-8"?>
<a:theme xmlns:a="http://schemas.openxmlformats.org/drawingml/2006/main" name="1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DR_Presentation_Template">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WDR 201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wdr2019">
      <a:dk1>
        <a:sysClr val="windowText" lastClr="000000"/>
      </a:dk1>
      <a:lt1>
        <a:srgbClr val="FFFFFF"/>
      </a:lt1>
      <a:dk2>
        <a:srgbClr val="C9B159"/>
      </a:dk2>
      <a:lt2>
        <a:srgbClr val="F0826B"/>
      </a:lt2>
      <a:accent1>
        <a:srgbClr val="826E77"/>
      </a:accent1>
      <a:accent2>
        <a:srgbClr val="587D93"/>
      </a:accent2>
      <a:accent3>
        <a:srgbClr val="00524D"/>
      </a:accent3>
      <a:accent4>
        <a:srgbClr val="D9C675"/>
      </a:accent4>
      <a:accent5>
        <a:srgbClr val="EDA990"/>
      </a:accent5>
      <a:accent6>
        <a:srgbClr val="A78B9A"/>
      </a:accent6>
      <a:hlink>
        <a:srgbClr val="8599AD"/>
      </a:hlink>
      <a:folHlink>
        <a:srgbClr val="328D77"/>
      </a:folHlink>
    </a:clrScheme>
    <a:fontScheme name="WDR 201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World Drug Report 2017">
      <a:dk1>
        <a:sysClr val="windowText" lastClr="000000"/>
      </a:dk1>
      <a:lt1>
        <a:srgbClr val="000000"/>
      </a:lt1>
      <a:dk2>
        <a:srgbClr val="F8EC1A"/>
      </a:dk2>
      <a:lt2>
        <a:srgbClr val="C31924"/>
      </a:lt2>
      <a:accent1>
        <a:srgbClr val="BCD233"/>
      </a:accent1>
      <a:accent2>
        <a:srgbClr val="0BA1E2"/>
      </a:accent2>
      <a:accent3>
        <a:srgbClr val="C60086"/>
      </a:accent3>
      <a:accent4>
        <a:srgbClr val="FCF552"/>
      </a:accent4>
      <a:accent5>
        <a:srgbClr val="CA4D3A"/>
      </a:accent5>
      <a:accent6>
        <a:srgbClr val="CEDE7C"/>
      </a:accent6>
      <a:hlink>
        <a:srgbClr val="7EBEED"/>
      </a:hlink>
      <a:folHlink>
        <a:srgbClr val="CC4799"/>
      </a:folHlink>
    </a:clrScheme>
    <a:fontScheme name="WDR 201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4AD69E4966E34F99BC929C6415BC94" ma:contentTypeVersion="13" ma:contentTypeDescription="Create a new document." ma:contentTypeScope="" ma:versionID="32261558e51cfa2fb5527ca9e33cf2fe">
  <xsd:schema xmlns:xsd="http://www.w3.org/2001/XMLSchema" xmlns:xs="http://www.w3.org/2001/XMLSchema" xmlns:p="http://schemas.microsoft.com/office/2006/metadata/properties" xmlns:ns3="618b3525-e9c7-4e90-a3c8-9e229f57c6b7" xmlns:ns4="361fe79d-5853-4f1d-b32c-7e689dd2ad26" targetNamespace="http://schemas.microsoft.com/office/2006/metadata/properties" ma:root="true" ma:fieldsID="52ea0c9de612490d3dcc6dea332d59c2" ns3:_="" ns4:_="">
    <xsd:import namespace="618b3525-e9c7-4e90-a3c8-9e229f57c6b7"/>
    <xsd:import namespace="361fe79d-5853-4f1d-b32c-7e689dd2ad2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8b3525-e9c7-4e90-a3c8-9e229f57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1fe79d-5853-4f1d-b32c-7e689dd2ad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0252DF-9A5F-47C5-9595-A5575527447C}">
  <ds:schemaRef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61fe79d-5853-4f1d-b32c-7e689dd2ad26"/>
    <ds:schemaRef ds:uri="618b3525-e9c7-4e90-a3c8-9e229f57c6b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81F308A-1DB1-44F1-86A4-B416BB322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8b3525-e9c7-4e90-a3c8-9e229f57c6b7"/>
    <ds:schemaRef ds:uri="361fe79d-5853-4f1d-b32c-7e689dd2ad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46FD63-B242-4F01-9207-28D05955B0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12212</TotalTime>
  <Words>442</Words>
  <Application>Microsoft Office PowerPoint</Application>
  <PresentationFormat>On-screen Show (4:3)</PresentationFormat>
  <Paragraphs>52</Paragraphs>
  <Slides>20</Slides>
  <Notes>1</Notes>
  <HiddenSlides>0</HiddenSlides>
  <MMClips>0</MMClips>
  <ScaleCrop>false</ScaleCrop>
  <HeadingPairs>
    <vt:vector size="8" baseType="variant">
      <vt:variant>
        <vt:lpstr>Fonts Used</vt:lpstr>
      </vt:variant>
      <vt:variant>
        <vt:i4>3</vt:i4>
      </vt:variant>
      <vt:variant>
        <vt:lpstr>Theme</vt:lpstr>
      </vt:variant>
      <vt:variant>
        <vt:i4>6</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Calibri Light</vt:lpstr>
      <vt:lpstr>1_Custom Design</vt:lpstr>
      <vt:lpstr>6_Custom Design</vt:lpstr>
      <vt:lpstr>WDR_Presentation_Template</vt:lpstr>
      <vt:lpstr>3_Custom Design</vt:lpstr>
      <vt:lpstr>2_Custom Design</vt:lpstr>
      <vt:lpstr>4_Custom Design</vt:lpstr>
      <vt:lpstr>Acrobat Document</vt:lpstr>
      <vt:lpstr>PowerPoint Presentation</vt:lpstr>
      <vt:lpstr>Global drug market: expanding and more complex</vt:lpstr>
      <vt:lpstr>PowerPoint Presentation</vt:lpstr>
      <vt:lpstr>  Emergence of substances not under international control stabilized   Potentially harmful opioid new psychoactive substances are on the increase   Use of NPS may become cemented among vulnerable population groups   Regulating new psychoactive substances appears to have a containment effect </vt:lpstr>
      <vt:lpstr>Controls on precursor chemicals force drug manufacturers to innovate </vt:lpstr>
      <vt:lpstr>PowerPoint Presentation</vt:lpstr>
      <vt:lpstr>PowerPoint Presentation</vt:lpstr>
      <vt:lpstr>Economic compulsive and psychopharmacological links between psychoactive substances, violence and criminal activity  The systemic link: violence in the context of drug trafficking</vt:lpstr>
      <vt:lpstr> Latest trends: drug use  </vt:lpstr>
      <vt:lpstr> </vt:lpstr>
      <vt:lpstr>PowerPoint Presentation</vt:lpstr>
      <vt:lpstr>PowerPoint Presentation</vt:lpstr>
      <vt:lpstr>Traffickers show resilience by changing routes – cocaine trafficking routes (2014-2018)</vt:lpstr>
      <vt:lpstr>PowerPoint Presentation</vt:lpstr>
      <vt:lpstr>Traffickers show resilience by changing routes - - heroin trafficking trends 2014-18</vt:lpstr>
      <vt:lpstr>Markets for amphetamine-type stimulants show signs of continued expansion</vt:lpstr>
      <vt:lpstr>COVID-19 and the drug supply chain: from production and trafficking to use  Production</vt:lpstr>
      <vt:lpstr>PowerPoint Presentation</vt:lpstr>
      <vt:lpstr>PowerPoint Presentation</vt:lpstr>
      <vt:lpstr>PowerPoint Presentation</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Me</dc:creator>
  <cp:lastModifiedBy>Kamran Niaz</cp:lastModifiedBy>
  <cp:revision>398</cp:revision>
  <cp:lastPrinted>2016-06-21T16:25:10Z</cp:lastPrinted>
  <dcterms:created xsi:type="dcterms:W3CDTF">2015-06-17T16:12:08Z</dcterms:created>
  <dcterms:modified xsi:type="dcterms:W3CDTF">2020-06-24T10:50:02Z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0x010100244AD69E4966E34F99BC929C6415BC94</vt:lpwstr>
  </property>
</Properties>
</file>