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82" r:id="rId6"/>
  </p:sldMasterIdLst>
  <p:notesMasterIdLst>
    <p:notesMasterId r:id="rId32"/>
  </p:notesMasterIdLst>
  <p:handoutMasterIdLst>
    <p:handoutMasterId r:id="rId33"/>
  </p:handoutMasterIdLst>
  <p:sldIdLst>
    <p:sldId id="423" r:id="rId7"/>
    <p:sldId id="373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10" r:id="rId17"/>
    <p:sldId id="409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4" r:id="rId31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9"/>
    <a:srgbClr val="F27861"/>
    <a:srgbClr val="00635B"/>
    <a:srgbClr val="A9597E"/>
    <a:srgbClr val="EC3A4A"/>
    <a:srgbClr val="065286"/>
    <a:srgbClr val="FFFFFF"/>
    <a:srgbClr val="6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3784" autoAdjust="0"/>
  </p:normalViewPr>
  <p:slideViewPr>
    <p:cSldViewPr>
      <p:cViewPr varScale="1">
        <p:scale>
          <a:sx n="95" d="100"/>
          <a:sy n="95" d="100"/>
        </p:scale>
        <p:origin x="1776" y="9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899A5E9B-E530-4E37-8EE3-E6892AF1AEF9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4EB278C-2F4D-4B6D-B8D2-9B89D42D5F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38CC5CB0-1E91-440D-8DAB-34C1E6AE1943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03763"/>
            <a:ext cx="5435600" cy="4457700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2D756E8-AA34-4909-8091-F9E8F8310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55BAAFD-AD93-4A33-BB5F-28423C83C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A0ECEF6-7FA9-4DD8-8281-4D8DDE819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3736EA-9F30-4685-9A9B-BFB60C355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73B41-CAA4-4F82-9725-D50607F2B1B4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21BD6F-50A7-4366-BBE8-0832FAE35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AEE5-F4B1-4C65-8A9B-574365566E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70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FBB215-315A-4843-85F1-242D56765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8FC6-7CDF-49B8-B728-4940F3F90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1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27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5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AB57A0-A680-44D3-9487-408E425D3A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29D44BD6-6370-48E6-AC10-D2C30324ED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1BA821C9-61B5-4D0F-9178-D8866F04C5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F0D690F6-B902-4365-B96C-630213C82E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2E2AC7-F146-4413-AEA0-A0A6E0CC8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017A4D46-41D8-4FEB-8945-8E7F702BFE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3F34CD-0325-4179-B143-82FFDFFD39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148F14-F1F0-49F8-AC97-43A2FE6F4D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DD98DB-C140-4B2F-9F59-36059C401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C25742-199B-4651-B7F6-67AE7EC3E7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11202-DB6A-49EB-AF22-91110701A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53441B7F-D9A3-415E-B59F-78C9954635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44D8CBD0-F091-4256-BE48-CB35A092FF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C23CAAA1-EA2B-468E-B4DA-C46354F9F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B902A-1827-4B3B-9B62-1562AA4DDF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B19D6-7C7D-4FD9-B51E-6AB44C741D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F975C8-1C7C-4C81-A3CC-7652872F99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6A33FB-9B17-45B1-9C73-3C7B92DA6E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70E4B-A895-4D37-8100-7D49B449DF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32A9A8-6606-4B39-AF63-B624EA7EFC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AE556A99-F7A2-4793-97D0-B7DF547F8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CB62B210-C99E-43A2-8748-0161BFB56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03F32D82-BE00-4A40-AC39-917DEEC11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A713-6B39-41C0-9259-A402F80B1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DABAD0-3B31-413C-AD7F-21DD4FBFA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259386-CD1A-40E8-9175-DA8A34243E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188234-EE4B-4F42-B3C5-8B9A3A4765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6475F3-E29D-4AAD-A87C-CC15781B16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5BD9B2-71B3-4A9A-ABF6-0DEA10235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DF390D-0CBC-4726-8331-7CEA30EC0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668D13C2-B73C-42AF-B771-8D878D769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E3227904-E365-4E4D-8889-3054DD1FE6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A587188-9106-4136-B795-BCF8030EF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538840EB-DB3D-47F7-B4FB-F7B1946DF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EA56835E-D941-4C8F-8B89-A38985D69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44719-3F71-4C1A-8E8F-4AA250D09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AAC87-0491-46C6-8059-05AE80381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8A859-37C3-41B5-ABAE-590155E1C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4AE5E-408F-4CFB-9A07-C5575741B4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1597B-6EB3-470C-865F-4FFA899BC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F632F-73C5-4AA3-8520-9D6D34E28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D1CA2C3-2A7F-4879-926C-1811BDBA7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4F7D1-5A55-4C69-81B6-2C90CD5F31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F6B69-6915-4EBD-8CC7-02CD9BCA0A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80F30-2460-4859-9096-A5F5D3CE01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9D11A-11C1-435F-A000-2DC98D5B0E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400CA8-3564-45C8-B045-34534B643D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5A929A4F-9558-40B7-B303-B387D00FCAD3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>
            <a:extLst>
              <a:ext uri="{FF2B5EF4-FFF2-40B4-BE49-F238E27FC236}">
                <a16:creationId xmlns:a16="http://schemas.microsoft.com/office/drawing/2014/main" id="{F4EFBDFE-49EA-449E-BB24-E2D31431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174842"/>
            <a:ext cx="6912446" cy="13849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528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World Drug Report 2020: </a:t>
            </a:r>
            <a:r>
              <a:rPr lang="en-US" altLang="en-US" sz="2800" b="1" dirty="0">
                <a:solidFill>
                  <a:srgbClr val="065286"/>
                </a:solidFill>
                <a:latin typeface="Calibri Light" panose="020F0302020204030204" pitchFamily="34" charset="0"/>
              </a:rPr>
              <a:t>Developments in jurisdictions with measures regulating non medical use of cannabis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6528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6F87CD28-1EA1-4D6B-8A7B-EAB4FD00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477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6">
            <a:extLst>
              <a:ext uri="{FF2B5EF4-FFF2-40B4-BE49-F238E27FC236}">
                <a16:creationId xmlns:a16="http://schemas.microsoft.com/office/drawing/2014/main" id="{8DD7ECA5-FBB5-4DD0-9C94-A41654AB0CF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5888"/>
            <a:ext cx="3889375" cy="2089150"/>
            <a:chOff x="251520" y="115888"/>
            <a:chExt cx="3888432" cy="20889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AA2F41-6AD5-4FEC-B195-8A5AD0A46FBD}"/>
                </a:ext>
              </a:extLst>
            </p:cNvPr>
            <p:cNvSpPr/>
            <p:nvPr/>
          </p:nvSpPr>
          <p:spPr>
            <a:xfrm>
              <a:off x="251520" y="115888"/>
              <a:ext cx="3888432" cy="2088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248" name="Picture 10">
              <a:extLst>
                <a:ext uri="{FF2B5EF4-FFF2-40B4-BE49-F238E27FC236}">
                  <a16:creationId xmlns:a16="http://schemas.microsoft.com/office/drawing/2014/main" id="{3A52DB1F-A618-42FE-B190-1E335D122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3" y="223838"/>
              <a:ext cx="2746375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2">
            <a:extLst>
              <a:ext uri="{FF2B5EF4-FFF2-40B4-BE49-F238E27FC236}">
                <a16:creationId xmlns:a16="http://schemas.microsoft.com/office/drawing/2014/main" id="{52E3951A-5B58-4519-98A4-21081837F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1979712" y="656091"/>
            <a:ext cx="6998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597E"/>
                </a:solidFill>
              </a:rPr>
              <a:t>Latest trends in the cannabis</a:t>
            </a:r>
          </a:p>
          <a:p>
            <a:r>
              <a:rPr lang="en-US" sz="3200" b="1" dirty="0">
                <a:solidFill>
                  <a:srgbClr val="A9597E"/>
                </a:solidFill>
              </a:rPr>
              <a:t>market in jurisdictions in the United States allowing the nonmedical </a:t>
            </a:r>
            <a:r>
              <a:rPr lang="en-GB" sz="3200" b="1" dirty="0">
                <a:solidFill>
                  <a:srgbClr val="A9597E"/>
                </a:solidFill>
              </a:rPr>
              <a:t>use of cannabis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8F33A-5CC5-4533-8C4E-12E9794CCC32}"/>
              </a:ext>
            </a:extLst>
          </p:cNvPr>
          <p:cNvSpPr/>
          <p:nvPr/>
        </p:nvSpPr>
        <p:spPr>
          <a:xfrm>
            <a:off x="1043608" y="2852936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the United States, a total of 33 states, as well as the District of Columbia, Guam, Puerto Rico and the U.S. Virgin Islands, had approved or had in place a comprehensive </a:t>
            </a:r>
            <a:r>
              <a:rPr lang="en-US" sz="2200" dirty="0" err="1"/>
              <a:t>programme</a:t>
            </a:r>
            <a:r>
              <a:rPr lang="en-US" sz="2200" dirty="0"/>
              <a:t> for medical cannabis by the end of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As at December 2019, 11 state-level jurisdictions in the United States, plus the District of Columbia, allowed the nonmedical use of cannabis, and most also allowed commercial production by for-profit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 the states that have legalized the non-medical use of cannabis previously had measures in place permitting the medical use of cannabis.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332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267744" y="620688"/>
            <a:ext cx="6998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Developments in Colorado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Washington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8C18DF-6110-40F9-A01E-A2B643C8E467}"/>
              </a:ext>
            </a:extLst>
          </p:cNvPr>
          <p:cNvSpPr/>
          <p:nvPr/>
        </p:nvSpPr>
        <p:spPr>
          <a:xfrm>
            <a:off x="2195736" y="169790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Colorado and Washington were the first two states  in the United States to legalize the production of cannabis for non-medical use, in 2012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DC488-DAE2-4814-86E1-A64ACB57765C}"/>
              </a:ext>
            </a:extLst>
          </p:cNvPr>
          <p:cNvSpPr/>
          <p:nvPr/>
        </p:nvSpPr>
        <p:spPr>
          <a:xfrm>
            <a:off x="1979712" y="2759240"/>
            <a:ext cx="4841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Extent of adult non-medical use of cannabis in Colorado and  Washington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FC51B-A339-442A-8F27-860171EA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78" y="3039247"/>
            <a:ext cx="2676525" cy="337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B90B0-6EBA-4DF8-BB1F-48005D08C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40" y="2976609"/>
            <a:ext cx="2743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267744" y="620688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A9597E"/>
                </a:solidFill>
              </a:rPr>
              <a:t>Developments in Colorado and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Washington: Extent of non-medical use of cannabis among adolescents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7DE7D-46A4-4727-8DF1-CCEBAC84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20888"/>
            <a:ext cx="2978647" cy="3649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91CBD-871F-4043-A779-E257A83F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01720"/>
            <a:ext cx="2808312" cy="39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267744" y="620688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Developments in Colorado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Washington: Extent of non-medical use of cannabis among adolescents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44338-0DAD-4306-9C3F-6784CE7C3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"/>
          <a:stretch/>
        </p:blipFill>
        <p:spPr>
          <a:xfrm>
            <a:off x="2339752" y="2190347"/>
            <a:ext cx="5062884" cy="271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2A990-66A7-4220-95AF-9F672879D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0" t="4308" b="3571"/>
          <a:stretch/>
        </p:blipFill>
        <p:spPr>
          <a:xfrm rot="20470137">
            <a:off x="447920" y="3211534"/>
            <a:ext cx="2523728" cy="3193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456CB-3218-4354-ACF2-3701B966F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6291">
            <a:off x="6124347" y="3623101"/>
            <a:ext cx="25812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267744" y="620688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Developments in Colorado p</a:t>
            </a:r>
            <a:r>
              <a:rPr lang="en-US" sz="3200" b="1" dirty="0" err="1">
                <a:solidFill>
                  <a:srgbClr val="A9597E"/>
                </a:solidFill>
              </a:rPr>
              <a:t>ublic</a:t>
            </a:r>
            <a:r>
              <a:rPr lang="en-US" sz="3200" b="1" dirty="0">
                <a:solidFill>
                  <a:srgbClr val="A9597E"/>
                </a:solidFill>
              </a:rPr>
              <a:t> health outcomes: emergency department visits and hospitalization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A8782-72C3-4078-A31F-975F13953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7"/>
          <a:stretch/>
        </p:blipFill>
        <p:spPr>
          <a:xfrm>
            <a:off x="467544" y="3501008"/>
            <a:ext cx="2562225" cy="279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659ED-FFAB-410B-A248-EFFC5F4F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55"/>
          <a:stretch/>
        </p:blipFill>
        <p:spPr>
          <a:xfrm>
            <a:off x="3440410" y="3708664"/>
            <a:ext cx="2571750" cy="2160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78408-5551-4713-8676-7DF544D5AD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"/>
          <a:stretch/>
        </p:blipFill>
        <p:spPr>
          <a:xfrm>
            <a:off x="6226866" y="3434919"/>
            <a:ext cx="2628900" cy="27084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C500B3-75FA-4DED-887C-5C7F3D564882}"/>
              </a:ext>
            </a:extLst>
          </p:cNvPr>
          <p:cNvSpPr/>
          <p:nvPr/>
        </p:nvSpPr>
        <p:spPr>
          <a:xfrm>
            <a:off x="3598316" y="2410673"/>
            <a:ext cx="48276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Colorado: cannabis-related emergency department visits and hospitalizations, by age group, United States, 2011–</a:t>
            </a:r>
          </a:p>
          <a:p>
            <a:r>
              <a:rPr lang="en-US" sz="1400" dirty="0"/>
              <a:t>2017</a:t>
            </a: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4A6EE-44DE-4AFE-9FAB-EB365EB9CE4B}"/>
              </a:ext>
            </a:extLst>
          </p:cNvPr>
          <p:cNvSpPr/>
          <p:nvPr/>
        </p:nvSpPr>
        <p:spPr>
          <a:xfrm>
            <a:off x="288234" y="2862210"/>
            <a:ext cx="2957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Colorado: cannabis-related emergency</a:t>
            </a:r>
          </a:p>
          <a:p>
            <a:r>
              <a:rPr lang="en-US" sz="1200" dirty="0"/>
              <a:t>department visits and hospitalizations,</a:t>
            </a:r>
          </a:p>
          <a:p>
            <a:r>
              <a:rPr lang="en-US" sz="1200" dirty="0"/>
              <a:t>United States, 2011–2017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183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45650" y="653242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A9597E"/>
                </a:solidFill>
              </a:rPr>
              <a:t>Public health outcomes: cannabis-related poisoning incidents in Colorado and Washington state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D957E-63A2-4954-B737-00F5C1B8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16256"/>
            <a:ext cx="3168352" cy="3707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6ACA7-B5E4-43AD-832B-42A899EE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88685"/>
            <a:ext cx="3312368" cy="37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45650" y="653242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Public health outcomes: </a:t>
            </a:r>
            <a:r>
              <a:rPr lang="en-US" sz="3200" b="1" dirty="0">
                <a:solidFill>
                  <a:srgbClr val="A9597E"/>
                </a:solidFill>
              </a:rPr>
              <a:t>cannabis use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before and during pregnancy and in the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post-partum stage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F9A9C-FDD7-4CF9-91E0-21172708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564904"/>
            <a:ext cx="2924175" cy="3295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BEC2C0-9504-44F0-B7BC-729F4CD3AFA4}"/>
              </a:ext>
            </a:extLst>
          </p:cNvPr>
          <p:cNvSpPr/>
          <p:nvPr/>
        </p:nvSpPr>
        <p:spPr>
          <a:xfrm>
            <a:off x="179512" y="320393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Cannabis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among young women may affect their menstrual cycle and their ability to  become pregnant.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associated with low birth weight, low alertness and other neurodevelopmental effects on newborns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by the mother in the postpartum and breastfeeding stages may impact the infant’s growth and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45650" y="653242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Public health outcomes: cannabis 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before and during pregnancy and in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post-partum stage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F9A9C-FDD7-4CF9-91E0-21172708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564904"/>
            <a:ext cx="2924175" cy="3295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BEC2C0-9504-44F0-B7BC-729F4CD3AFA4}"/>
              </a:ext>
            </a:extLst>
          </p:cNvPr>
          <p:cNvSpPr/>
          <p:nvPr/>
        </p:nvSpPr>
        <p:spPr>
          <a:xfrm>
            <a:off x="179512" y="320393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Cannabis use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among young women may affect their menstrual cycle and their ability to  become pregnant.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Also associated with low birth weight, low alertness and other neurodevelopmental effects on newborns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use by the mother in the postpartum and breastfeeding stages may impact the infant’s growth and health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45650" y="653242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Public </a:t>
            </a:r>
            <a:r>
              <a:rPr lang="en-US" sz="3200" b="1" dirty="0">
                <a:solidFill>
                  <a:srgbClr val="A9597E"/>
                </a:solidFill>
              </a:rPr>
              <a:t>safety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outcomes: </a:t>
            </a:r>
            <a:r>
              <a:rPr lang="en-US" sz="3200" b="1" dirty="0">
                <a:solidFill>
                  <a:srgbClr val="A9597E"/>
                </a:solidFill>
              </a:rPr>
              <a:t>cannabis-related driving under the influence and traffic fatalities in Colorado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F5A18-92C1-4D59-9D0D-5EF6BDBF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44424"/>
            <a:ext cx="2724150" cy="3181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395AD-3385-4129-8B00-D5B0D7BD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52936"/>
            <a:ext cx="2743200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F7DC4-69BA-4A76-AF35-9118C7C0E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330" y="2825349"/>
            <a:ext cx="26384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45650" y="653242"/>
            <a:ext cx="699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Public safety outcomes: cannabis-related driving under the influence and traffic fatalities in Colorado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25472-F992-482F-B3F1-B69C83803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/>
          <a:stretch/>
        </p:blipFill>
        <p:spPr>
          <a:xfrm>
            <a:off x="1676822" y="2635588"/>
            <a:ext cx="3056531" cy="3321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0CEF4-3646-431E-934D-AE9AF258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33836"/>
            <a:ext cx="3056531" cy="42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0A9105B-CEDD-436D-B29A-169DCFE7998E}"/>
              </a:ext>
            </a:extLst>
          </p:cNvPr>
          <p:cNvSpPr txBox="1">
            <a:spLocks/>
          </p:cNvSpPr>
          <p:nvPr/>
        </p:nvSpPr>
        <p:spPr bwMode="auto">
          <a:xfrm>
            <a:off x="2123728" y="908720"/>
            <a:ext cx="64087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A9597E"/>
                </a:solidFill>
              </a:rPr>
              <a:t>Developments in jurisdictions with measures regulating non medical use of cannabis</a:t>
            </a:r>
          </a:p>
          <a:p>
            <a:pPr algn="ctr"/>
            <a:endParaRPr lang="en-GB" altLang="en-US" sz="2800" b="1" dirty="0">
              <a:solidFill>
                <a:srgbClr val="A9597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CB9D39-D73C-4C1D-9E61-F83553E513A7}"/>
              </a:ext>
            </a:extLst>
          </p:cNvPr>
          <p:cNvSpPr/>
          <p:nvPr/>
        </p:nvSpPr>
        <p:spPr>
          <a:xfrm>
            <a:off x="1115616" y="2708920"/>
            <a:ext cx="756083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As at December 2019, legal provisions allowing non-</a:t>
            </a:r>
            <a:r>
              <a:rPr lang="en-US" sz="2200" dirty="0" err="1"/>
              <a:t>medicla</a:t>
            </a:r>
            <a:r>
              <a:rPr lang="en-US" sz="2200" dirty="0"/>
              <a:t> use of cannabis had been  approved 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Canada,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Uruguay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11 jurisdictions in the United States, including the District of Columbia and the Northern Mariana Islands,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Allow the production and sale of cannabis products for non-medical use. The common feature of the  legislation in Canada and in the jurisdictions in 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United States is that most of them allow for-profit industry to produce and sell cannabis products for non-medical use.</a:t>
            </a:r>
            <a:endParaRPr lang="en-GB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393395" y="764704"/>
            <a:ext cx="5864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Public safety outcomes: </a:t>
            </a:r>
            <a:r>
              <a:rPr lang="en-US" sz="3000" b="1" dirty="0">
                <a:solidFill>
                  <a:srgbClr val="A9597E"/>
                </a:solidFill>
              </a:rPr>
              <a:t>Crime and the non-medical use of cannabis in Washington and Colorado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54530-4739-4100-A203-6BBD0DDAB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0"/>
          <a:stretch/>
        </p:blipFill>
        <p:spPr>
          <a:xfrm>
            <a:off x="1096724" y="2996951"/>
            <a:ext cx="3475276" cy="3238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18562-3191-423A-8BB5-C6D766216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1"/>
          <a:stretch/>
        </p:blipFill>
        <p:spPr>
          <a:xfrm>
            <a:off x="4860032" y="2864742"/>
            <a:ext cx="3228380" cy="34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8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393395" y="764704"/>
            <a:ext cx="5864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A9597E"/>
                </a:solidFill>
              </a:rPr>
              <a:t>Developments in the regulation</a:t>
            </a:r>
          </a:p>
          <a:p>
            <a:pPr lvl="0"/>
            <a:r>
              <a:rPr lang="en-US" sz="3000" b="1" dirty="0">
                <a:solidFill>
                  <a:srgbClr val="A9597E"/>
                </a:solidFill>
              </a:rPr>
              <a:t>of the non-medical use of cannabis</a:t>
            </a:r>
          </a:p>
          <a:p>
            <a:pPr lvl="0"/>
            <a:r>
              <a:rPr lang="en-US" sz="3000" b="1" dirty="0">
                <a:solidFill>
                  <a:srgbClr val="A9597E"/>
                </a:solidFill>
              </a:rPr>
              <a:t>in Uruguay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19878-4415-49E2-A196-2D69F3E95723}"/>
              </a:ext>
            </a:extLst>
          </p:cNvPr>
          <p:cNvSpPr/>
          <p:nvPr/>
        </p:nvSpPr>
        <p:spPr>
          <a:xfrm>
            <a:off x="611560" y="290780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In 2013, the Government of Uruguay approved legislation (Law No. 19.172) regulating the cultivation, production, dispensing and use of cannabis including non-medical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Uruguayan citizens or foreigners with permanent residence aged 18 and older can obtain cannabis for non-medical purposes by registering with the national Institute for the Regulation and Control of Cannabis and by choosing one of three options: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purchase in authorized pharmacies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membership of a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domestic cultivation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The quantity of cannabis permitted per person, cannot exceed 480 g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GaramondPro-Regular"/>
              </a:rPr>
              <a:t>The Government has set limit of THC content at 2 per cent and CBD  content at 6–7 per cent.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94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393395" y="764704"/>
            <a:ext cx="5864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Developments in the regulation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the non-medical use of cannabis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Uruguay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19878-4415-49E2-A196-2D69F3E95723}"/>
              </a:ext>
            </a:extLst>
          </p:cNvPr>
          <p:cNvSpPr/>
          <p:nvPr/>
        </p:nvSpPr>
        <p:spPr>
          <a:xfrm>
            <a:off x="611560" y="290780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Overall, the implementation of the law has been gradual; as at January 2020,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five companies had been granted </a:t>
            </a:r>
            <a:r>
              <a:rPr lang="en-US" dirty="0" err="1">
                <a:solidFill>
                  <a:prstClr val="black"/>
                </a:solidFill>
                <a:latin typeface="AGaramondPro-Regular"/>
              </a:rPr>
              <a:t>licences</a:t>
            </a:r>
            <a:r>
              <a:rPr lang="en-US" dirty="0">
                <a:solidFill>
                  <a:prstClr val="black"/>
                </a:solidFill>
                <a:latin typeface="AGaramondPro-Regular"/>
              </a:rPr>
              <a:t> to cultivate, produce and distribute cannabis products for non-medical use in the country.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Seventeen pharmacies had been licensed to dispense cannabis for nonmedical use, and  39,423 people had registered to acquire cannabis from those pharmacies.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By January 2020,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a total of 7,834 people had registered for domestic cultivation of cannabis,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145 cannabis clubs with a total membership of 4,298 people had been registered.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GaramondPro-Regular"/>
              </a:rPr>
              <a:t>A total of approximately 51,555 people had access to the regulated cannabis market in Uruguay at that time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3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393395" y="764704"/>
            <a:ext cx="5864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Developments in the regulation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the non-medical use of cannabis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Uruguay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DA1AD-AB22-4351-9BC5-D8E8EE5E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48880"/>
            <a:ext cx="3609181" cy="4030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CDBD56-AAEB-49BA-80A7-F96DB6A57544}"/>
              </a:ext>
            </a:extLst>
          </p:cNvPr>
          <p:cNvSpPr/>
          <p:nvPr/>
        </p:nvSpPr>
        <p:spPr>
          <a:xfrm>
            <a:off x="251520" y="32402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per cent of men and 5.8 per cent of women had used cannabis in the past month,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2014, use of cannabis in the past year increased by more than 50 per cent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past-month prevalence of cannabis use was reported among young people aged 19–25 (20.8 per cent)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25,500 people were estimated to be daily or near daily users of more than one third of considered dependent</a:t>
            </a:r>
          </a:p>
        </p:txBody>
      </p:sp>
    </p:spTree>
    <p:extLst>
      <p:ext uri="{BB962C8B-B14F-4D97-AF65-F5344CB8AC3E}">
        <p14:creationId xmlns:p14="http://schemas.microsoft.com/office/powerpoint/2010/main" val="337908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393395" y="764704"/>
            <a:ext cx="5864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Developments in the regulation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the non-medical use of cannabis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A9597E"/>
                </a:solidFill>
              </a:rPr>
              <a:t>require ongoing monitoring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BDEFA-26FD-4397-8720-4E40319879EF}"/>
              </a:ext>
            </a:extLst>
          </p:cNvPr>
          <p:cNvSpPr/>
          <p:nvPr/>
        </p:nvSpPr>
        <p:spPr>
          <a:xfrm>
            <a:off x="1043608" y="3212976"/>
            <a:ext cx="75608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regulations are implemented in different local contexts and influenced by different dynamics, which is likely to have a different impact on the development of cannabis markets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Requires monitoring of indicators relating to public health and safety and criminal justice.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It may take years of regular monitoring of different indicators to fully assess the outcome and impact of the legislation.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1812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C0C87-E46F-456E-ADE2-4B5ABCEA64FA}"/>
              </a:ext>
            </a:extLst>
          </p:cNvPr>
          <p:cNvSpPr/>
          <p:nvPr/>
        </p:nvSpPr>
        <p:spPr>
          <a:xfrm>
            <a:off x="1691680" y="2276872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non-medical use of cannabis products containing high levels of THC (vapes and concentrates) with medical use of preparation such as dronabinol and </a:t>
            </a:r>
            <a:r>
              <a:rPr lang="en-US" dirty="0" err="1"/>
              <a:t>nabiximols</a:t>
            </a:r>
            <a:r>
              <a:rPr lang="en-US" dirty="0"/>
              <a:t> containing THC and CBD for treating and managing certain health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chronic pain, multiple sclerosis and spasticity symptoms, as well as sleep disturbances associated with  fibromyalgia and chronic pain.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 testimonies on the use of cannabis products to self-medicate and alleviate health conditions cannot be heeded in lieu of rigorous clinical trials on the effectiveness of cannabis products in treating certain health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CBD, a cannabinoid that is not a psychoactive agent and is often promoted as a health and wellness product, should not be confused with THC, a very different and psychoactive cannabinoid, or with cannabis  per se, which contains many different compounds.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11289-C869-4136-B354-2188C82C6769}"/>
              </a:ext>
            </a:extLst>
          </p:cNvPr>
          <p:cNvSpPr/>
          <p:nvPr/>
        </p:nvSpPr>
        <p:spPr>
          <a:xfrm>
            <a:off x="2339752" y="5486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A9597E"/>
                </a:solidFill>
              </a:rPr>
              <a:t>Policy discourse around non-medical use of cannabis tends to conflate issues:</a:t>
            </a:r>
            <a:endParaRPr lang="en-GB" sz="3000" b="1" dirty="0">
              <a:solidFill>
                <a:srgbClr val="A959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95736" y="1052736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597E"/>
                </a:solidFill>
              </a:rPr>
              <a:t>Legalization of the non-medical</a:t>
            </a:r>
          </a:p>
          <a:p>
            <a:r>
              <a:rPr lang="en-US" sz="3200" b="1" dirty="0">
                <a:solidFill>
                  <a:srgbClr val="A9597E"/>
                </a:solidFill>
              </a:rPr>
              <a:t>use of cannabis in Canada</a:t>
            </a:r>
            <a:endParaRPr lang="en-GB" sz="3200" b="1" dirty="0">
              <a:solidFill>
                <a:srgbClr val="A9597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D02DF-B928-4B5A-AEAC-DD140C0A1881}"/>
              </a:ext>
            </a:extLst>
          </p:cNvPr>
          <p:cNvSpPr/>
          <p:nvPr/>
        </p:nvSpPr>
        <p:spPr>
          <a:xfrm>
            <a:off x="323528" y="2819832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 2018, the Government of Canada passed the Cannabis Act, which permits the commercial production and sale of cannabis products for non-medical use by people aged 18 and older.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new legislation and its supporting regulations came into effect on 17 October 2018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objectives of the current cannabis legislation in Canada are 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keep cannabis away from young people (under 18 years of age),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 prevent criminals from profiting from the distribution and sale of cannabis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safeguard public health and safety by allowing adults (aged 18 and older) legal access to cannabis.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59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95736" y="105273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A9597E"/>
                </a:solidFill>
              </a:rPr>
              <a:t>Following an initial increase in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2018, cannabis use appears to have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Stabilized in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Canada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20695-56AC-4E90-8058-7BC062B8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17488"/>
            <a:ext cx="3013406" cy="3212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0098F-BC5D-4334-8D60-195847D0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57" y="2665858"/>
            <a:ext cx="2946407" cy="37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95736" y="105273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A9597E"/>
                </a:solidFill>
              </a:rPr>
              <a:t>Most young people are using cannabis for non-medical purposes in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Canada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19C38-8356-44BA-ACB8-4713CB2F0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6"/>
          <a:stretch/>
        </p:blipFill>
        <p:spPr>
          <a:xfrm>
            <a:off x="1673936" y="2856793"/>
            <a:ext cx="2898064" cy="3470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AD06C-8473-455A-B6A9-EADA4644F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0" b="3251"/>
          <a:stretch/>
        </p:blipFill>
        <p:spPr>
          <a:xfrm>
            <a:off x="5148064" y="2762260"/>
            <a:ext cx="3096344" cy="34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95736" y="105273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A9597E"/>
                </a:solidFill>
              </a:rPr>
              <a:t>Many cannabis users continue to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purchase cannabis from illegal sources in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Canada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BF8BC-D5DE-413F-A682-0661DE0F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" r="3621"/>
          <a:stretch/>
        </p:blipFill>
        <p:spPr>
          <a:xfrm>
            <a:off x="323528" y="2917700"/>
            <a:ext cx="2864247" cy="290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D60D2-2A5E-4615-BAB7-83408C42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86" y="2917700"/>
            <a:ext cx="2495550" cy="349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A1E48-0AAC-41F4-85E5-EF95EB424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805" y="2917700"/>
            <a:ext cx="2705100" cy="3133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D68D-DE08-43E4-802C-BEB64B96E21F}"/>
              </a:ext>
            </a:extLst>
          </p:cNvPr>
          <p:cNvSpPr/>
          <p:nvPr/>
        </p:nvSpPr>
        <p:spPr>
          <a:xfrm>
            <a:off x="323528" y="5728259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Statistics Canada, “Cannabis survey 2018 and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5038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10154" y="1052736"/>
            <a:ext cx="6710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A9597E"/>
                </a:solidFill>
              </a:rPr>
              <a:t>Implementation of cannabis</a:t>
            </a:r>
          </a:p>
          <a:p>
            <a:pPr lvl="0"/>
            <a:r>
              <a:rPr lang="en-US" sz="3200" b="1" dirty="0">
                <a:solidFill>
                  <a:srgbClr val="A9597E"/>
                </a:solidFill>
              </a:rPr>
              <a:t>regulations differs across provinces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95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 Canada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95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F3F0C-353B-491E-9A60-B23BFFC4DCDB}"/>
              </a:ext>
            </a:extLst>
          </p:cNvPr>
          <p:cNvSpPr/>
          <p:nvPr/>
        </p:nvSpPr>
        <p:spPr>
          <a:xfrm>
            <a:off x="3689648" y="2199431"/>
            <a:ext cx="545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most provinces, the retail licensing regime is similar</a:t>
            </a:r>
          </a:p>
          <a:p>
            <a:r>
              <a:rPr lang="en-US" dirty="0"/>
              <a:t>to that regulating the sale of liquor, and cannabis</a:t>
            </a:r>
          </a:p>
          <a:p>
            <a:r>
              <a:rPr lang="en-US" dirty="0"/>
              <a:t>is sold through licensed retailers (private sector), provincial retail stores and online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246CD-9A22-402B-A776-1521D3A8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52435"/>
            <a:ext cx="3240360" cy="3796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17DD3-825E-4DFB-BD25-9FEB972F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48" y="3669593"/>
            <a:ext cx="5130824" cy="25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8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116957" y="692696"/>
            <a:ext cx="6710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A9597E"/>
                </a:solidFill>
              </a:rPr>
              <a:t>Retail sale of non-medical cannabis in  Canada</a:t>
            </a:r>
            <a:endParaRPr lang="en-GB" sz="3200" b="1" dirty="0">
              <a:solidFill>
                <a:srgbClr val="A9597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F3F0C-353B-491E-9A60-B23BFFC4DCDB}"/>
              </a:ext>
            </a:extLst>
          </p:cNvPr>
          <p:cNvSpPr/>
          <p:nvPr/>
        </p:nvSpPr>
        <p:spPr>
          <a:xfrm>
            <a:off x="2051720" y="1846045"/>
            <a:ext cx="5454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retail sales of nonmedical cannabis online and in cannabis stores up to September 2019 </a:t>
            </a:r>
            <a:r>
              <a:rPr lang="en-US" dirty="0" err="1">
                <a:solidFill>
                  <a:prstClr val="black"/>
                </a:solidFill>
              </a:rPr>
              <a:t>totalled</a:t>
            </a:r>
            <a:r>
              <a:rPr lang="en-US" dirty="0">
                <a:solidFill>
                  <a:prstClr val="black"/>
                </a:solidFill>
              </a:rPr>
              <a:t> some 908 million Canadian dollars,334 or an average of Can$24 (approximately $18) per capita.</a:t>
            </a:r>
          </a:p>
          <a:p>
            <a:pPr lvl="0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Prices in illegal market remain low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1C7C0-945C-43E9-A78E-AD737B38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3" y="3676502"/>
            <a:ext cx="4809186" cy="2823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473681-AF91-490B-B135-66E97BA1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09128"/>
            <a:ext cx="25431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5BDE-A108-4EBE-B5AD-F1451512DE15}"/>
              </a:ext>
            </a:extLst>
          </p:cNvPr>
          <p:cNvSpPr/>
          <p:nvPr/>
        </p:nvSpPr>
        <p:spPr>
          <a:xfrm>
            <a:off x="2267744" y="656091"/>
            <a:ext cx="6710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597E"/>
                </a:solidFill>
              </a:rPr>
              <a:t>Large corporations are investing in the</a:t>
            </a:r>
          </a:p>
          <a:p>
            <a:r>
              <a:rPr lang="en-GB" sz="3200" b="1" dirty="0">
                <a:solidFill>
                  <a:srgbClr val="A9597E"/>
                </a:solidFill>
              </a:rPr>
              <a:t>cannabis market in Canada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F3F0C-353B-491E-9A60-B23BFFC4DCDB}"/>
              </a:ext>
            </a:extLst>
          </p:cNvPr>
          <p:cNvSpPr/>
          <p:nvPr/>
        </p:nvSpPr>
        <p:spPr>
          <a:xfrm>
            <a:off x="352745" y="2923263"/>
            <a:ext cx="8438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According to media sources,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 October 2017 Constellation Brands, a major international producer of wine, beer and spirits, invested $4 billion to acquire a 9.9 per cent stake in Canopy Growth, the leading Canadian producer, to develop cannabis-based beverages.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By the end of December 2019, Constellation owned a 35 per cent stake in Canopy.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 December 2018, the tobacco company Altria made a $1.8 million investment in Cronos Group, a cannabis production company,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This gave Altria a 45 per cent interest in Cronos.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Market analysts have predicted that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alcohol industry will also invest in companies that plan to produce beverages that combine cannabis and beer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By the end of 2019 two of the largest cannabis companies in the world would be owned by two of the largest alcohol and tobacco companies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8573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12324</TotalTime>
  <Words>1505</Words>
  <Application>Microsoft Office PowerPoint</Application>
  <PresentationFormat>On-screen Show (4:3)</PresentationFormat>
  <Paragraphs>118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AGaramondPro-Regular</vt:lpstr>
      <vt:lpstr>Arial</vt:lpstr>
      <vt:lpstr>Calibri</vt:lpstr>
      <vt:lpstr>Calibri Light</vt:lpstr>
      <vt:lpstr>1_Custom Design</vt:lpstr>
      <vt:lpstr>6_Custom Design</vt:lpstr>
      <vt:lpstr>WDR_Presentation_Template</vt:lpstr>
      <vt:lpstr>3_Custom Design</vt:lpstr>
      <vt:lpstr>2_Custom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Kamran Niaz</cp:lastModifiedBy>
  <cp:revision>403</cp:revision>
  <cp:lastPrinted>2016-06-21T16:25:10Z</cp:lastPrinted>
  <dcterms:created xsi:type="dcterms:W3CDTF">2015-06-17T16:12:08Z</dcterms:created>
  <dcterms:modified xsi:type="dcterms:W3CDTF">2020-06-24T16:37:58Z</dcterms:modified>
</cp:coreProperties>
</file>