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 id="2147483820" r:id="rId2"/>
    <p:sldMasterId id="2147483798" r:id="rId3"/>
    <p:sldMasterId id="2147483782" r:id="rId4"/>
    <p:sldMasterId id="2147483786" r:id="rId5"/>
  </p:sldMasterIdLst>
  <p:notesMasterIdLst>
    <p:notesMasterId r:id="rId19"/>
  </p:notesMasterIdLst>
  <p:handoutMasterIdLst>
    <p:handoutMasterId r:id="rId20"/>
  </p:handoutMasterIdLst>
  <p:sldIdLst>
    <p:sldId id="256" r:id="rId6"/>
    <p:sldId id="257" r:id="rId7"/>
    <p:sldId id="402" r:id="rId8"/>
    <p:sldId id="401" r:id="rId9"/>
    <p:sldId id="259" r:id="rId10"/>
    <p:sldId id="261" r:id="rId11"/>
    <p:sldId id="403" r:id="rId12"/>
    <p:sldId id="404" r:id="rId13"/>
    <p:sldId id="408" r:id="rId14"/>
    <p:sldId id="409" r:id="rId15"/>
    <p:sldId id="405" r:id="rId16"/>
    <p:sldId id="410" r:id="rId17"/>
    <p:sldId id="411" r:id="rId18"/>
  </p:sldIdLst>
  <p:sldSz cx="9144000" cy="6858000" type="screen4x3"/>
  <p:notesSz cx="6794500" cy="9906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312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9597E"/>
    <a:srgbClr val="004A89"/>
    <a:srgbClr val="F27861"/>
    <a:srgbClr val="00635B"/>
    <a:srgbClr val="EC3A4A"/>
    <a:srgbClr val="065286"/>
    <a:srgbClr val="FFFFFF"/>
    <a:srgbClr val="647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83771" autoAdjust="0"/>
  </p:normalViewPr>
  <p:slideViewPr>
    <p:cSldViewPr>
      <p:cViewPr>
        <p:scale>
          <a:sx n="75" d="100"/>
          <a:sy n="75" d="100"/>
        </p:scale>
        <p:origin x="888" y="312"/>
      </p:cViewPr>
      <p:guideLst>
        <p:guide orient="horz" pos="4319"/>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300"/>
    </p:cViewPr>
  </p:sorterViewPr>
  <p:notesViewPr>
    <p:cSldViewPr>
      <p:cViewPr varScale="1">
        <p:scale>
          <a:sx n="48" d="100"/>
          <a:sy n="48" d="100"/>
        </p:scale>
        <p:origin x="-2808" y="-67"/>
      </p:cViewPr>
      <p:guideLst>
        <p:guide orient="horz" pos="312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88207-A0FE-41EE-A55A-2BFE649337A4}"/>
              </a:ext>
            </a:extLst>
          </p:cNvPr>
          <p:cNvSpPr>
            <a:spLocks noGrp="1"/>
          </p:cNvSpPr>
          <p:nvPr>
            <p:ph type="hdr" sz="quarter"/>
          </p:nvPr>
        </p:nvSpPr>
        <p:spPr>
          <a:xfrm>
            <a:off x="0" y="0"/>
            <a:ext cx="2944813" cy="493713"/>
          </a:xfrm>
          <a:prstGeom prst="rect">
            <a:avLst/>
          </a:prstGeom>
        </p:spPr>
        <p:txBody>
          <a:bodyPr vert="horz" wrap="square" lIns="90872" tIns="45436" rIns="90872" bIns="45436" numCol="1" anchor="t"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3" name="Date Placeholder 2">
            <a:extLst>
              <a:ext uri="{FF2B5EF4-FFF2-40B4-BE49-F238E27FC236}">
                <a16:creationId xmlns:a16="http://schemas.microsoft.com/office/drawing/2014/main" id="{DF76BB18-5837-4DCB-8170-DA4E2BC3E006}"/>
              </a:ext>
            </a:extLst>
          </p:cNvPr>
          <p:cNvSpPr>
            <a:spLocks noGrp="1"/>
          </p:cNvSpPr>
          <p:nvPr>
            <p:ph type="dt" sz="quarter" idx="1"/>
          </p:nvPr>
        </p:nvSpPr>
        <p:spPr>
          <a:xfrm>
            <a:off x="3849688" y="0"/>
            <a:ext cx="2943225" cy="493713"/>
          </a:xfrm>
          <a:prstGeom prst="rect">
            <a:avLst/>
          </a:prstGeom>
        </p:spPr>
        <p:txBody>
          <a:bodyPr vert="horz" wrap="square" lIns="90872" tIns="45436" rIns="90872" bIns="45436" numCol="1" anchor="t" anchorCtr="0" compatLnSpc="1">
            <a:prstTxWarp prst="textNoShape">
              <a:avLst/>
            </a:prstTxWarp>
          </a:bodyPr>
          <a:lstStyle>
            <a:lvl1pPr algn="r" eaLnBrk="1" hangingPunct="1">
              <a:defRPr sz="1100">
                <a:cs typeface="Arial" charset="0"/>
              </a:defRPr>
            </a:lvl1pPr>
          </a:lstStyle>
          <a:p>
            <a:pPr>
              <a:defRPr/>
            </a:pPr>
            <a:fld id="{899A5E9B-E530-4E37-8EE3-E6892AF1AEF9}" type="datetimeFigureOut">
              <a:rPr lang="en-GB" altLang="en-US"/>
              <a:pPr>
                <a:defRPr/>
              </a:pPr>
              <a:t>24/06/2020</a:t>
            </a:fld>
            <a:endParaRPr lang="en-GB" altLang="en-US"/>
          </a:p>
        </p:txBody>
      </p:sp>
      <p:sp>
        <p:nvSpPr>
          <p:cNvPr id="4" name="Footer Placeholder 3">
            <a:extLst>
              <a:ext uri="{FF2B5EF4-FFF2-40B4-BE49-F238E27FC236}">
                <a16:creationId xmlns:a16="http://schemas.microsoft.com/office/drawing/2014/main" id="{C782F4C1-E1F5-4469-88DA-4CC43EB3597E}"/>
              </a:ext>
            </a:extLst>
          </p:cNvPr>
          <p:cNvSpPr>
            <a:spLocks noGrp="1"/>
          </p:cNvSpPr>
          <p:nvPr>
            <p:ph type="ftr" sz="quarter" idx="2"/>
          </p:nvPr>
        </p:nvSpPr>
        <p:spPr>
          <a:xfrm>
            <a:off x="0" y="9410700"/>
            <a:ext cx="2944813" cy="493713"/>
          </a:xfrm>
          <a:prstGeom prst="rect">
            <a:avLst/>
          </a:prstGeom>
        </p:spPr>
        <p:txBody>
          <a:bodyPr vert="horz" wrap="square" lIns="90872" tIns="45436" rIns="90872" bIns="45436" numCol="1" anchor="b"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5" name="Slide Number Placeholder 4">
            <a:extLst>
              <a:ext uri="{FF2B5EF4-FFF2-40B4-BE49-F238E27FC236}">
                <a16:creationId xmlns:a16="http://schemas.microsoft.com/office/drawing/2014/main" id="{E6F15771-B30F-4147-BD18-4937B0626B90}"/>
              </a:ext>
            </a:extLst>
          </p:cNvPr>
          <p:cNvSpPr>
            <a:spLocks noGrp="1"/>
          </p:cNvSpPr>
          <p:nvPr>
            <p:ph type="sldNum" sz="quarter" idx="3"/>
          </p:nvPr>
        </p:nvSpPr>
        <p:spPr>
          <a:xfrm>
            <a:off x="3849688" y="9410700"/>
            <a:ext cx="2943225" cy="493713"/>
          </a:xfrm>
          <a:prstGeom prst="rect">
            <a:avLst/>
          </a:prstGeom>
        </p:spPr>
        <p:txBody>
          <a:bodyPr vert="horz" wrap="square" lIns="90872" tIns="45436" rIns="90872" bIns="45436" numCol="1" anchor="b" anchorCtr="0" compatLnSpc="1">
            <a:prstTxWarp prst="textNoShape">
              <a:avLst/>
            </a:prstTxWarp>
          </a:bodyPr>
          <a:lstStyle>
            <a:lvl1pPr algn="r" eaLnBrk="1" hangingPunct="1">
              <a:defRPr sz="1100"/>
            </a:lvl1pPr>
          </a:lstStyle>
          <a:p>
            <a:pPr>
              <a:defRPr/>
            </a:pPr>
            <a:fld id="{F4EB278C-2F4D-4B6D-B8D2-9B89D42D5F1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5A974A-F10D-4CED-9169-CA1849237E9F}"/>
              </a:ext>
            </a:extLst>
          </p:cNvPr>
          <p:cNvSpPr>
            <a:spLocks noGrp="1"/>
          </p:cNvSpPr>
          <p:nvPr>
            <p:ph type="hdr" sz="quarter"/>
          </p:nvPr>
        </p:nvSpPr>
        <p:spPr>
          <a:xfrm>
            <a:off x="0" y="0"/>
            <a:ext cx="2944813" cy="493713"/>
          </a:xfrm>
          <a:prstGeom prst="rect">
            <a:avLst/>
          </a:prstGeom>
        </p:spPr>
        <p:txBody>
          <a:bodyPr vert="horz" wrap="square" lIns="90872" tIns="45436" rIns="90872" bIns="45436" numCol="1" anchor="t"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3" name="Date Placeholder 2">
            <a:extLst>
              <a:ext uri="{FF2B5EF4-FFF2-40B4-BE49-F238E27FC236}">
                <a16:creationId xmlns:a16="http://schemas.microsoft.com/office/drawing/2014/main" id="{93769906-EF0C-4CB7-A922-B53378D726DE}"/>
              </a:ext>
            </a:extLst>
          </p:cNvPr>
          <p:cNvSpPr>
            <a:spLocks noGrp="1"/>
          </p:cNvSpPr>
          <p:nvPr>
            <p:ph type="dt" idx="1"/>
          </p:nvPr>
        </p:nvSpPr>
        <p:spPr>
          <a:xfrm>
            <a:off x="3849688" y="0"/>
            <a:ext cx="2943225" cy="493713"/>
          </a:xfrm>
          <a:prstGeom prst="rect">
            <a:avLst/>
          </a:prstGeom>
        </p:spPr>
        <p:txBody>
          <a:bodyPr vert="horz" wrap="square" lIns="90872" tIns="45436" rIns="90872" bIns="45436" numCol="1" anchor="t" anchorCtr="0" compatLnSpc="1">
            <a:prstTxWarp prst="textNoShape">
              <a:avLst/>
            </a:prstTxWarp>
          </a:bodyPr>
          <a:lstStyle>
            <a:lvl1pPr algn="r" eaLnBrk="1" hangingPunct="1">
              <a:defRPr sz="1100">
                <a:cs typeface="Arial" charset="0"/>
              </a:defRPr>
            </a:lvl1pPr>
          </a:lstStyle>
          <a:p>
            <a:pPr>
              <a:defRPr/>
            </a:pPr>
            <a:fld id="{38CC5CB0-1E91-440D-8DAB-34C1E6AE1943}" type="datetimeFigureOut">
              <a:rPr lang="en-GB" altLang="en-US"/>
              <a:pPr>
                <a:defRPr/>
              </a:pPr>
              <a:t>24/06/2020</a:t>
            </a:fld>
            <a:endParaRPr lang="en-GB" altLang="en-US"/>
          </a:p>
        </p:txBody>
      </p:sp>
      <p:sp>
        <p:nvSpPr>
          <p:cNvPr id="4" name="Slide Image Placeholder 3">
            <a:extLst>
              <a:ext uri="{FF2B5EF4-FFF2-40B4-BE49-F238E27FC236}">
                <a16:creationId xmlns:a16="http://schemas.microsoft.com/office/drawing/2014/main" id="{C60D44CC-D38A-4FC5-A975-5D8DE38F8C41}"/>
              </a:ext>
            </a:extLst>
          </p:cNvPr>
          <p:cNvSpPr>
            <a:spLocks noGrp="1" noRot="1" noChangeAspect="1"/>
          </p:cNvSpPr>
          <p:nvPr>
            <p:ph type="sldImg" idx="2"/>
          </p:nvPr>
        </p:nvSpPr>
        <p:spPr>
          <a:xfrm>
            <a:off x="922338" y="744538"/>
            <a:ext cx="4949825" cy="3713162"/>
          </a:xfrm>
          <a:prstGeom prst="rect">
            <a:avLst/>
          </a:prstGeom>
          <a:noFill/>
          <a:ln w="12700">
            <a:solidFill>
              <a:prstClr val="black"/>
            </a:solidFill>
          </a:ln>
        </p:spPr>
        <p:txBody>
          <a:bodyPr vert="horz" lIns="90872" tIns="45436" rIns="90872" bIns="45436" rtlCol="0" anchor="ctr"/>
          <a:lstStyle/>
          <a:p>
            <a:pPr lvl="0"/>
            <a:endParaRPr lang="en-GB" noProof="0"/>
          </a:p>
        </p:txBody>
      </p:sp>
      <p:sp>
        <p:nvSpPr>
          <p:cNvPr id="5" name="Notes Placeholder 4">
            <a:extLst>
              <a:ext uri="{FF2B5EF4-FFF2-40B4-BE49-F238E27FC236}">
                <a16:creationId xmlns:a16="http://schemas.microsoft.com/office/drawing/2014/main" id="{4D1622B9-298C-4789-8326-42BAFA8CF6C9}"/>
              </a:ext>
            </a:extLst>
          </p:cNvPr>
          <p:cNvSpPr>
            <a:spLocks noGrp="1"/>
          </p:cNvSpPr>
          <p:nvPr>
            <p:ph type="body" sz="quarter" idx="3"/>
          </p:nvPr>
        </p:nvSpPr>
        <p:spPr>
          <a:xfrm>
            <a:off x="679450" y="4703763"/>
            <a:ext cx="5435600" cy="4457700"/>
          </a:xfrm>
          <a:prstGeom prst="rect">
            <a:avLst/>
          </a:prstGeom>
        </p:spPr>
        <p:txBody>
          <a:bodyPr vert="horz" wrap="square" lIns="90872" tIns="45436" rIns="90872" bIns="4543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a:extLst>
              <a:ext uri="{FF2B5EF4-FFF2-40B4-BE49-F238E27FC236}">
                <a16:creationId xmlns:a16="http://schemas.microsoft.com/office/drawing/2014/main" id="{313C14CA-42E7-4287-9155-4A3112A748C9}"/>
              </a:ext>
            </a:extLst>
          </p:cNvPr>
          <p:cNvSpPr>
            <a:spLocks noGrp="1"/>
          </p:cNvSpPr>
          <p:nvPr>
            <p:ph type="ftr" sz="quarter" idx="4"/>
          </p:nvPr>
        </p:nvSpPr>
        <p:spPr>
          <a:xfrm>
            <a:off x="0" y="9410700"/>
            <a:ext cx="2944813" cy="493713"/>
          </a:xfrm>
          <a:prstGeom prst="rect">
            <a:avLst/>
          </a:prstGeom>
        </p:spPr>
        <p:txBody>
          <a:bodyPr vert="horz" wrap="square" lIns="90872" tIns="45436" rIns="90872" bIns="45436" numCol="1" anchor="b"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7" name="Slide Number Placeholder 6">
            <a:extLst>
              <a:ext uri="{FF2B5EF4-FFF2-40B4-BE49-F238E27FC236}">
                <a16:creationId xmlns:a16="http://schemas.microsoft.com/office/drawing/2014/main" id="{74E65440-95A9-48E8-861C-3FB9AA908A13}"/>
              </a:ext>
            </a:extLst>
          </p:cNvPr>
          <p:cNvSpPr>
            <a:spLocks noGrp="1"/>
          </p:cNvSpPr>
          <p:nvPr>
            <p:ph type="sldNum" sz="quarter" idx="5"/>
          </p:nvPr>
        </p:nvSpPr>
        <p:spPr>
          <a:xfrm>
            <a:off x="3849688" y="9410700"/>
            <a:ext cx="2943225" cy="493713"/>
          </a:xfrm>
          <a:prstGeom prst="rect">
            <a:avLst/>
          </a:prstGeom>
        </p:spPr>
        <p:txBody>
          <a:bodyPr vert="horz" wrap="square" lIns="90872" tIns="45436" rIns="90872" bIns="45436" numCol="1" anchor="b" anchorCtr="0" compatLnSpc="1">
            <a:prstTxWarp prst="textNoShape">
              <a:avLst/>
            </a:prstTxWarp>
          </a:bodyPr>
          <a:lstStyle>
            <a:lvl1pPr algn="r" eaLnBrk="1" hangingPunct="1">
              <a:defRPr sz="1100"/>
            </a:lvl1pPr>
          </a:lstStyle>
          <a:p>
            <a:pPr>
              <a:defRPr/>
            </a:pPr>
            <a:fld id="{A2D756E8-AA34-4909-8091-F9E8F8310B7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621BD6F-50A7-4366-BBE8-0832FAE356EB}"/>
              </a:ext>
            </a:extLst>
          </p:cNvPr>
          <p:cNvSpPr>
            <a:spLocks noGrp="1"/>
          </p:cNvSpPr>
          <p:nvPr>
            <p:ph type="sldNum" sz="quarter" idx="10"/>
          </p:nvPr>
        </p:nvSpPr>
        <p:spPr/>
        <p:txBody>
          <a:bodyPr/>
          <a:lstStyle>
            <a:lvl1pPr>
              <a:defRPr/>
            </a:lvl1pPr>
          </a:lstStyle>
          <a:p>
            <a:pPr>
              <a:defRPr/>
            </a:pPr>
            <a:fld id="{B9FDAEE5-F4B1-4C65-8A9B-574365566EF3}" type="slidenum">
              <a:rPr lang="en-GB" altLang="en-US"/>
              <a:pPr>
                <a:defRPr/>
              </a:pPr>
              <a:t>‹#›</a:t>
            </a:fld>
            <a:endParaRPr lang="en-GB" altLang="en-US"/>
          </a:p>
        </p:txBody>
      </p:sp>
    </p:spTree>
    <p:extLst>
      <p:ext uri="{BB962C8B-B14F-4D97-AF65-F5344CB8AC3E}">
        <p14:creationId xmlns:p14="http://schemas.microsoft.com/office/powerpoint/2010/main" val="297170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E42CEB-0579-4A16-9345-6FA15A830FC7}"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A37DAF-7418-48FF-9EE1-91703F15A90F}" type="slidenum">
              <a:rPr lang="en-GB" smtClean="0"/>
              <a:t>‹#›</a:t>
            </a:fld>
            <a:endParaRPr lang="en-GB"/>
          </a:p>
        </p:txBody>
      </p:sp>
    </p:spTree>
    <p:extLst>
      <p:ext uri="{BB962C8B-B14F-4D97-AF65-F5344CB8AC3E}">
        <p14:creationId xmlns:p14="http://schemas.microsoft.com/office/powerpoint/2010/main" val="419960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42CEB-0579-4A16-9345-6FA15A830FC7}"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A37DAF-7418-48FF-9EE1-91703F15A90F}" type="slidenum">
              <a:rPr lang="en-GB" smtClean="0"/>
              <a:t>‹#›</a:t>
            </a:fld>
            <a:endParaRPr lang="en-GB"/>
          </a:p>
        </p:txBody>
      </p:sp>
    </p:spTree>
    <p:extLst>
      <p:ext uri="{BB962C8B-B14F-4D97-AF65-F5344CB8AC3E}">
        <p14:creationId xmlns:p14="http://schemas.microsoft.com/office/powerpoint/2010/main" val="85483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theme" Target="../theme/theme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theme" Target="../theme/theme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4.xml"/><Relationship Id="rId7" Type="http://schemas.openxmlformats.org/officeDocument/2006/relationships/image" Target="../media/image4.jpeg"/><Relationship Id="rId12"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13.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theme" Target="../theme/theme5.xml"/><Relationship Id="rId6" Type="http://schemas.openxmlformats.org/officeDocument/2006/relationships/image" Target="../media/image5.jpeg"/><Relationship Id="rId5"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image" Target="../media/image1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76878C-1DC2-4A65-A5A8-4C72E46567B9}"/>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D3AB57A0-A680-44D3-9487-408E425D3ADE}" type="slidenum">
              <a:rPr lang="en-GB" altLang="en-US"/>
              <a:pPr>
                <a:defRPr/>
              </a:pPr>
              <a:t>‹#›</a:t>
            </a:fld>
            <a:endParaRPr lang="en-GB" altLang="en-US"/>
          </a:p>
        </p:txBody>
      </p:sp>
      <p:pic>
        <p:nvPicPr>
          <p:cNvPr id="1027" name="Picture 12">
            <a:extLst>
              <a:ext uri="{FF2B5EF4-FFF2-40B4-BE49-F238E27FC236}">
                <a16:creationId xmlns:a16="http://schemas.microsoft.com/office/drawing/2014/main" id="{29D44BD6-6370-48E6-AC10-D2C30324EDC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7">
            <a:extLst>
              <a:ext uri="{FF2B5EF4-FFF2-40B4-BE49-F238E27FC236}">
                <a16:creationId xmlns:a16="http://schemas.microsoft.com/office/drawing/2014/main" id="{1BA821C9-61B5-4D0F-9178-D8866F04C5A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 name="Group 20">
            <a:extLst>
              <a:ext uri="{FF2B5EF4-FFF2-40B4-BE49-F238E27FC236}">
                <a16:creationId xmlns:a16="http://schemas.microsoft.com/office/drawing/2014/main" id="{F0D690F6-B902-4365-B96C-630213C82EB3}"/>
              </a:ext>
            </a:extLst>
          </p:cNvPr>
          <p:cNvGrpSpPr>
            <a:grpSpLocks/>
          </p:cNvGrpSpPr>
          <p:nvPr userDrawn="1"/>
        </p:nvGrpSpPr>
        <p:grpSpPr bwMode="auto">
          <a:xfrm>
            <a:off x="323850" y="381000"/>
            <a:ext cx="1800225" cy="2403475"/>
            <a:chOff x="323528" y="381037"/>
            <a:chExt cx="1536909" cy="2051392"/>
          </a:xfrm>
        </p:grpSpPr>
        <p:pic>
          <p:nvPicPr>
            <p:cNvPr id="18" name="Picture 17">
              <a:extLst>
                <a:ext uri="{FF2B5EF4-FFF2-40B4-BE49-F238E27FC236}">
                  <a16:creationId xmlns:a16="http://schemas.microsoft.com/office/drawing/2014/main" id="{D62E2AC7-F146-4413-AEA0-A0A6E0CC8C8E}"/>
                </a:ext>
              </a:extLst>
            </p:cNvPr>
            <p:cNvPicPr>
              <a:picLocks noChangeAspect="1"/>
            </p:cNvPicPr>
            <p:nvPr userDrawn="1"/>
          </p:nvPicPr>
          <p:blipFill>
            <a:blip r:embed="rId5"/>
            <a:stretch>
              <a:fillRect/>
            </a:stretch>
          </p:blipFill>
          <p:spPr>
            <a:xfrm rot="3019756">
              <a:off x="911157" y="332798"/>
              <a:ext cx="827874" cy="1070686"/>
            </a:xfrm>
            <a:prstGeom prst="rect">
              <a:avLst/>
            </a:prstGeom>
            <a:effectLst>
              <a:outerShdw blurRad="50800" dist="38100" dir="2700000" algn="tl" rotWithShape="0">
                <a:prstClr val="black">
                  <a:alpha val="40000"/>
                </a:prstClr>
              </a:outerShdw>
            </a:effectLst>
          </p:spPr>
        </p:pic>
        <p:grpSp>
          <p:nvGrpSpPr>
            <p:cNvPr id="1031" name="Group 19">
              <a:extLst>
                <a:ext uri="{FF2B5EF4-FFF2-40B4-BE49-F238E27FC236}">
                  <a16:creationId xmlns:a16="http://schemas.microsoft.com/office/drawing/2014/main" id="{017A4D46-41D8-4FEB-8945-8E7F702BFEFD}"/>
                </a:ext>
              </a:extLst>
            </p:cNvPr>
            <p:cNvGrpSpPr>
              <a:grpSpLocks/>
            </p:cNvGrpSpPr>
            <p:nvPr userDrawn="1"/>
          </p:nvGrpSpPr>
          <p:grpSpPr bwMode="auto">
            <a:xfrm>
              <a:off x="323528" y="381037"/>
              <a:ext cx="1249463" cy="2051392"/>
              <a:chOff x="323528" y="381037"/>
              <a:chExt cx="1249463" cy="2051392"/>
            </a:xfrm>
          </p:grpSpPr>
          <p:pic>
            <p:nvPicPr>
              <p:cNvPr id="16" name="Picture 15">
                <a:extLst>
                  <a:ext uri="{FF2B5EF4-FFF2-40B4-BE49-F238E27FC236}">
                    <a16:creationId xmlns:a16="http://schemas.microsoft.com/office/drawing/2014/main" id="{8D3F34CD-0325-4179-B143-82FFDFFD3992}"/>
                  </a:ext>
                </a:extLst>
              </p:cNvPr>
              <p:cNvPicPr>
                <a:picLocks noChangeAspect="1"/>
              </p:cNvPicPr>
              <p:nvPr userDrawn="1"/>
            </p:nvPicPr>
            <p:blipFill>
              <a:blip r:embed="rId6"/>
              <a:stretch>
                <a:fillRect/>
              </a:stretch>
            </p:blipFill>
            <p:spPr>
              <a:xfrm rot="2545742">
                <a:off x="743671" y="381037"/>
                <a:ext cx="829443" cy="107447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1148F14-F1F0-49F8-AC97-43A2FE6F4D8A}"/>
                  </a:ext>
                </a:extLst>
              </p:cNvPr>
              <p:cNvPicPr>
                <a:picLocks noChangeAspect="1"/>
              </p:cNvPicPr>
              <p:nvPr userDrawn="1"/>
            </p:nvPicPr>
            <p:blipFill>
              <a:blip r:embed="rId7"/>
              <a:stretch>
                <a:fillRect/>
              </a:stretch>
            </p:blipFill>
            <p:spPr>
              <a:xfrm rot="2032168">
                <a:off x="563416" y="488078"/>
                <a:ext cx="885010" cy="114493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FDDD98DB-C140-4B2F-9F59-36059C401E00}"/>
                  </a:ext>
                </a:extLst>
              </p:cNvPr>
              <p:cNvPicPr>
                <a:picLocks noChangeAspect="1"/>
              </p:cNvPicPr>
              <p:nvPr userDrawn="1"/>
            </p:nvPicPr>
            <p:blipFill>
              <a:blip r:embed="rId8"/>
              <a:stretch>
                <a:fillRect/>
              </a:stretch>
            </p:blipFill>
            <p:spPr>
              <a:xfrm rot="1056069">
                <a:off x="502428" y="600539"/>
                <a:ext cx="905340" cy="1170675"/>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FC25742-199B-4651-B7F6-67AE7EC3E75B}"/>
                  </a:ext>
                </a:extLst>
              </p:cNvPr>
              <p:cNvPicPr>
                <a:picLocks noChangeAspect="1"/>
              </p:cNvPicPr>
              <p:nvPr userDrawn="1"/>
            </p:nvPicPr>
            <p:blipFill>
              <a:blip r:embed="rId9"/>
              <a:stretch>
                <a:fillRect/>
              </a:stretch>
            </p:blipFill>
            <p:spPr>
              <a:xfrm rot="409935">
                <a:off x="391293" y="764488"/>
                <a:ext cx="1073397" cy="1388822"/>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69711202-DB6A-49EB-AF22-91110701A16F}"/>
                  </a:ext>
                </a:extLst>
              </p:cNvPr>
              <p:cNvPicPr>
                <a:picLocks noChangeAspect="1"/>
              </p:cNvPicPr>
              <p:nvPr userDrawn="1"/>
            </p:nvPicPr>
            <p:blipFill>
              <a:blip r:embed="rId10"/>
              <a:stretch>
                <a:fillRect/>
              </a:stretch>
            </p:blipFill>
            <p:spPr>
              <a:xfrm>
                <a:off x="323528" y="979924"/>
                <a:ext cx="1122188" cy="1452505"/>
              </a:xfrm>
              <a:prstGeom prst="rect">
                <a:avLst/>
              </a:prstGeom>
              <a:effectLst>
                <a:outerShdw blurRad="50800" dist="38100" dir="2700000" algn="tl" rotWithShape="0">
                  <a:prstClr val="black">
                    <a:alpha val="40000"/>
                  </a:prstClr>
                </a:outerShdw>
              </a:effectLst>
            </p:spPr>
          </p:pic>
        </p:grpSp>
      </p:grpSp>
    </p:spTree>
  </p:cSld>
  <p:clrMap bg1="lt1" tx1="dk1" bg2="lt2" tx2="dk2" accent1="accent1" accent2="accent2" accent3="accent3" accent4="accent4" accent5="accent5" accent6="accent6" hlink="hlink" folHlink="folHlink"/>
  <p:sldLayoutIdLst>
    <p:sldLayoutId id="214748395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EB7696B0-DF02-4E07-8D8C-6C1C6D99D708}"/>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53441B7F-D9A3-415E-B59F-78C9954635B8}" type="slidenum">
              <a:rPr lang="en-GB" altLang="en-US"/>
              <a:pPr>
                <a:defRPr/>
              </a:pPr>
              <a:t>‹#›</a:t>
            </a:fld>
            <a:endParaRPr lang="en-GB" altLang="en-US"/>
          </a:p>
        </p:txBody>
      </p:sp>
      <p:pic>
        <p:nvPicPr>
          <p:cNvPr id="2051" name="Picture 21">
            <a:extLst>
              <a:ext uri="{FF2B5EF4-FFF2-40B4-BE49-F238E27FC236}">
                <a16:creationId xmlns:a16="http://schemas.microsoft.com/office/drawing/2014/main" id="{44D8CBD0-F091-4256-BE48-CB35A092FF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2">
            <a:extLst>
              <a:ext uri="{FF2B5EF4-FFF2-40B4-BE49-F238E27FC236}">
                <a16:creationId xmlns:a16="http://schemas.microsoft.com/office/drawing/2014/main" id="{C23CAAA1-EA2B-468E-B4DA-C46354F9FE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F77B902A-1827-4B3B-9B62-1562AA4DDF59}"/>
              </a:ext>
            </a:extLst>
          </p:cNvPr>
          <p:cNvPicPr>
            <a:picLocks noChangeAspect="1"/>
          </p:cNvPicPr>
          <p:nvPr userDrawn="1"/>
        </p:nvPicPr>
        <p:blipFill>
          <a:blip r:embed="rId4"/>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CC5B19D6-7C7D-4FD9-B51E-6AB44C741D1F}"/>
              </a:ext>
            </a:extLst>
          </p:cNvPr>
          <p:cNvPicPr>
            <a:picLocks noChangeAspect="1"/>
          </p:cNvPicPr>
          <p:nvPr userDrawn="1"/>
        </p:nvPicPr>
        <p:blipFill>
          <a:blip r:embed="rId5"/>
          <a:stretch>
            <a:fillRect/>
          </a:stretch>
        </p:blipFill>
        <p:spPr>
          <a:xfrm rot="2545742">
            <a:off x="814388" y="381000"/>
            <a:ext cx="973137" cy="125730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E7F975C8-1C7C-4C81-A3CC-7652872F99D2}"/>
              </a:ext>
            </a:extLst>
          </p:cNvPr>
          <p:cNvPicPr>
            <a:picLocks noChangeAspect="1"/>
          </p:cNvPicPr>
          <p:nvPr userDrawn="1"/>
        </p:nvPicPr>
        <p:blipFill>
          <a:blip r:embed="rId6"/>
          <a:stretch>
            <a:fillRect/>
          </a:stretch>
        </p:blipFill>
        <p:spPr>
          <a:xfrm rot="2032168">
            <a:off x="614363" y="500063"/>
            <a:ext cx="1036637" cy="133985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226A33FB-9B17-45B1-9C73-3C7B92DA6EFF}"/>
              </a:ext>
            </a:extLst>
          </p:cNvPr>
          <p:cNvPicPr>
            <a:picLocks noChangeAspect="1"/>
          </p:cNvPicPr>
          <p:nvPr userDrawn="1"/>
        </p:nvPicPr>
        <p:blipFill>
          <a:blip r:embed="rId7"/>
          <a:stretch>
            <a:fillRect/>
          </a:stretch>
        </p:blipFill>
        <p:spPr>
          <a:xfrm rot="1056069">
            <a:off x="533400" y="638175"/>
            <a:ext cx="1060450" cy="1371600"/>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1EB70E4B-A895-4D37-8100-7D49B449DF2E}"/>
              </a:ext>
            </a:extLst>
          </p:cNvPr>
          <p:cNvPicPr>
            <a:picLocks noChangeAspect="1"/>
          </p:cNvPicPr>
          <p:nvPr userDrawn="1"/>
        </p:nvPicPr>
        <p:blipFill>
          <a:blip r:embed="rId8"/>
          <a:stretch>
            <a:fillRect/>
          </a:stretch>
        </p:blipFill>
        <p:spPr>
          <a:xfrm rot="411521">
            <a:off x="415925" y="839788"/>
            <a:ext cx="1222375" cy="1582737"/>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3332A9A8-6606-4B39-AF63-B624EA7EFCA3}"/>
              </a:ext>
            </a:extLst>
          </p:cNvPr>
          <p:cNvPicPr>
            <a:picLocks noChangeAspect="1"/>
          </p:cNvPicPr>
          <p:nvPr userDrawn="1"/>
        </p:nvPicPr>
        <p:blipFill>
          <a:blip r:embed="rId9"/>
          <a:stretch>
            <a:fillRect/>
          </a:stretch>
        </p:blipFill>
        <p:spPr>
          <a:xfrm>
            <a:off x="331788" y="1090613"/>
            <a:ext cx="1311275" cy="1695450"/>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638969-9DD2-4DC5-B9AB-F71CFF7369F1}"/>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AE556A99-F7A2-4793-97D0-B7DF547F8D4F}" type="slidenum">
              <a:rPr lang="en-GB" altLang="en-US"/>
              <a:pPr>
                <a:defRPr/>
              </a:pPr>
              <a:t>‹#›</a:t>
            </a:fld>
            <a:endParaRPr lang="en-GB" altLang="en-US"/>
          </a:p>
        </p:txBody>
      </p:sp>
      <p:pic>
        <p:nvPicPr>
          <p:cNvPr id="3075" name="Picture 26">
            <a:extLst>
              <a:ext uri="{FF2B5EF4-FFF2-40B4-BE49-F238E27FC236}">
                <a16:creationId xmlns:a16="http://schemas.microsoft.com/office/drawing/2014/main" id="{CB62B210-C99E-43A2-8748-0161BFB569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2">
            <a:extLst>
              <a:ext uri="{FF2B5EF4-FFF2-40B4-BE49-F238E27FC236}">
                <a16:creationId xmlns:a16="http://schemas.microsoft.com/office/drawing/2014/main" id="{03F32D82-BE00-4A40-AC39-917DEEC111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BFA2A713-6B39-41C0-9259-A402F80B1381}"/>
              </a:ext>
            </a:extLst>
          </p:cNvPr>
          <p:cNvPicPr>
            <a:picLocks noChangeAspect="1"/>
          </p:cNvPicPr>
          <p:nvPr userDrawn="1"/>
        </p:nvPicPr>
        <p:blipFill>
          <a:blip r:embed="rId4"/>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B0DABAD0-3B31-413C-AD7F-21DD4FBFAB06}"/>
              </a:ext>
            </a:extLst>
          </p:cNvPr>
          <p:cNvPicPr>
            <a:picLocks noChangeAspect="1"/>
          </p:cNvPicPr>
          <p:nvPr userDrawn="1"/>
        </p:nvPicPr>
        <p:blipFill>
          <a:blip r:embed="rId5"/>
          <a:stretch>
            <a:fillRect/>
          </a:stretch>
        </p:blipFill>
        <p:spPr>
          <a:xfrm rot="2545742">
            <a:off x="814388" y="381000"/>
            <a:ext cx="973137" cy="1257300"/>
          </a:xfrm>
          <a:prstGeom prst="rect">
            <a:avLst/>
          </a:prstGeom>
          <a:effectLst>
            <a:outerShdw blurRad="50800" dist="38100" dir="2700000" algn="tl" rotWithShape="0">
              <a:prstClr val="black">
                <a:alpha val="40000"/>
              </a:prstClr>
            </a:outerShdw>
          </a:effectLst>
        </p:spPr>
      </p:pic>
      <p:pic>
        <p:nvPicPr>
          <p:cNvPr id="46" name="Picture 45">
            <a:extLst>
              <a:ext uri="{FF2B5EF4-FFF2-40B4-BE49-F238E27FC236}">
                <a16:creationId xmlns:a16="http://schemas.microsoft.com/office/drawing/2014/main" id="{E8259386-CD1A-40E8-9175-DA8A34243E6A}"/>
              </a:ext>
            </a:extLst>
          </p:cNvPr>
          <p:cNvPicPr>
            <a:picLocks noChangeAspect="1"/>
          </p:cNvPicPr>
          <p:nvPr userDrawn="1"/>
        </p:nvPicPr>
        <p:blipFill>
          <a:blip r:embed="rId6"/>
          <a:stretch>
            <a:fillRect/>
          </a:stretch>
        </p:blipFill>
        <p:spPr>
          <a:xfrm rot="2032168">
            <a:off x="627063" y="508000"/>
            <a:ext cx="1036637" cy="1341438"/>
          </a:xfrm>
          <a:prstGeom prst="rect">
            <a:avLst/>
          </a:prstGeom>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D7188234-EE4B-4F42-B3C5-8B9A3A47650C}"/>
              </a:ext>
            </a:extLst>
          </p:cNvPr>
          <p:cNvPicPr>
            <a:picLocks noChangeAspect="1"/>
          </p:cNvPicPr>
          <p:nvPr userDrawn="1"/>
        </p:nvPicPr>
        <p:blipFill>
          <a:blip r:embed="rId7"/>
          <a:stretch>
            <a:fillRect/>
          </a:stretch>
        </p:blipFill>
        <p:spPr>
          <a:xfrm rot="1089494">
            <a:off x="582613" y="635000"/>
            <a:ext cx="1065212" cy="1377950"/>
          </a:xfrm>
          <a:prstGeom prst="rect">
            <a:avLst/>
          </a:prstGeom>
          <a:effectLst>
            <a:outerShdw blurRad="50800" dist="38100" dir="2700000" algn="tl" rotWithShape="0">
              <a:prstClr val="black">
                <a:alpha val="40000"/>
              </a:prstClr>
            </a:outerShdw>
          </a:effectLst>
        </p:spPr>
      </p:pic>
      <p:pic>
        <p:nvPicPr>
          <p:cNvPr id="48" name="Picture 47">
            <a:extLst>
              <a:ext uri="{FF2B5EF4-FFF2-40B4-BE49-F238E27FC236}">
                <a16:creationId xmlns:a16="http://schemas.microsoft.com/office/drawing/2014/main" id="{876475F3-E29D-4AAD-A87C-CC15781B16A3}"/>
              </a:ext>
            </a:extLst>
          </p:cNvPr>
          <p:cNvPicPr>
            <a:picLocks noChangeAspect="1"/>
          </p:cNvPicPr>
          <p:nvPr userDrawn="1"/>
        </p:nvPicPr>
        <p:blipFill>
          <a:blip r:embed="rId8"/>
          <a:stretch>
            <a:fillRect/>
          </a:stretch>
        </p:blipFill>
        <p:spPr>
          <a:xfrm rot="409935">
            <a:off x="439738" y="827088"/>
            <a:ext cx="1255712" cy="1627187"/>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375BD9B2-71B3-4A9A-ABF6-0DEA10235A8A}"/>
              </a:ext>
            </a:extLst>
          </p:cNvPr>
          <p:cNvPicPr>
            <a:picLocks noChangeAspect="1"/>
          </p:cNvPicPr>
          <p:nvPr userDrawn="1"/>
        </p:nvPicPr>
        <p:blipFill>
          <a:blip r:embed="rId9"/>
          <a:stretch>
            <a:fillRect/>
          </a:stretch>
        </p:blipFill>
        <p:spPr>
          <a:xfrm>
            <a:off x="341313" y="1082675"/>
            <a:ext cx="1298575" cy="1679575"/>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882B79F4-639D-4D64-8CD1-DBFF2755C23E}"/>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D3DF390D-0CBC-4726-8331-7CEA30EC027F}" type="slidenum">
              <a:rPr lang="en-GB" altLang="en-US"/>
              <a:pPr>
                <a:defRPr/>
              </a:pPr>
              <a:t>‹#›</a:t>
            </a:fld>
            <a:endParaRPr lang="en-GB" altLang="en-US"/>
          </a:p>
        </p:txBody>
      </p:sp>
      <p:pic>
        <p:nvPicPr>
          <p:cNvPr id="4099" name="Picture 19">
            <a:extLst>
              <a:ext uri="{FF2B5EF4-FFF2-40B4-BE49-F238E27FC236}">
                <a16:creationId xmlns:a16="http://schemas.microsoft.com/office/drawing/2014/main" id="{668D13C2-B73C-42AF-B771-8D878D76929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2">
            <a:extLst>
              <a:ext uri="{FF2B5EF4-FFF2-40B4-BE49-F238E27FC236}">
                <a16:creationId xmlns:a16="http://schemas.microsoft.com/office/drawing/2014/main" id="{E3227904-E365-4E4D-8889-3054DD1FE62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9192FCD0-E7D4-4593-ABA2-A95C74AEB637}"/>
              </a:ext>
            </a:extLst>
          </p:cNvPr>
          <p:cNvPicPr>
            <a:picLocks noChangeAspect="1"/>
          </p:cNvPicPr>
          <p:nvPr userDrawn="1"/>
        </p:nvPicPr>
        <p:blipFill>
          <a:blip r:embed="rId6"/>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1283A68E-B8D3-4268-B1A5-E280159061B8}"/>
              </a:ext>
            </a:extLst>
          </p:cNvPr>
          <p:cNvPicPr>
            <a:picLocks noChangeAspect="1"/>
          </p:cNvPicPr>
          <p:nvPr userDrawn="1"/>
        </p:nvPicPr>
        <p:blipFill>
          <a:blip r:embed="rId7"/>
          <a:stretch>
            <a:fillRect/>
          </a:stretch>
        </p:blipFill>
        <p:spPr>
          <a:xfrm rot="2545742">
            <a:off x="814388" y="381000"/>
            <a:ext cx="973137" cy="125730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F0E3A802-3211-4A76-9AAA-DDF35DF0A93C}"/>
              </a:ext>
            </a:extLst>
          </p:cNvPr>
          <p:cNvPicPr>
            <a:picLocks noChangeAspect="1"/>
          </p:cNvPicPr>
          <p:nvPr userDrawn="1"/>
        </p:nvPicPr>
        <p:blipFill>
          <a:blip r:embed="rId8"/>
          <a:stretch>
            <a:fillRect/>
          </a:stretch>
        </p:blipFill>
        <p:spPr>
          <a:xfrm rot="2032168">
            <a:off x="604838" y="506413"/>
            <a:ext cx="1036637" cy="1341437"/>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0646827E-554C-43BA-AEFB-ECF38EC0FCA5}"/>
              </a:ext>
            </a:extLst>
          </p:cNvPr>
          <p:cNvPicPr>
            <a:picLocks noChangeAspect="1"/>
          </p:cNvPicPr>
          <p:nvPr userDrawn="1"/>
        </p:nvPicPr>
        <p:blipFill>
          <a:blip r:embed="rId9"/>
          <a:stretch>
            <a:fillRect/>
          </a:stretch>
        </p:blipFill>
        <p:spPr>
          <a:xfrm rot="2042041">
            <a:off x="581025" y="508000"/>
            <a:ext cx="1076325" cy="1393825"/>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AB5251DE-808D-454B-85CC-81419DEB12E6}"/>
              </a:ext>
            </a:extLst>
          </p:cNvPr>
          <p:cNvPicPr>
            <a:picLocks noChangeAspect="1"/>
          </p:cNvPicPr>
          <p:nvPr userDrawn="1"/>
        </p:nvPicPr>
        <p:blipFill>
          <a:blip r:embed="rId10"/>
          <a:stretch>
            <a:fillRect/>
          </a:stretch>
        </p:blipFill>
        <p:spPr>
          <a:xfrm rot="1089494">
            <a:off x="508000" y="635000"/>
            <a:ext cx="1065213" cy="137795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66D2F017-2FD0-4CB1-85C8-860429BCFDE4}"/>
              </a:ext>
            </a:extLst>
          </p:cNvPr>
          <p:cNvPicPr>
            <a:picLocks noChangeAspect="1"/>
          </p:cNvPicPr>
          <p:nvPr userDrawn="1"/>
        </p:nvPicPr>
        <p:blipFill>
          <a:blip r:embed="rId11"/>
          <a:stretch>
            <a:fillRect/>
          </a:stretch>
        </p:blipFill>
        <p:spPr>
          <a:xfrm rot="409935">
            <a:off x="403225" y="830263"/>
            <a:ext cx="1257300" cy="1625600"/>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2827DBBA-A378-4EDE-9FFC-7E9FA1EFE9E3}"/>
              </a:ext>
            </a:extLst>
          </p:cNvPr>
          <p:cNvPicPr>
            <a:picLocks noChangeAspect="1"/>
          </p:cNvPicPr>
          <p:nvPr userDrawn="1"/>
        </p:nvPicPr>
        <p:blipFill>
          <a:blip r:embed="rId12"/>
          <a:stretch>
            <a:fillRect/>
          </a:stretch>
        </p:blipFill>
        <p:spPr>
          <a:xfrm>
            <a:off x="271463" y="1087438"/>
            <a:ext cx="1320800" cy="1709737"/>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983" r:id="rId1"/>
    <p:sldLayoutId id="2147483984"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94C5B1B5-914E-4A82-BA68-E72BE078EB13}"/>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atin typeface="Calibri Light" panose="020F0302020204030204" pitchFamily="34" charset="0"/>
              </a:defRPr>
            </a:lvl1pPr>
          </a:lstStyle>
          <a:p>
            <a:pPr>
              <a:defRPr/>
            </a:pPr>
            <a:fld id="{1A587188-9106-4136-B795-BCF8030EF22C}" type="slidenum">
              <a:rPr lang="en-GB" altLang="en-US"/>
              <a:pPr>
                <a:defRPr/>
              </a:pPr>
              <a:t>‹#›</a:t>
            </a:fld>
            <a:endParaRPr lang="en-GB" altLang="en-US"/>
          </a:p>
        </p:txBody>
      </p:sp>
      <p:pic>
        <p:nvPicPr>
          <p:cNvPr id="5123" name="Picture 19">
            <a:extLst>
              <a:ext uri="{FF2B5EF4-FFF2-40B4-BE49-F238E27FC236}">
                <a16:creationId xmlns:a16="http://schemas.microsoft.com/office/drawing/2014/main" id="{538840EB-DB3D-47F7-B4FB-F7B1946DF6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2">
            <a:extLst>
              <a:ext uri="{FF2B5EF4-FFF2-40B4-BE49-F238E27FC236}">
                <a16:creationId xmlns:a16="http://schemas.microsoft.com/office/drawing/2014/main" id="{EA56835E-D941-4C8F-8B89-A38985D694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D2544719-3F71-4C1A-8E8F-4AA250D09F24}"/>
              </a:ext>
            </a:extLst>
          </p:cNvPr>
          <p:cNvPicPr>
            <a:picLocks noChangeAspect="1"/>
          </p:cNvPicPr>
          <p:nvPr userDrawn="1"/>
        </p:nvPicPr>
        <p:blipFill>
          <a:blip r:embed="rId4"/>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D26AAC87-0491-46C6-8059-05AE80381125}"/>
              </a:ext>
            </a:extLst>
          </p:cNvPr>
          <p:cNvPicPr>
            <a:picLocks noChangeAspect="1"/>
          </p:cNvPicPr>
          <p:nvPr userDrawn="1"/>
        </p:nvPicPr>
        <p:blipFill>
          <a:blip r:embed="rId5"/>
          <a:stretch>
            <a:fillRect/>
          </a:stretch>
        </p:blipFill>
        <p:spPr>
          <a:xfrm rot="2419987">
            <a:off x="833438" y="354013"/>
            <a:ext cx="987425" cy="127635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43E8A859-37C3-41B5-ABAE-590155E1C30E}"/>
              </a:ext>
            </a:extLst>
          </p:cNvPr>
          <p:cNvPicPr>
            <a:picLocks noChangeAspect="1"/>
          </p:cNvPicPr>
          <p:nvPr userDrawn="1"/>
        </p:nvPicPr>
        <p:blipFill>
          <a:blip r:embed="rId6"/>
          <a:stretch>
            <a:fillRect/>
          </a:stretch>
        </p:blipFill>
        <p:spPr>
          <a:xfrm rot="2032168">
            <a:off x="596900" y="476250"/>
            <a:ext cx="1035050" cy="1341438"/>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2DA4AE5E-408F-4CFB-9A07-C5575741B4F3}"/>
              </a:ext>
            </a:extLst>
          </p:cNvPr>
          <p:cNvPicPr>
            <a:picLocks noChangeAspect="1"/>
          </p:cNvPicPr>
          <p:nvPr userDrawn="1"/>
        </p:nvPicPr>
        <p:blipFill>
          <a:blip r:embed="rId7"/>
          <a:stretch>
            <a:fillRect/>
          </a:stretch>
        </p:blipFill>
        <p:spPr>
          <a:xfrm rot="1056069">
            <a:off x="533400" y="638175"/>
            <a:ext cx="1060450" cy="137160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D6E1597B-6EB3-470C-865F-4FFA899BC0CF}"/>
              </a:ext>
            </a:extLst>
          </p:cNvPr>
          <p:cNvPicPr>
            <a:picLocks noChangeAspect="1"/>
          </p:cNvPicPr>
          <p:nvPr userDrawn="1"/>
        </p:nvPicPr>
        <p:blipFill>
          <a:blip r:embed="rId8"/>
          <a:stretch>
            <a:fillRect/>
          </a:stretch>
        </p:blipFill>
        <p:spPr>
          <a:xfrm rot="409935">
            <a:off x="403225" y="830263"/>
            <a:ext cx="1257300" cy="162560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DB4F632F-73C5-4AA3-8520-9D6D34E28668}"/>
              </a:ext>
            </a:extLst>
          </p:cNvPr>
          <p:cNvPicPr>
            <a:picLocks noChangeAspect="1"/>
          </p:cNvPicPr>
          <p:nvPr userDrawn="1"/>
        </p:nvPicPr>
        <p:blipFill>
          <a:blip r:embed="rId9"/>
          <a:stretch>
            <a:fillRect/>
          </a:stretch>
        </p:blipFill>
        <p:spPr>
          <a:xfrm>
            <a:off x="233363" y="1060450"/>
            <a:ext cx="1327150" cy="1716088"/>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DF81A6-1485-49EE-A4D9-819F0C2C46D4}"/>
              </a:ext>
            </a:extLst>
          </p:cNvPr>
          <p:cNvSpPr>
            <a:spLocks noGrp="1"/>
          </p:cNvSpPr>
          <p:nvPr>
            <p:ph type="ctrTitle"/>
          </p:nvPr>
        </p:nvSpPr>
        <p:spPr>
          <a:xfrm>
            <a:off x="971600" y="2235200"/>
            <a:ext cx="7772400" cy="2387600"/>
          </a:xfrm>
        </p:spPr>
        <p:txBody>
          <a:bodyPr>
            <a:normAutofit fontScale="90000"/>
          </a:bodyPr>
          <a:lstStyle/>
          <a:p>
            <a:r>
              <a:rPr lang="en-GB" dirty="0"/>
              <a:t>WDR 2020</a:t>
            </a:r>
            <a:br>
              <a:rPr lang="en-GB" dirty="0"/>
            </a:br>
            <a:r>
              <a:rPr lang="en-US" dirty="0"/>
              <a:t>DRUG TRAFFICKING OVER</a:t>
            </a:r>
            <a:br>
              <a:rPr lang="en-US" dirty="0"/>
            </a:br>
            <a:r>
              <a:rPr lang="en-US" dirty="0"/>
              <a:t>THE DARKNET</a:t>
            </a:r>
            <a:endParaRPr lang="en-GB" dirty="0"/>
          </a:p>
        </p:txBody>
      </p:sp>
    </p:spTree>
    <p:extLst>
      <p:ext uri="{BB962C8B-B14F-4D97-AF65-F5344CB8AC3E}">
        <p14:creationId xmlns:p14="http://schemas.microsoft.com/office/powerpoint/2010/main" val="41909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2D7B58-0C00-41C2-B248-88F8D9B44318}"/>
              </a:ext>
            </a:extLst>
          </p:cNvPr>
          <p:cNvSpPr>
            <a:spLocks noGrp="1"/>
          </p:cNvSpPr>
          <p:nvPr>
            <p:ph type="title"/>
          </p:nvPr>
        </p:nvSpPr>
        <p:spPr/>
        <p:txBody>
          <a:bodyPr/>
          <a:lstStyle/>
          <a:p>
            <a:endParaRPr lang="en-GB"/>
          </a:p>
        </p:txBody>
      </p:sp>
      <p:sp>
        <p:nvSpPr>
          <p:cNvPr id="8" name="Content Placeholder 7">
            <a:extLst>
              <a:ext uri="{FF2B5EF4-FFF2-40B4-BE49-F238E27FC236}">
                <a16:creationId xmlns:a16="http://schemas.microsoft.com/office/drawing/2014/main" id="{DAC84B7E-BA8B-4FCF-887A-AF3C97A71206}"/>
              </a:ext>
            </a:extLst>
          </p:cNvPr>
          <p:cNvSpPr>
            <a:spLocks noGrp="1"/>
          </p:cNvSpPr>
          <p:nvPr>
            <p:ph idx="1"/>
          </p:nvPr>
        </p:nvSpPr>
        <p:spPr/>
        <p:txBody>
          <a:bodyPr/>
          <a:lstStyle/>
          <a:p>
            <a:endParaRPr lang="en-GB"/>
          </a:p>
        </p:txBody>
      </p:sp>
      <p:sp>
        <p:nvSpPr>
          <p:cNvPr id="10" name="Title 1">
            <a:extLst>
              <a:ext uri="{FF2B5EF4-FFF2-40B4-BE49-F238E27FC236}">
                <a16:creationId xmlns:a16="http://schemas.microsoft.com/office/drawing/2014/main" id="{6B923925-12F5-4C1E-A37C-1F6EB21D8E24}"/>
              </a:ext>
            </a:extLst>
          </p:cNvPr>
          <p:cNvSpPr txBox="1">
            <a:spLocks/>
          </p:cNvSpPr>
          <p:nvPr/>
        </p:nvSpPr>
        <p:spPr bwMode="auto">
          <a:xfrm>
            <a:off x="2033851" y="394335"/>
            <a:ext cx="28750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a:t>
            </a:r>
            <a:endParaRPr lang="en-GB" altLang="en-US" sz="2400" b="1" dirty="0">
              <a:solidFill>
                <a:srgbClr val="A9597E"/>
              </a:solidFill>
            </a:endParaRPr>
          </a:p>
        </p:txBody>
      </p:sp>
      <p:pic>
        <p:nvPicPr>
          <p:cNvPr id="3" name="Picture 2">
            <a:extLst>
              <a:ext uri="{FF2B5EF4-FFF2-40B4-BE49-F238E27FC236}">
                <a16:creationId xmlns:a16="http://schemas.microsoft.com/office/drawing/2014/main" id="{2D209BDE-0FB3-4094-82C4-86A0F87D2DE3}"/>
              </a:ext>
            </a:extLst>
          </p:cNvPr>
          <p:cNvPicPr>
            <a:picLocks noChangeAspect="1"/>
          </p:cNvPicPr>
          <p:nvPr/>
        </p:nvPicPr>
        <p:blipFill>
          <a:blip r:embed="rId2"/>
          <a:stretch>
            <a:fillRect/>
          </a:stretch>
        </p:blipFill>
        <p:spPr>
          <a:xfrm>
            <a:off x="4202460" y="968142"/>
            <a:ext cx="4686401" cy="5889858"/>
          </a:xfrm>
          <a:prstGeom prst="rect">
            <a:avLst/>
          </a:prstGeom>
        </p:spPr>
      </p:pic>
      <p:pic>
        <p:nvPicPr>
          <p:cNvPr id="4" name="Picture 3">
            <a:extLst>
              <a:ext uri="{FF2B5EF4-FFF2-40B4-BE49-F238E27FC236}">
                <a16:creationId xmlns:a16="http://schemas.microsoft.com/office/drawing/2014/main" id="{E363841A-F5F3-4246-B55B-EE8B4DC9312A}"/>
              </a:ext>
            </a:extLst>
          </p:cNvPr>
          <p:cNvPicPr>
            <a:picLocks noChangeAspect="1"/>
          </p:cNvPicPr>
          <p:nvPr/>
        </p:nvPicPr>
        <p:blipFill>
          <a:blip r:embed="rId3"/>
          <a:stretch>
            <a:fillRect/>
          </a:stretch>
        </p:blipFill>
        <p:spPr>
          <a:xfrm>
            <a:off x="-1" y="3717033"/>
            <a:ext cx="4128129" cy="3140968"/>
          </a:xfrm>
          <a:prstGeom prst="rect">
            <a:avLst/>
          </a:prstGeom>
        </p:spPr>
      </p:pic>
      <p:sp>
        <p:nvSpPr>
          <p:cNvPr id="9" name="Rectangle 8">
            <a:extLst>
              <a:ext uri="{FF2B5EF4-FFF2-40B4-BE49-F238E27FC236}">
                <a16:creationId xmlns:a16="http://schemas.microsoft.com/office/drawing/2014/main" id="{CF9BEC46-44F4-4527-8CB5-52C5C92ED4C2}"/>
              </a:ext>
            </a:extLst>
          </p:cNvPr>
          <p:cNvSpPr/>
          <p:nvPr/>
        </p:nvSpPr>
        <p:spPr>
          <a:xfrm>
            <a:off x="1187624" y="1162485"/>
            <a:ext cx="3312368" cy="2031325"/>
          </a:xfrm>
          <a:prstGeom prst="rect">
            <a:avLst/>
          </a:prstGeom>
        </p:spPr>
        <p:txBody>
          <a:bodyPr wrap="square">
            <a:spAutoFit/>
          </a:bodyPr>
          <a:lstStyle/>
          <a:p>
            <a:pPr marL="990600" indent="-990600"/>
            <a:r>
              <a:rPr lang="en-US" dirty="0"/>
              <a:t>                  	</a:t>
            </a:r>
            <a:r>
              <a:rPr lang="en-US" dirty="0">
                <a:ln w="0"/>
                <a:solidFill>
                  <a:schemeClr val="accent1"/>
                </a:solidFill>
                <a:effectLst>
                  <a:outerShdw blurRad="38100" dist="25400" dir="5400000" algn="ctr" rotWithShape="0">
                    <a:srgbClr val="6E747A">
                      <a:alpha val="43000"/>
                    </a:srgbClr>
                  </a:outerShdw>
                </a:effectLst>
              </a:rPr>
              <a:t>Long-term upward trend but temporary decline in 12 months prior to January 2019 in most regions, followed by new record high in 2020. </a:t>
            </a:r>
            <a:endParaRPr lang="en-GB" dirty="0"/>
          </a:p>
        </p:txBody>
      </p:sp>
      <p:sp>
        <p:nvSpPr>
          <p:cNvPr id="11" name="Arrow: Right 10">
            <a:extLst>
              <a:ext uri="{FF2B5EF4-FFF2-40B4-BE49-F238E27FC236}">
                <a16:creationId xmlns:a16="http://schemas.microsoft.com/office/drawing/2014/main" id="{AC3A35EC-70D7-4329-815C-7B7FBDCECE14}"/>
              </a:ext>
            </a:extLst>
          </p:cNvPr>
          <p:cNvSpPr/>
          <p:nvPr/>
        </p:nvSpPr>
        <p:spPr>
          <a:xfrm>
            <a:off x="1763688" y="1350977"/>
            <a:ext cx="432048" cy="20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408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2D7B58-0C00-41C2-B248-88F8D9B44318}"/>
              </a:ext>
            </a:extLst>
          </p:cNvPr>
          <p:cNvSpPr>
            <a:spLocks noGrp="1"/>
          </p:cNvSpPr>
          <p:nvPr>
            <p:ph type="title"/>
          </p:nvPr>
        </p:nvSpPr>
        <p:spPr/>
        <p:txBody>
          <a:bodyPr/>
          <a:lstStyle/>
          <a:p>
            <a:endParaRPr lang="en-GB"/>
          </a:p>
        </p:txBody>
      </p:sp>
      <p:sp>
        <p:nvSpPr>
          <p:cNvPr id="8" name="Content Placeholder 7">
            <a:extLst>
              <a:ext uri="{FF2B5EF4-FFF2-40B4-BE49-F238E27FC236}">
                <a16:creationId xmlns:a16="http://schemas.microsoft.com/office/drawing/2014/main" id="{DAC84B7E-BA8B-4FCF-887A-AF3C97A71206}"/>
              </a:ext>
            </a:extLst>
          </p:cNvPr>
          <p:cNvSpPr>
            <a:spLocks noGrp="1"/>
          </p:cNvSpPr>
          <p:nvPr>
            <p:ph idx="1"/>
          </p:nvPr>
        </p:nvSpPr>
        <p:spPr/>
        <p:txBody>
          <a:bodyPr/>
          <a:lstStyle/>
          <a:p>
            <a:endParaRPr lang="en-GB"/>
          </a:p>
        </p:txBody>
      </p:sp>
      <p:sp>
        <p:nvSpPr>
          <p:cNvPr id="10" name="Title 1">
            <a:extLst>
              <a:ext uri="{FF2B5EF4-FFF2-40B4-BE49-F238E27FC236}">
                <a16:creationId xmlns:a16="http://schemas.microsoft.com/office/drawing/2014/main" id="{6B923925-12F5-4C1E-A37C-1F6EB21D8E24}"/>
              </a:ext>
            </a:extLst>
          </p:cNvPr>
          <p:cNvSpPr txBox="1">
            <a:spLocks/>
          </p:cNvSpPr>
          <p:nvPr/>
        </p:nvSpPr>
        <p:spPr bwMode="auto">
          <a:xfrm>
            <a:off x="1979712" y="404664"/>
            <a:ext cx="28750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a:t>
            </a:r>
            <a:endParaRPr lang="en-GB" altLang="en-US" sz="2400" b="1" dirty="0">
              <a:solidFill>
                <a:srgbClr val="A9597E"/>
              </a:solidFill>
            </a:endParaRPr>
          </a:p>
        </p:txBody>
      </p:sp>
      <p:pic>
        <p:nvPicPr>
          <p:cNvPr id="2" name="Picture 1">
            <a:extLst>
              <a:ext uri="{FF2B5EF4-FFF2-40B4-BE49-F238E27FC236}">
                <a16:creationId xmlns:a16="http://schemas.microsoft.com/office/drawing/2014/main" id="{853D60D6-C5D3-4EF6-85D9-305DA204979C}"/>
              </a:ext>
            </a:extLst>
          </p:cNvPr>
          <p:cNvPicPr>
            <a:picLocks noChangeAspect="1"/>
          </p:cNvPicPr>
          <p:nvPr/>
        </p:nvPicPr>
        <p:blipFill>
          <a:blip r:embed="rId2"/>
          <a:stretch>
            <a:fillRect/>
          </a:stretch>
        </p:blipFill>
        <p:spPr>
          <a:xfrm>
            <a:off x="1718894" y="1124744"/>
            <a:ext cx="7438674" cy="4190206"/>
          </a:xfrm>
          <a:prstGeom prst="rect">
            <a:avLst/>
          </a:prstGeom>
        </p:spPr>
      </p:pic>
      <p:sp>
        <p:nvSpPr>
          <p:cNvPr id="12" name="Rectangle 11">
            <a:extLst>
              <a:ext uri="{FF2B5EF4-FFF2-40B4-BE49-F238E27FC236}">
                <a16:creationId xmlns:a16="http://schemas.microsoft.com/office/drawing/2014/main" id="{FCF14586-244C-48C8-8A07-2FE6F724FE0F}"/>
              </a:ext>
            </a:extLst>
          </p:cNvPr>
          <p:cNvSpPr/>
          <p:nvPr/>
        </p:nvSpPr>
        <p:spPr>
          <a:xfrm>
            <a:off x="251520" y="5314702"/>
            <a:ext cx="8712968" cy="646331"/>
          </a:xfrm>
          <a:prstGeom prst="rect">
            <a:avLst/>
          </a:prstGeom>
        </p:spPr>
        <p:txBody>
          <a:bodyPr wrap="square">
            <a:spAutoFit/>
          </a:bodyPr>
          <a:lstStyle/>
          <a:p>
            <a:pPr marL="990600" indent="-990600"/>
            <a:r>
              <a:rPr lang="en-US" dirty="0"/>
              <a:t>                  	</a:t>
            </a:r>
            <a:r>
              <a:rPr lang="en-US" dirty="0">
                <a:ln w="0"/>
                <a:solidFill>
                  <a:schemeClr val="accent1"/>
                </a:solidFill>
                <a:effectLst>
                  <a:outerShdw blurRad="38100" dist="25400" dir="5400000" algn="ctr" rotWithShape="0">
                    <a:srgbClr val="6E747A">
                      <a:alpha val="43000"/>
                    </a:srgbClr>
                  </a:outerShdw>
                </a:effectLst>
              </a:rPr>
              <a:t>Impact of darknet market closures in 2017 appear to have been more significant than those in 2019.</a:t>
            </a:r>
            <a:endParaRPr lang="en-GB" dirty="0"/>
          </a:p>
        </p:txBody>
      </p:sp>
      <p:sp>
        <p:nvSpPr>
          <p:cNvPr id="3" name="Arrow: Right 2">
            <a:extLst>
              <a:ext uri="{FF2B5EF4-FFF2-40B4-BE49-F238E27FC236}">
                <a16:creationId xmlns:a16="http://schemas.microsoft.com/office/drawing/2014/main" id="{0E3BF349-6654-4782-B9AA-3BC5CD192049}"/>
              </a:ext>
            </a:extLst>
          </p:cNvPr>
          <p:cNvSpPr/>
          <p:nvPr/>
        </p:nvSpPr>
        <p:spPr>
          <a:xfrm>
            <a:off x="395536" y="5445224"/>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753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2D7B58-0C00-41C2-B248-88F8D9B44318}"/>
              </a:ext>
            </a:extLst>
          </p:cNvPr>
          <p:cNvSpPr>
            <a:spLocks noGrp="1"/>
          </p:cNvSpPr>
          <p:nvPr>
            <p:ph type="title"/>
          </p:nvPr>
        </p:nvSpPr>
        <p:spPr/>
        <p:txBody>
          <a:bodyPr/>
          <a:lstStyle/>
          <a:p>
            <a:endParaRPr lang="en-GB"/>
          </a:p>
        </p:txBody>
      </p:sp>
      <p:sp>
        <p:nvSpPr>
          <p:cNvPr id="8" name="Content Placeholder 7">
            <a:extLst>
              <a:ext uri="{FF2B5EF4-FFF2-40B4-BE49-F238E27FC236}">
                <a16:creationId xmlns:a16="http://schemas.microsoft.com/office/drawing/2014/main" id="{DAC84B7E-BA8B-4FCF-887A-AF3C97A71206}"/>
              </a:ext>
            </a:extLst>
          </p:cNvPr>
          <p:cNvSpPr>
            <a:spLocks noGrp="1"/>
          </p:cNvSpPr>
          <p:nvPr>
            <p:ph idx="1"/>
          </p:nvPr>
        </p:nvSpPr>
        <p:spPr/>
        <p:txBody>
          <a:bodyPr/>
          <a:lstStyle/>
          <a:p>
            <a:endParaRPr lang="en-GB"/>
          </a:p>
        </p:txBody>
      </p:sp>
      <p:sp>
        <p:nvSpPr>
          <p:cNvPr id="10" name="Title 1">
            <a:extLst>
              <a:ext uri="{FF2B5EF4-FFF2-40B4-BE49-F238E27FC236}">
                <a16:creationId xmlns:a16="http://schemas.microsoft.com/office/drawing/2014/main" id="{6B923925-12F5-4C1E-A37C-1F6EB21D8E24}"/>
              </a:ext>
            </a:extLst>
          </p:cNvPr>
          <p:cNvSpPr txBox="1">
            <a:spLocks/>
          </p:cNvSpPr>
          <p:nvPr/>
        </p:nvSpPr>
        <p:spPr bwMode="auto">
          <a:xfrm>
            <a:off x="1979712" y="404664"/>
            <a:ext cx="28750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a:t>
            </a:r>
            <a:endParaRPr lang="en-GB" altLang="en-US" sz="2400" b="1" dirty="0">
              <a:solidFill>
                <a:srgbClr val="A9597E"/>
              </a:solidFill>
            </a:endParaRPr>
          </a:p>
        </p:txBody>
      </p:sp>
      <p:sp>
        <p:nvSpPr>
          <p:cNvPr id="12" name="Rectangle 11">
            <a:extLst>
              <a:ext uri="{FF2B5EF4-FFF2-40B4-BE49-F238E27FC236}">
                <a16:creationId xmlns:a16="http://schemas.microsoft.com/office/drawing/2014/main" id="{FCF14586-244C-48C8-8A07-2FE6F724FE0F}"/>
              </a:ext>
            </a:extLst>
          </p:cNvPr>
          <p:cNvSpPr/>
          <p:nvPr/>
        </p:nvSpPr>
        <p:spPr>
          <a:xfrm>
            <a:off x="251520" y="5505202"/>
            <a:ext cx="3988296" cy="1200329"/>
          </a:xfrm>
          <a:prstGeom prst="rect">
            <a:avLst/>
          </a:prstGeom>
        </p:spPr>
        <p:txBody>
          <a:bodyPr wrap="square">
            <a:spAutoFit/>
          </a:bodyPr>
          <a:lstStyle/>
          <a:p>
            <a:pPr marL="990600" indent="-990600"/>
            <a:r>
              <a:rPr lang="en-US" dirty="0"/>
              <a:t>                  	</a:t>
            </a:r>
            <a:r>
              <a:rPr lang="en-US" dirty="0">
                <a:ln w="0"/>
                <a:solidFill>
                  <a:schemeClr val="accent1"/>
                </a:solidFill>
                <a:effectLst>
                  <a:outerShdw blurRad="38100" dist="25400" dir="5400000" algn="ctr" rotWithShape="0">
                    <a:srgbClr val="6E747A">
                      <a:alpha val="43000"/>
                    </a:srgbClr>
                  </a:outerShdw>
                </a:effectLst>
              </a:rPr>
              <a:t>Proportion of people who started using drugs only after they “discovered” the darknet is on the rise. </a:t>
            </a:r>
            <a:endParaRPr lang="en-GB" dirty="0"/>
          </a:p>
        </p:txBody>
      </p:sp>
      <p:sp>
        <p:nvSpPr>
          <p:cNvPr id="3" name="Arrow: Right 2">
            <a:extLst>
              <a:ext uri="{FF2B5EF4-FFF2-40B4-BE49-F238E27FC236}">
                <a16:creationId xmlns:a16="http://schemas.microsoft.com/office/drawing/2014/main" id="{0E3BF349-6654-4782-B9AA-3BC5CD192049}"/>
              </a:ext>
            </a:extLst>
          </p:cNvPr>
          <p:cNvSpPr/>
          <p:nvPr/>
        </p:nvSpPr>
        <p:spPr>
          <a:xfrm>
            <a:off x="395536" y="5635724"/>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1567470-74AD-4D8A-AC12-93962AB2AF73}"/>
              </a:ext>
            </a:extLst>
          </p:cNvPr>
          <p:cNvPicPr>
            <a:picLocks noChangeAspect="1"/>
          </p:cNvPicPr>
          <p:nvPr/>
        </p:nvPicPr>
        <p:blipFill>
          <a:blip r:embed="rId2"/>
          <a:stretch>
            <a:fillRect/>
          </a:stretch>
        </p:blipFill>
        <p:spPr>
          <a:xfrm>
            <a:off x="107504" y="1302348"/>
            <a:ext cx="3988296" cy="4097731"/>
          </a:xfrm>
          <a:prstGeom prst="rect">
            <a:avLst/>
          </a:prstGeom>
        </p:spPr>
      </p:pic>
      <p:pic>
        <p:nvPicPr>
          <p:cNvPr id="5" name="Picture 4">
            <a:extLst>
              <a:ext uri="{FF2B5EF4-FFF2-40B4-BE49-F238E27FC236}">
                <a16:creationId xmlns:a16="http://schemas.microsoft.com/office/drawing/2014/main" id="{06F00D35-99AE-44EF-A0D9-C93F653D3F8B}"/>
              </a:ext>
            </a:extLst>
          </p:cNvPr>
          <p:cNvPicPr>
            <a:picLocks noChangeAspect="1"/>
          </p:cNvPicPr>
          <p:nvPr/>
        </p:nvPicPr>
        <p:blipFill>
          <a:blip r:embed="rId3"/>
          <a:stretch>
            <a:fillRect/>
          </a:stretch>
        </p:blipFill>
        <p:spPr>
          <a:xfrm>
            <a:off x="4991100" y="1264248"/>
            <a:ext cx="3870993" cy="4378849"/>
          </a:xfrm>
          <a:prstGeom prst="rect">
            <a:avLst/>
          </a:prstGeom>
        </p:spPr>
      </p:pic>
      <p:sp>
        <p:nvSpPr>
          <p:cNvPr id="11" name="Rectangle 10">
            <a:extLst>
              <a:ext uri="{FF2B5EF4-FFF2-40B4-BE49-F238E27FC236}">
                <a16:creationId xmlns:a16="http://schemas.microsoft.com/office/drawing/2014/main" id="{B0D2D1CB-5877-4B10-BC5B-78D39F06C358}"/>
              </a:ext>
            </a:extLst>
          </p:cNvPr>
          <p:cNvSpPr/>
          <p:nvPr/>
        </p:nvSpPr>
        <p:spPr>
          <a:xfrm>
            <a:off x="4257824" y="5574104"/>
            <a:ext cx="4886176" cy="1200329"/>
          </a:xfrm>
          <a:prstGeom prst="rect">
            <a:avLst/>
          </a:prstGeom>
        </p:spPr>
        <p:txBody>
          <a:bodyPr wrap="square">
            <a:spAutoFit/>
          </a:bodyPr>
          <a:lstStyle/>
          <a:p>
            <a:pPr marL="1079500" indent="-990600"/>
            <a:r>
              <a:rPr lang="en-US" dirty="0"/>
              <a:t>                  	</a:t>
            </a:r>
            <a:r>
              <a:rPr lang="en-US" dirty="0">
                <a:ln w="0"/>
                <a:solidFill>
                  <a:schemeClr val="accent1"/>
                </a:solidFill>
                <a:effectLst>
                  <a:outerShdw blurRad="38100" dist="25400" dir="5400000" algn="ctr" rotWithShape="0">
                    <a:srgbClr val="6E747A">
                      <a:alpha val="43000"/>
                    </a:srgbClr>
                  </a:outerShdw>
                </a:effectLst>
              </a:rPr>
              <a:t>Most users of the internet who use the darknet for purchasing drugs only recently discovered it, 34% in the last year, 69% in the last three years.   </a:t>
            </a:r>
            <a:endParaRPr lang="en-GB" dirty="0"/>
          </a:p>
        </p:txBody>
      </p:sp>
      <p:sp>
        <p:nvSpPr>
          <p:cNvPr id="13" name="Arrow: Right 12">
            <a:extLst>
              <a:ext uri="{FF2B5EF4-FFF2-40B4-BE49-F238E27FC236}">
                <a16:creationId xmlns:a16="http://schemas.microsoft.com/office/drawing/2014/main" id="{5ABB03E2-75F5-4DC1-BE7E-1D6336E5D96A}"/>
              </a:ext>
            </a:extLst>
          </p:cNvPr>
          <p:cNvSpPr/>
          <p:nvPr/>
        </p:nvSpPr>
        <p:spPr>
          <a:xfrm>
            <a:off x="4401840" y="5704626"/>
            <a:ext cx="97041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529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2D7B58-0C00-41C2-B248-88F8D9B44318}"/>
              </a:ext>
            </a:extLst>
          </p:cNvPr>
          <p:cNvSpPr>
            <a:spLocks noGrp="1"/>
          </p:cNvSpPr>
          <p:nvPr>
            <p:ph type="title"/>
          </p:nvPr>
        </p:nvSpPr>
        <p:spPr/>
        <p:txBody>
          <a:bodyPr/>
          <a:lstStyle/>
          <a:p>
            <a:endParaRPr lang="en-GB" dirty="0"/>
          </a:p>
        </p:txBody>
      </p:sp>
      <p:sp>
        <p:nvSpPr>
          <p:cNvPr id="8" name="Content Placeholder 7">
            <a:extLst>
              <a:ext uri="{FF2B5EF4-FFF2-40B4-BE49-F238E27FC236}">
                <a16:creationId xmlns:a16="http://schemas.microsoft.com/office/drawing/2014/main" id="{DAC84B7E-BA8B-4FCF-887A-AF3C97A71206}"/>
              </a:ext>
            </a:extLst>
          </p:cNvPr>
          <p:cNvSpPr>
            <a:spLocks noGrp="1"/>
          </p:cNvSpPr>
          <p:nvPr>
            <p:ph idx="1"/>
          </p:nvPr>
        </p:nvSpPr>
        <p:spPr/>
        <p:txBody>
          <a:bodyPr/>
          <a:lstStyle/>
          <a:p>
            <a:endParaRPr lang="en-GB"/>
          </a:p>
        </p:txBody>
      </p:sp>
      <p:sp>
        <p:nvSpPr>
          <p:cNvPr id="10" name="Title 1">
            <a:extLst>
              <a:ext uri="{FF2B5EF4-FFF2-40B4-BE49-F238E27FC236}">
                <a16:creationId xmlns:a16="http://schemas.microsoft.com/office/drawing/2014/main" id="{6B923925-12F5-4C1E-A37C-1F6EB21D8E24}"/>
              </a:ext>
            </a:extLst>
          </p:cNvPr>
          <p:cNvSpPr txBox="1">
            <a:spLocks/>
          </p:cNvSpPr>
          <p:nvPr/>
        </p:nvSpPr>
        <p:spPr bwMode="auto">
          <a:xfrm>
            <a:off x="1979712" y="404664"/>
            <a:ext cx="28750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a:t>
            </a:r>
            <a:endParaRPr lang="en-GB" altLang="en-US" sz="2400" b="1" dirty="0">
              <a:solidFill>
                <a:srgbClr val="A9597E"/>
              </a:solidFill>
            </a:endParaRPr>
          </a:p>
        </p:txBody>
      </p:sp>
      <p:sp>
        <p:nvSpPr>
          <p:cNvPr id="11" name="Rectangle 10">
            <a:extLst>
              <a:ext uri="{FF2B5EF4-FFF2-40B4-BE49-F238E27FC236}">
                <a16:creationId xmlns:a16="http://schemas.microsoft.com/office/drawing/2014/main" id="{B0D2D1CB-5877-4B10-BC5B-78D39F06C358}"/>
              </a:ext>
            </a:extLst>
          </p:cNvPr>
          <p:cNvSpPr/>
          <p:nvPr/>
        </p:nvSpPr>
        <p:spPr>
          <a:xfrm>
            <a:off x="1403648" y="1268760"/>
            <a:ext cx="4464496" cy="1754326"/>
          </a:xfrm>
          <a:prstGeom prst="rect">
            <a:avLst/>
          </a:prstGeom>
        </p:spPr>
        <p:txBody>
          <a:bodyPr wrap="square">
            <a:spAutoFit/>
          </a:bodyPr>
          <a:lstStyle/>
          <a:p>
            <a:pPr marL="1079500" indent="-990600"/>
            <a:r>
              <a:rPr lang="en-US" dirty="0"/>
              <a:t>                  	</a:t>
            </a:r>
            <a:r>
              <a:rPr lang="en-US" dirty="0">
                <a:ln w="0"/>
                <a:solidFill>
                  <a:schemeClr val="accent1"/>
                </a:solidFill>
                <a:effectLst>
                  <a:outerShdw blurRad="38100" dist="25400" dir="5400000" algn="ctr" rotWithShape="0">
                    <a:srgbClr val="6E747A">
                      <a:alpha val="43000"/>
                    </a:srgbClr>
                  </a:outerShdw>
                </a:effectLst>
              </a:rPr>
              <a:t>Drug retail sales over the darknet increased during the COVID-19 pandemic, notably cannabis retail sales, while wholesale sales over the darknet seem  to have declined.    </a:t>
            </a:r>
            <a:endParaRPr lang="en-GB" dirty="0"/>
          </a:p>
        </p:txBody>
      </p:sp>
      <p:sp>
        <p:nvSpPr>
          <p:cNvPr id="13" name="Arrow: Right 12">
            <a:extLst>
              <a:ext uri="{FF2B5EF4-FFF2-40B4-BE49-F238E27FC236}">
                <a16:creationId xmlns:a16="http://schemas.microsoft.com/office/drawing/2014/main" id="{5ABB03E2-75F5-4DC1-BE7E-1D6336E5D96A}"/>
              </a:ext>
            </a:extLst>
          </p:cNvPr>
          <p:cNvSpPr/>
          <p:nvPr/>
        </p:nvSpPr>
        <p:spPr>
          <a:xfrm>
            <a:off x="1979712" y="1412776"/>
            <a:ext cx="482504" cy="216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A12005D-3D6D-4BBE-9BFD-33AE8451C10F}"/>
              </a:ext>
            </a:extLst>
          </p:cNvPr>
          <p:cNvPicPr>
            <a:picLocks noChangeAspect="1"/>
          </p:cNvPicPr>
          <p:nvPr/>
        </p:nvPicPr>
        <p:blipFill>
          <a:blip r:embed="rId2"/>
          <a:stretch>
            <a:fillRect/>
          </a:stretch>
        </p:blipFill>
        <p:spPr>
          <a:xfrm>
            <a:off x="-30087" y="3501008"/>
            <a:ext cx="6869221" cy="3356992"/>
          </a:xfrm>
          <a:prstGeom prst="rect">
            <a:avLst/>
          </a:prstGeom>
        </p:spPr>
      </p:pic>
      <p:pic>
        <p:nvPicPr>
          <p:cNvPr id="2" name="Picture 1">
            <a:extLst>
              <a:ext uri="{FF2B5EF4-FFF2-40B4-BE49-F238E27FC236}">
                <a16:creationId xmlns:a16="http://schemas.microsoft.com/office/drawing/2014/main" id="{88B541EC-C79F-47FB-8CA6-6928738BD962}"/>
              </a:ext>
            </a:extLst>
          </p:cNvPr>
          <p:cNvPicPr>
            <a:picLocks noChangeAspect="1"/>
          </p:cNvPicPr>
          <p:nvPr/>
        </p:nvPicPr>
        <p:blipFill>
          <a:blip r:embed="rId3"/>
          <a:stretch>
            <a:fillRect/>
          </a:stretch>
        </p:blipFill>
        <p:spPr>
          <a:xfrm>
            <a:off x="6151860" y="692795"/>
            <a:ext cx="2943225" cy="4095750"/>
          </a:xfrm>
          <a:prstGeom prst="rect">
            <a:avLst/>
          </a:prstGeom>
        </p:spPr>
      </p:pic>
    </p:spTree>
    <p:extLst>
      <p:ext uri="{BB962C8B-B14F-4D97-AF65-F5344CB8AC3E}">
        <p14:creationId xmlns:p14="http://schemas.microsoft.com/office/powerpoint/2010/main" val="109455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0CA1-07C5-4B2B-B944-A94C2F7CC0EE}"/>
              </a:ext>
            </a:extLst>
          </p:cNvPr>
          <p:cNvSpPr>
            <a:spLocks noGrp="1"/>
          </p:cNvSpPr>
          <p:nvPr>
            <p:ph type="title"/>
          </p:nvPr>
        </p:nvSpPr>
        <p:spPr/>
        <p:txBody>
          <a:bodyPr>
            <a:noAutofit/>
          </a:bodyPr>
          <a:lstStyle/>
          <a:p>
            <a:pPr algn="l"/>
            <a:br>
              <a:rPr lang="en-US" sz="2800" dirty="0"/>
            </a:br>
            <a:br>
              <a:rPr lang="en-US" sz="2800" dirty="0"/>
            </a:br>
            <a:br>
              <a:rPr lang="en-US" sz="2800" dirty="0"/>
            </a:br>
            <a:br>
              <a:rPr lang="en-US" sz="2800" dirty="0"/>
            </a:br>
            <a:br>
              <a:rPr lang="en-US" sz="2800" dirty="0"/>
            </a:br>
            <a:endParaRPr lang="en-GB" sz="2800" dirty="0"/>
          </a:p>
        </p:txBody>
      </p:sp>
      <p:sp>
        <p:nvSpPr>
          <p:cNvPr id="4" name="Title 1">
            <a:extLst>
              <a:ext uri="{FF2B5EF4-FFF2-40B4-BE49-F238E27FC236}">
                <a16:creationId xmlns:a16="http://schemas.microsoft.com/office/drawing/2014/main" id="{644B157B-7094-41D3-ADE4-66B3D6BDF389}"/>
              </a:ext>
            </a:extLst>
          </p:cNvPr>
          <p:cNvSpPr txBox="1">
            <a:spLocks/>
          </p:cNvSpPr>
          <p:nvPr/>
        </p:nvSpPr>
        <p:spPr bwMode="auto">
          <a:xfrm>
            <a:off x="250825" y="765175"/>
            <a:ext cx="8642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a:t>
            </a:r>
            <a:endParaRPr lang="en-GB" altLang="en-US" sz="2400" b="1" dirty="0">
              <a:solidFill>
                <a:srgbClr val="A9597E"/>
              </a:solidFill>
            </a:endParaRPr>
          </a:p>
        </p:txBody>
      </p:sp>
      <p:sp>
        <p:nvSpPr>
          <p:cNvPr id="6" name="Content Placeholder 5">
            <a:extLst>
              <a:ext uri="{FF2B5EF4-FFF2-40B4-BE49-F238E27FC236}">
                <a16:creationId xmlns:a16="http://schemas.microsoft.com/office/drawing/2014/main" id="{DA7C490E-F0A3-4005-839A-06D59E77D858}"/>
              </a:ext>
            </a:extLst>
          </p:cNvPr>
          <p:cNvSpPr>
            <a:spLocks noGrp="1"/>
          </p:cNvSpPr>
          <p:nvPr>
            <p:ph idx="1"/>
          </p:nvPr>
        </p:nvSpPr>
        <p:spPr/>
        <p:txBody>
          <a:bodyPr/>
          <a:lstStyle/>
          <a:p>
            <a:pPr marL="0" indent="0">
              <a:buNone/>
            </a:pPr>
            <a:endParaRPr lang="en-GB" dirty="0"/>
          </a:p>
        </p:txBody>
      </p:sp>
      <p:sp>
        <p:nvSpPr>
          <p:cNvPr id="7" name="TextBox 6">
            <a:extLst>
              <a:ext uri="{FF2B5EF4-FFF2-40B4-BE49-F238E27FC236}">
                <a16:creationId xmlns:a16="http://schemas.microsoft.com/office/drawing/2014/main" id="{01DDCD8B-872C-46DB-BD37-A57992B6066B}"/>
              </a:ext>
            </a:extLst>
          </p:cNvPr>
          <p:cNvSpPr txBox="1"/>
          <p:nvPr/>
        </p:nvSpPr>
        <p:spPr>
          <a:xfrm>
            <a:off x="1835696" y="1341438"/>
            <a:ext cx="6768752"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t>Long-term upward trend as vendors and customers perceive advantages – notably anonymity -  in using the darknet for drug transactions; this also includes the use of cryptocurrencies such as Bitcoin. </a:t>
            </a:r>
          </a:p>
        </p:txBody>
      </p:sp>
      <p:sp>
        <p:nvSpPr>
          <p:cNvPr id="8" name="TextBox 7">
            <a:extLst>
              <a:ext uri="{FF2B5EF4-FFF2-40B4-BE49-F238E27FC236}">
                <a16:creationId xmlns:a16="http://schemas.microsoft.com/office/drawing/2014/main" id="{979F155B-8639-4337-ABA6-B781E8B79FE3}"/>
              </a:ext>
            </a:extLst>
          </p:cNvPr>
          <p:cNvSpPr txBox="1"/>
          <p:nvPr/>
        </p:nvSpPr>
        <p:spPr>
          <a:xfrm>
            <a:off x="250824" y="3608496"/>
            <a:ext cx="8499524"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t>Notably the dismantling of darknet markets, market shutdowns and exit scams in recent years  (</a:t>
            </a:r>
            <a:r>
              <a:rPr lang="en-GB" sz="2000" dirty="0" err="1"/>
              <a:t>AlphaBay</a:t>
            </a:r>
            <a:r>
              <a:rPr lang="en-GB" sz="2000" dirty="0"/>
              <a:t>, Hansa, RTMP in mid 2017) and </a:t>
            </a:r>
            <a:r>
              <a:rPr lang="en-GB" sz="2000" dirty="0" err="1"/>
              <a:t>WallStreet</a:t>
            </a:r>
            <a:r>
              <a:rPr lang="en-GB" sz="2000" dirty="0"/>
              <a:t> and </a:t>
            </a:r>
            <a:r>
              <a:rPr lang="en-GB" sz="2000" dirty="0" err="1"/>
              <a:t>DreamMarket</a:t>
            </a:r>
            <a:r>
              <a:rPr lang="en-GB" sz="2000" dirty="0"/>
              <a:t> in 2019) led to a temporary loss of confidence and thus temporarily falling sales figures in 2018/19. </a:t>
            </a:r>
          </a:p>
        </p:txBody>
      </p:sp>
      <p:sp>
        <p:nvSpPr>
          <p:cNvPr id="9" name="TextBox 8">
            <a:extLst>
              <a:ext uri="{FF2B5EF4-FFF2-40B4-BE49-F238E27FC236}">
                <a16:creationId xmlns:a16="http://schemas.microsoft.com/office/drawing/2014/main" id="{46D0D760-2881-4314-9407-30BF9F0C0B4E}"/>
              </a:ext>
            </a:extLst>
          </p:cNvPr>
          <p:cNvSpPr txBox="1"/>
          <p:nvPr/>
        </p:nvSpPr>
        <p:spPr>
          <a:xfrm>
            <a:off x="250824" y="4953342"/>
            <a:ext cx="8065591" cy="821751"/>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COVID-19 pandemic in 2020 and the subsequent lockdown in many countries, including restrictions on passenger movements by air, appear to have increased again trafficking over the darknet in 2020, notably retail trafficking of cannabis.</a:t>
            </a:r>
          </a:p>
        </p:txBody>
      </p:sp>
      <p:sp>
        <p:nvSpPr>
          <p:cNvPr id="10" name="TextBox 9">
            <a:extLst>
              <a:ext uri="{FF2B5EF4-FFF2-40B4-BE49-F238E27FC236}">
                <a16:creationId xmlns:a16="http://schemas.microsoft.com/office/drawing/2014/main" id="{FCD2E38A-3CF4-435A-A91E-8E16782A9CC9}"/>
              </a:ext>
            </a:extLst>
          </p:cNvPr>
          <p:cNvSpPr txBox="1"/>
          <p:nvPr/>
        </p:nvSpPr>
        <p:spPr>
          <a:xfrm>
            <a:off x="250824" y="2912690"/>
            <a:ext cx="8785672"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a:t>Short-life span of darknet markets, however, continues to be a problems for users and drug sellers.</a:t>
            </a:r>
          </a:p>
        </p:txBody>
      </p:sp>
    </p:spTree>
    <p:extLst>
      <p:ext uri="{BB962C8B-B14F-4D97-AF65-F5344CB8AC3E}">
        <p14:creationId xmlns:p14="http://schemas.microsoft.com/office/powerpoint/2010/main" val="175461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69A924-F23C-4FDF-B083-43417AE5B8DF}"/>
              </a:ext>
            </a:extLst>
          </p:cNvPr>
          <p:cNvSpPr txBox="1">
            <a:spLocks noGrp="1"/>
          </p:cNvSpPr>
          <p:nvPr>
            <p:ph idx="1"/>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gn="ctr">
              <a:buNone/>
            </a:pPr>
            <a:r>
              <a:rPr lang="en-US" altLang="en-US" sz="2400" b="1" dirty="0">
                <a:solidFill>
                  <a:srgbClr val="A9597E"/>
                </a:solidFill>
              </a:rPr>
              <a:t> </a:t>
            </a:r>
            <a:endParaRPr lang="en-GB" altLang="en-US" sz="2400" b="1" dirty="0">
              <a:solidFill>
                <a:srgbClr val="A9597E"/>
              </a:solidFill>
            </a:endParaRPr>
          </a:p>
        </p:txBody>
      </p:sp>
      <p:sp>
        <p:nvSpPr>
          <p:cNvPr id="6" name="Title 1">
            <a:extLst>
              <a:ext uri="{FF2B5EF4-FFF2-40B4-BE49-F238E27FC236}">
                <a16:creationId xmlns:a16="http://schemas.microsoft.com/office/drawing/2014/main" id="{83DBFB36-AD84-44B1-BEB9-D3D836616A97}"/>
              </a:ext>
            </a:extLst>
          </p:cNvPr>
          <p:cNvSpPr txBox="1">
            <a:spLocks noGrp="1"/>
          </p:cNvSpPr>
          <p:nvPr>
            <p:ph type="title"/>
          </p:nvPr>
        </p:nvSpPr>
        <p:spPr bwMode="auto">
          <a:xfrm>
            <a:off x="4716016" y="836712"/>
            <a:ext cx="442441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Lifespan of  DARKNET markets</a:t>
            </a:r>
            <a:endParaRPr lang="en-GB" altLang="en-US" sz="2400" b="1" dirty="0">
              <a:solidFill>
                <a:srgbClr val="A9597E"/>
              </a:solidFill>
            </a:endParaRPr>
          </a:p>
        </p:txBody>
      </p:sp>
      <p:pic>
        <p:nvPicPr>
          <p:cNvPr id="7" name="Picture 6">
            <a:extLst>
              <a:ext uri="{FF2B5EF4-FFF2-40B4-BE49-F238E27FC236}">
                <a16:creationId xmlns:a16="http://schemas.microsoft.com/office/drawing/2014/main" id="{CB0ABFE4-CA29-4EFC-87E9-A2CB8C26542D}"/>
              </a:ext>
            </a:extLst>
          </p:cNvPr>
          <p:cNvPicPr>
            <a:picLocks noChangeAspect="1"/>
          </p:cNvPicPr>
          <p:nvPr/>
        </p:nvPicPr>
        <p:blipFill>
          <a:blip r:embed="rId2"/>
          <a:stretch>
            <a:fillRect/>
          </a:stretch>
        </p:blipFill>
        <p:spPr>
          <a:xfrm>
            <a:off x="107504" y="0"/>
            <a:ext cx="4924151" cy="6858000"/>
          </a:xfrm>
          <a:prstGeom prst="rect">
            <a:avLst/>
          </a:prstGeom>
        </p:spPr>
      </p:pic>
      <p:sp>
        <p:nvSpPr>
          <p:cNvPr id="8" name="Rectangle 7">
            <a:extLst>
              <a:ext uri="{FF2B5EF4-FFF2-40B4-BE49-F238E27FC236}">
                <a16:creationId xmlns:a16="http://schemas.microsoft.com/office/drawing/2014/main" id="{E6BC4AA5-A4F3-412D-A162-3D34B72E64C7}"/>
              </a:ext>
            </a:extLst>
          </p:cNvPr>
          <p:cNvSpPr/>
          <p:nvPr/>
        </p:nvSpPr>
        <p:spPr>
          <a:xfrm>
            <a:off x="5463703" y="1772816"/>
            <a:ext cx="3680298" cy="646331"/>
          </a:xfrm>
          <a:prstGeom prst="rect">
            <a:avLst/>
          </a:prstGeom>
        </p:spPr>
        <p:txBody>
          <a:bodyPr wrap="square">
            <a:spAutoFit/>
          </a:bodyPr>
          <a:lstStyle/>
          <a:p>
            <a:r>
              <a:rPr lang="en-US" dirty="0">
                <a:solidFill>
                  <a:srgbClr val="A9597E"/>
                </a:solidFill>
              </a:rPr>
              <a:t>The typical life-span of darknet markets is rather short. </a:t>
            </a:r>
            <a:endParaRPr lang="en-GB" dirty="0"/>
          </a:p>
        </p:txBody>
      </p:sp>
      <p:sp>
        <p:nvSpPr>
          <p:cNvPr id="9" name="Arrow: Right 8">
            <a:extLst>
              <a:ext uri="{FF2B5EF4-FFF2-40B4-BE49-F238E27FC236}">
                <a16:creationId xmlns:a16="http://schemas.microsoft.com/office/drawing/2014/main" id="{B007D5DA-B94A-4D75-8A97-86F0CF87E465}"/>
              </a:ext>
            </a:extLst>
          </p:cNvPr>
          <p:cNvSpPr/>
          <p:nvPr/>
        </p:nvSpPr>
        <p:spPr>
          <a:xfrm>
            <a:off x="5031655" y="1874768"/>
            <a:ext cx="432048" cy="20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867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0CA1-07C5-4B2B-B944-A94C2F7CC0EE}"/>
              </a:ext>
            </a:extLst>
          </p:cNvPr>
          <p:cNvSpPr>
            <a:spLocks noGrp="1"/>
          </p:cNvSpPr>
          <p:nvPr>
            <p:ph type="title"/>
          </p:nvPr>
        </p:nvSpPr>
        <p:spPr/>
        <p:txBody>
          <a:bodyPr>
            <a:noAutofit/>
          </a:bodyPr>
          <a:lstStyle/>
          <a:p>
            <a:pPr algn="l"/>
            <a:br>
              <a:rPr lang="en-US" sz="2800" dirty="0"/>
            </a:br>
            <a:br>
              <a:rPr lang="en-US" sz="2800" dirty="0"/>
            </a:br>
            <a:br>
              <a:rPr lang="en-US" sz="2800" dirty="0"/>
            </a:br>
            <a:br>
              <a:rPr lang="en-US" sz="2800" dirty="0"/>
            </a:br>
            <a:br>
              <a:rPr lang="en-US" sz="2800" dirty="0"/>
            </a:br>
            <a:endParaRPr lang="en-GB" sz="2800" dirty="0"/>
          </a:p>
        </p:txBody>
      </p:sp>
      <p:sp>
        <p:nvSpPr>
          <p:cNvPr id="4" name="Title 1">
            <a:extLst>
              <a:ext uri="{FF2B5EF4-FFF2-40B4-BE49-F238E27FC236}">
                <a16:creationId xmlns:a16="http://schemas.microsoft.com/office/drawing/2014/main" id="{644B157B-7094-41D3-ADE4-66B3D6BDF389}"/>
              </a:ext>
            </a:extLst>
          </p:cNvPr>
          <p:cNvSpPr txBox="1">
            <a:spLocks/>
          </p:cNvSpPr>
          <p:nvPr/>
        </p:nvSpPr>
        <p:spPr bwMode="auto">
          <a:xfrm>
            <a:off x="250825" y="765175"/>
            <a:ext cx="8642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 – monthly sales </a:t>
            </a:r>
            <a:endParaRPr lang="en-GB" altLang="en-US" sz="2400" b="1" dirty="0">
              <a:solidFill>
                <a:srgbClr val="A9597E"/>
              </a:solidFill>
            </a:endParaRPr>
          </a:p>
        </p:txBody>
      </p:sp>
      <p:sp>
        <p:nvSpPr>
          <p:cNvPr id="6" name="Content Placeholder 5">
            <a:extLst>
              <a:ext uri="{FF2B5EF4-FFF2-40B4-BE49-F238E27FC236}">
                <a16:creationId xmlns:a16="http://schemas.microsoft.com/office/drawing/2014/main" id="{DA7C490E-F0A3-4005-839A-06D59E77D858}"/>
              </a:ext>
            </a:extLst>
          </p:cNvPr>
          <p:cNvSpPr>
            <a:spLocks noGrp="1"/>
          </p:cNvSpPr>
          <p:nvPr>
            <p:ph idx="1"/>
          </p:nvPr>
        </p:nvSpPr>
        <p:spPr/>
        <p:txBody>
          <a:bodyPr/>
          <a:lstStyle/>
          <a:p>
            <a:pPr marL="0" indent="0">
              <a:buNone/>
            </a:pPr>
            <a:endParaRPr lang="en-GB" dirty="0"/>
          </a:p>
        </p:txBody>
      </p:sp>
      <p:pic>
        <p:nvPicPr>
          <p:cNvPr id="3" name="Picture 2">
            <a:extLst>
              <a:ext uri="{FF2B5EF4-FFF2-40B4-BE49-F238E27FC236}">
                <a16:creationId xmlns:a16="http://schemas.microsoft.com/office/drawing/2014/main" id="{A5877845-C3F0-4905-97A6-F8BCFFC64A79}"/>
              </a:ext>
            </a:extLst>
          </p:cNvPr>
          <p:cNvPicPr>
            <a:picLocks noChangeAspect="1"/>
          </p:cNvPicPr>
          <p:nvPr/>
        </p:nvPicPr>
        <p:blipFill>
          <a:blip r:embed="rId2"/>
          <a:stretch>
            <a:fillRect/>
          </a:stretch>
        </p:blipFill>
        <p:spPr>
          <a:xfrm>
            <a:off x="1976437" y="1271587"/>
            <a:ext cx="6720960" cy="5586413"/>
          </a:xfrm>
          <a:prstGeom prst="rect">
            <a:avLst/>
          </a:prstGeom>
        </p:spPr>
      </p:pic>
      <p:sp>
        <p:nvSpPr>
          <p:cNvPr id="10" name="Arrow: Right 9">
            <a:extLst>
              <a:ext uri="{FF2B5EF4-FFF2-40B4-BE49-F238E27FC236}">
                <a16:creationId xmlns:a16="http://schemas.microsoft.com/office/drawing/2014/main" id="{9384E89B-40F4-4E19-98AA-A605B80931C7}"/>
              </a:ext>
            </a:extLst>
          </p:cNvPr>
          <p:cNvSpPr/>
          <p:nvPr/>
        </p:nvSpPr>
        <p:spPr>
          <a:xfrm>
            <a:off x="277588" y="3368675"/>
            <a:ext cx="477987" cy="360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B4704BE7-CD3B-46F0-9C39-667D59CA581E}"/>
              </a:ext>
            </a:extLst>
          </p:cNvPr>
          <p:cNvSpPr txBox="1">
            <a:spLocks/>
          </p:cNvSpPr>
          <p:nvPr/>
        </p:nvSpPr>
        <p:spPr>
          <a:xfrm>
            <a:off x="159618" y="3359150"/>
            <a:ext cx="2108126" cy="2050757"/>
          </a:xfr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A9597E"/>
                </a:solidFill>
              </a:rPr>
              <a:t>          Following strong increases from 2012-2017, drug sales over the darknet ended – at least temporarily – the massive upward trend and may have even slightly declined in 2018. </a:t>
            </a:r>
            <a:endParaRPr lang="en-GB" sz="2000" dirty="0">
              <a:solidFill>
                <a:srgbClr val="A9597E"/>
              </a:solidFill>
            </a:endParaRPr>
          </a:p>
        </p:txBody>
      </p:sp>
    </p:spTree>
    <p:extLst>
      <p:ext uri="{BB962C8B-B14F-4D97-AF65-F5344CB8AC3E}">
        <p14:creationId xmlns:p14="http://schemas.microsoft.com/office/powerpoint/2010/main" val="282496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7FCA-D48D-4FD0-9A47-B50B12DA929D}"/>
              </a:ext>
            </a:extLst>
          </p:cNvPr>
          <p:cNvSpPr>
            <a:spLocks noGrp="1"/>
          </p:cNvSpPr>
          <p:nvPr>
            <p:ph type="title"/>
          </p:nvPr>
        </p:nvSpPr>
        <p:spPr>
          <a:xfrm>
            <a:off x="6483574" y="794295"/>
            <a:ext cx="2412776" cy="2050757"/>
          </a:xfrm>
        </p:spPr>
        <p:txBody>
          <a:bodyPr>
            <a:noAutofit/>
          </a:bodyPr>
          <a:lstStyle/>
          <a:p>
            <a:pPr algn="l"/>
            <a:r>
              <a:rPr lang="en-US" sz="2400" dirty="0">
                <a:solidFill>
                  <a:srgbClr val="A9597E"/>
                </a:solidFill>
              </a:rPr>
              <a:t>        Drug supply over darknet </a:t>
            </a:r>
            <a:br>
              <a:rPr lang="en-US" sz="2400" dirty="0">
                <a:solidFill>
                  <a:srgbClr val="A9597E"/>
                </a:solidFill>
              </a:rPr>
            </a:br>
            <a:r>
              <a:rPr lang="en-US" sz="2400" dirty="0">
                <a:solidFill>
                  <a:srgbClr val="A9597E"/>
                </a:solidFill>
              </a:rPr>
              <a:t>remains modest compared to overall illicit retail  drug sales </a:t>
            </a:r>
            <a:endParaRPr lang="en-GB" sz="2400" dirty="0">
              <a:solidFill>
                <a:srgbClr val="A9597E"/>
              </a:solidFill>
            </a:endParaRPr>
          </a:p>
        </p:txBody>
      </p:sp>
      <p:sp>
        <p:nvSpPr>
          <p:cNvPr id="8" name="Rectangle 7">
            <a:extLst>
              <a:ext uri="{FF2B5EF4-FFF2-40B4-BE49-F238E27FC236}">
                <a16:creationId xmlns:a16="http://schemas.microsoft.com/office/drawing/2014/main" id="{E0F75A80-9BA7-468D-8578-A685CD55237B}"/>
              </a:ext>
            </a:extLst>
          </p:cNvPr>
          <p:cNvSpPr/>
          <p:nvPr/>
        </p:nvSpPr>
        <p:spPr>
          <a:xfrm>
            <a:off x="463550" y="6350169"/>
            <a:ext cx="8432800" cy="507831"/>
          </a:xfrm>
          <a:prstGeom prst="rect">
            <a:avLst/>
          </a:prstGeom>
        </p:spPr>
        <p:txBody>
          <a:bodyPr wrap="square">
            <a:spAutoFit/>
          </a:bodyPr>
          <a:lstStyle/>
          <a:p>
            <a:r>
              <a:rPr lang="en-GB" sz="900" dirty="0"/>
              <a:t>Sources: Gregory </a:t>
            </a:r>
            <a:r>
              <a:rPr lang="en-GB" sz="900" dirty="0" err="1"/>
              <a:t>Midgette</a:t>
            </a:r>
            <a:r>
              <a:rPr lang="en-GB" sz="900" dirty="0"/>
              <a:t>, Steven Davenport, Jonathan </a:t>
            </a:r>
            <a:r>
              <a:rPr lang="en-GB" sz="900" dirty="0" err="1"/>
              <a:t>P.Caulkins</a:t>
            </a:r>
            <a:r>
              <a:rPr lang="en-GB" sz="900" dirty="0"/>
              <a:t> and Beau Kilmer, What America’s Users Spend on Illegal Drugs, 2006–2016 (RAND Corporation, Santa Monica,</a:t>
            </a:r>
          </a:p>
          <a:p>
            <a:r>
              <a:rPr lang="en-GB" sz="900" dirty="0"/>
              <a:t>California, 2019); EMCDDA and Europol, EU Drug Markets Report 2019; EMCDDA, “Analysis of the supply of drugs and new psychoactive substances by Europe-based vendors via</a:t>
            </a:r>
          </a:p>
          <a:p>
            <a:r>
              <a:rPr lang="en-GB" sz="900" dirty="0"/>
              <a:t>darknet markets in 2017–18”.</a:t>
            </a:r>
          </a:p>
        </p:txBody>
      </p:sp>
      <p:sp>
        <p:nvSpPr>
          <p:cNvPr id="5" name="Title 1">
            <a:extLst>
              <a:ext uri="{FF2B5EF4-FFF2-40B4-BE49-F238E27FC236}">
                <a16:creationId xmlns:a16="http://schemas.microsoft.com/office/drawing/2014/main" id="{D1FC4230-AAA6-447F-88B5-9F815DED6E05}"/>
              </a:ext>
            </a:extLst>
          </p:cNvPr>
          <p:cNvSpPr txBox="1">
            <a:spLocks/>
          </p:cNvSpPr>
          <p:nvPr/>
        </p:nvSpPr>
        <p:spPr bwMode="auto">
          <a:xfrm>
            <a:off x="30212" y="262950"/>
            <a:ext cx="8642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a:t>
            </a:r>
            <a:endParaRPr lang="en-GB" altLang="en-US" sz="2400" b="1" dirty="0">
              <a:solidFill>
                <a:srgbClr val="A9597E"/>
              </a:solidFill>
            </a:endParaRPr>
          </a:p>
        </p:txBody>
      </p:sp>
      <p:sp>
        <p:nvSpPr>
          <p:cNvPr id="4" name="Content Placeholder 3">
            <a:extLst>
              <a:ext uri="{FF2B5EF4-FFF2-40B4-BE49-F238E27FC236}">
                <a16:creationId xmlns:a16="http://schemas.microsoft.com/office/drawing/2014/main" id="{30A7B076-4E2E-44F0-ABC5-F22D77DABB1F}"/>
              </a:ext>
            </a:extLst>
          </p:cNvPr>
          <p:cNvSpPr>
            <a:spLocks noGrp="1"/>
          </p:cNvSpPr>
          <p:nvPr>
            <p:ph idx="1"/>
          </p:nvPr>
        </p:nvSpPr>
        <p:spPr/>
        <p:txBody>
          <a:bodyPr/>
          <a:lstStyle/>
          <a:p>
            <a:pPr marL="0" indent="0">
              <a:buNone/>
            </a:pPr>
            <a:endParaRPr lang="en-GB" dirty="0"/>
          </a:p>
        </p:txBody>
      </p:sp>
      <p:pic>
        <p:nvPicPr>
          <p:cNvPr id="6" name="Picture 5">
            <a:extLst>
              <a:ext uri="{FF2B5EF4-FFF2-40B4-BE49-F238E27FC236}">
                <a16:creationId xmlns:a16="http://schemas.microsoft.com/office/drawing/2014/main" id="{F5A57AAE-67FC-4E8D-9292-BF1A69AD64A0}"/>
              </a:ext>
            </a:extLst>
          </p:cNvPr>
          <p:cNvPicPr>
            <a:picLocks noChangeAspect="1"/>
          </p:cNvPicPr>
          <p:nvPr/>
        </p:nvPicPr>
        <p:blipFill>
          <a:blip r:embed="rId2"/>
          <a:stretch>
            <a:fillRect/>
          </a:stretch>
        </p:blipFill>
        <p:spPr>
          <a:xfrm>
            <a:off x="1331640" y="692696"/>
            <a:ext cx="4856212" cy="5637534"/>
          </a:xfrm>
          <a:prstGeom prst="rect">
            <a:avLst/>
          </a:prstGeom>
        </p:spPr>
      </p:pic>
      <p:sp>
        <p:nvSpPr>
          <p:cNvPr id="9" name="TextBox 8">
            <a:extLst>
              <a:ext uri="{FF2B5EF4-FFF2-40B4-BE49-F238E27FC236}">
                <a16:creationId xmlns:a16="http://schemas.microsoft.com/office/drawing/2014/main" id="{3DCB2B2E-1653-4025-9300-438DFE3278F5}"/>
              </a:ext>
            </a:extLst>
          </p:cNvPr>
          <p:cNvSpPr txBox="1"/>
          <p:nvPr/>
        </p:nvSpPr>
        <p:spPr>
          <a:xfrm>
            <a:off x="4860032" y="4349594"/>
            <a:ext cx="864096" cy="369332"/>
          </a:xfrm>
          <a:prstGeom prst="rect">
            <a:avLst/>
          </a:prstGeom>
          <a:noFill/>
        </p:spPr>
        <p:txBody>
          <a:bodyPr wrap="square" rtlCol="0">
            <a:spAutoFit/>
          </a:bodyPr>
          <a:lstStyle/>
          <a:p>
            <a:r>
              <a:rPr lang="en-GB" b="1" dirty="0"/>
              <a:t>0.2</a:t>
            </a:r>
          </a:p>
        </p:txBody>
      </p:sp>
      <p:sp>
        <p:nvSpPr>
          <p:cNvPr id="10" name="TextBox 9">
            <a:extLst>
              <a:ext uri="{FF2B5EF4-FFF2-40B4-BE49-F238E27FC236}">
                <a16:creationId xmlns:a16="http://schemas.microsoft.com/office/drawing/2014/main" id="{2508F1D0-F52F-4C10-8C98-AD4E4F8B0A63}"/>
              </a:ext>
            </a:extLst>
          </p:cNvPr>
          <p:cNvSpPr txBox="1"/>
          <p:nvPr/>
        </p:nvSpPr>
        <p:spPr>
          <a:xfrm>
            <a:off x="5179640" y="4329655"/>
            <a:ext cx="4104456" cy="369332"/>
          </a:xfrm>
          <a:prstGeom prst="rect">
            <a:avLst/>
          </a:prstGeom>
          <a:noFill/>
        </p:spPr>
        <p:txBody>
          <a:bodyPr wrap="square" rtlCol="0">
            <a:spAutoFit/>
          </a:bodyPr>
          <a:lstStyle/>
          <a:p>
            <a:r>
              <a:rPr lang="en-GB" dirty="0">
                <a:cs typeface="Calibri" panose="020F0502020204030204" pitchFamily="34" charset="0"/>
              </a:rPr>
              <a:t>≈ </a:t>
            </a:r>
            <a:r>
              <a:rPr lang="en-GB" b="1" dirty="0">
                <a:cs typeface="Calibri" panose="020F0502020204030204" pitchFamily="34" charset="0"/>
              </a:rPr>
              <a:t>0.1–0.2% of US and EU drug retail sales </a:t>
            </a:r>
            <a:endParaRPr lang="en-GB" b="1" dirty="0"/>
          </a:p>
        </p:txBody>
      </p:sp>
      <p:sp>
        <p:nvSpPr>
          <p:cNvPr id="11" name="Arrow: Right 10">
            <a:extLst>
              <a:ext uri="{FF2B5EF4-FFF2-40B4-BE49-F238E27FC236}">
                <a16:creationId xmlns:a16="http://schemas.microsoft.com/office/drawing/2014/main" id="{5EC15A08-86B1-49C2-A7DC-1BEE48ED115E}"/>
              </a:ext>
            </a:extLst>
          </p:cNvPr>
          <p:cNvSpPr/>
          <p:nvPr/>
        </p:nvSpPr>
        <p:spPr>
          <a:xfrm>
            <a:off x="6588224" y="839213"/>
            <a:ext cx="432048" cy="360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672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8DA80EF-4DC1-4488-B598-B5AE8EA82B44}"/>
              </a:ext>
            </a:extLst>
          </p:cNvPr>
          <p:cNvSpPr>
            <a:spLocks noGrp="1"/>
          </p:cNvSpPr>
          <p:nvPr>
            <p:ph idx="1"/>
          </p:nvPr>
        </p:nvSpPr>
        <p:spPr/>
        <p:txBody>
          <a:bodyPr/>
          <a:lstStyle/>
          <a:p>
            <a:pPr marL="0" indent="0">
              <a:buNone/>
            </a:pPr>
            <a:endParaRPr lang="en-GB" dirty="0"/>
          </a:p>
        </p:txBody>
      </p:sp>
      <p:sp>
        <p:nvSpPr>
          <p:cNvPr id="8" name="Title 7">
            <a:extLst>
              <a:ext uri="{FF2B5EF4-FFF2-40B4-BE49-F238E27FC236}">
                <a16:creationId xmlns:a16="http://schemas.microsoft.com/office/drawing/2014/main" id="{E221F4AA-F050-4C79-8C79-EA0A97CC2C6E}"/>
              </a:ext>
            </a:extLst>
          </p:cNvPr>
          <p:cNvSpPr>
            <a:spLocks noGrp="1"/>
          </p:cNvSpPr>
          <p:nvPr>
            <p:ph type="title"/>
          </p:nvPr>
        </p:nvSpPr>
        <p:spPr/>
        <p:txBody>
          <a:bodyPr/>
          <a:lstStyle/>
          <a:p>
            <a:endParaRPr lang="en-GB" dirty="0"/>
          </a:p>
        </p:txBody>
      </p:sp>
      <p:pic>
        <p:nvPicPr>
          <p:cNvPr id="9" name="Picture 8">
            <a:extLst>
              <a:ext uri="{FF2B5EF4-FFF2-40B4-BE49-F238E27FC236}">
                <a16:creationId xmlns:a16="http://schemas.microsoft.com/office/drawing/2014/main" id="{36B322E3-8CED-4749-AF65-071035BDD5D7}"/>
              </a:ext>
            </a:extLst>
          </p:cNvPr>
          <p:cNvPicPr>
            <a:picLocks noChangeAspect="1"/>
          </p:cNvPicPr>
          <p:nvPr/>
        </p:nvPicPr>
        <p:blipFill>
          <a:blip r:embed="rId2"/>
          <a:stretch>
            <a:fillRect/>
          </a:stretch>
        </p:blipFill>
        <p:spPr>
          <a:xfrm>
            <a:off x="-108520" y="684199"/>
            <a:ext cx="5688632" cy="6147657"/>
          </a:xfrm>
          <a:prstGeom prst="rect">
            <a:avLst/>
          </a:prstGeom>
        </p:spPr>
      </p:pic>
      <p:sp>
        <p:nvSpPr>
          <p:cNvPr id="10" name="Title 1">
            <a:extLst>
              <a:ext uri="{FF2B5EF4-FFF2-40B4-BE49-F238E27FC236}">
                <a16:creationId xmlns:a16="http://schemas.microsoft.com/office/drawing/2014/main" id="{6F35D7DD-03DE-438A-BD2C-37C1AD92FDE5}"/>
              </a:ext>
            </a:extLst>
          </p:cNvPr>
          <p:cNvSpPr txBox="1">
            <a:spLocks/>
          </p:cNvSpPr>
          <p:nvPr/>
        </p:nvSpPr>
        <p:spPr bwMode="auto">
          <a:xfrm>
            <a:off x="2675236" y="260648"/>
            <a:ext cx="28750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a:t>
            </a:r>
            <a:endParaRPr lang="en-GB" altLang="en-US" sz="2400" b="1" dirty="0">
              <a:solidFill>
                <a:srgbClr val="A9597E"/>
              </a:solidFill>
            </a:endParaRPr>
          </a:p>
        </p:txBody>
      </p:sp>
      <p:pic>
        <p:nvPicPr>
          <p:cNvPr id="12" name="Picture 11">
            <a:extLst>
              <a:ext uri="{FF2B5EF4-FFF2-40B4-BE49-F238E27FC236}">
                <a16:creationId xmlns:a16="http://schemas.microsoft.com/office/drawing/2014/main" id="{995FCF51-70E5-48E4-9352-08E231AD4D94}"/>
              </a:ext>
            </a:extLst>
          </p:cNvPr>
          <p:cNvPicPr>
            <a:picLocks noChangeAspect="1"/>
          </p:cNvPicPr>
          <p:nvPr/>
        </p:nvPicPr>
        <p:blipFill>
          <a:blip r:embed="rId3"/>
          <a:stretch>
            <a:fillRect/>
          </a:stretch>
        </p:blipFill>
        <p:spPr>
          <a:xfrm>
            <a:off x="5724128" y="772122"/>
            <a:ext cx="3143250" cy="5086350"/>
          </a:xfrm>
          <a:prstGeom prst="rect">
            <a:avLst/>
          </a:prstGeom>
        </p:spPr>
      </p:pic>
    </p:spTree>
    <p:extLst>
      <p:ext uri="{BB962C8B-B14F-4D97-AF65-F5344CB8AC3E}">
        <p14:creationId xmlns:p14="http://schemas.microsoft.com/office/powerpoint/2010/main" val="226613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2D7B58-0C00-41C2-B248-88F8D9B44318}"/>
              </a:ext>
            </a:extLst>
          </p:cNvPr>
          <p:cNvSpPr>
            <a:spLocks noGrp="1"/>
          </p:cNvSpPr>
          <p:nvPr>
            <p:ph type="title"/>
          </p:nvPr>
        </p:nvSpPr>
        <p:spPr/>
        <p:txBody>
          <a:bodyPr/>
          <a:lstStyle/>
          <a:p>
            <a:endParaRPr lang="en-GB"/>
          </a:p>
        </p:txBody>
      </p:sp>
      <p:sp>
        <p:nvSpPr>
          <p:cNvPr id="8" name="Content Placeholder 7">
            <a:extLst>
              <a:ext uri="{FF2B5EF4-FFF2-40B4-BE49-F238E27FC236}">
                <a16:creationId xmlns:a16="http://schemas.microsoft.com/office/drawing/2014/main" id="{DAC84B7E-BA8B-4FCF-887A-AF3C97A71206}"/>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C8B0137C-2733-44C0-A06C-7CCFEAFF9A55}"/>
              </a:ext>
            </a:extLst>
          </p:cNvPr>
          <p:cNvPicPr>
            <a:picLocks noChangeAspect="1"/>
          </p:cNvPicPr>
          <p:nvPr/>
        </p:nvPicPr>
        <p:blipFill>
          <a:blip r:embed="rId2"/>
          <a:stretch>
            <a:fillRect/>
          </a:stretch>
        </p:blipFill>
        <p:spPr>
          <a:xfrm>
            <a:off x="5414161" y="692795"/>
            <a:ext cx="3076280" cy="6048573"/>
          </a:xfrm>
          <a:prstGeom prst="rect">
            <a:avLst/>
          </a:prstGeom>
        </p:spPr>
      </p:pic>
      <p:sp>
        <p:nvSpPr>
          <p:cNvPr id="10" name="Title 1">
            <a:extLst>
              <a:ext uri="{FF2B5EF4-FFF2-40B4-BE49-F238E27FC236}">
                <a16:creationId xmlns:a16="http://schemas.microsoft.com/office/drawing/2014/main" id="{6B923925-12F5-4C1E-A37C-1F6EB21D8E24}"/>
              </a:ext>
            </a:extLst>
          </p:cNvPr>
          <p:cNvSpPr txBox="1">
            <a:spLocks/>
          </p:cNvSpPr>
          <p:nvPr/>
        </p:nvSpPr>
        <p:spPr bwMode="auto">
          <a:xfrm>
            <a:off x="1979712" y="404664"/>
            <a:ext cx="28750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a:t>
            </a:r>
            <a:endParaRPr lang="en-GB" altLang="en-US" sz="2400" b="1" dirty="0">
              <a:solidFill>
                <a:srgbClr val="A9597E"/>
              </a:solidFill>
            </a:endParaRPr>
          </a:p>
        </p:txBody>
      </p:sp>
      <p:sp>
        <p:nvSpPr>
          <p:cNvPr id="11" name="Rectangle 10">
            <a:extLst>
              <a:ext uri="{FF2B5EF4-FFF2-40B4-BE49-F238E27FC236}">
                <a16:creationId xmlns:a16="http://schemas.microsoft.com/office/drawing/2014/main" id="{8F800EC1-D6D6-4434-AC45-2957B0932EBC}"/>
              </a:ext>
            </a:extLst>
          </p:cNvPr>
          <p:cNvSpPr/>
          <p:nvPr/>
        </p:nvSpPr>
        <p:spPr>
          <a:xfrm>
            <a:off x="1844622" y="1412776"/>
            <a:ext cx="3770436" cy="3970318"/>
          </a:xfrm>
          <a:prstGeom prst="rect">
            <a:avLst/>
          </a:prstGeom>
        </p:spPr>
        <p:txBody>
          <a:bodyPr wrap="square">
            <a:spAutoFit/>
          </a:bodyPr>
          <a:lstStyle/>
          <a:p>
            <a:r>
              <a:rPr lang="en-US" dirty="0">
                <a:solidFill>
                  <a:srgbClr val="A9597E"/>
                </a:solidFill>
              </a:rPr>
              <a:t>          Despite the rapidly changing nature of the market landscape, the overall characteristics  of darknet trafficking seem to have remained relatively unchanged; </a:t>
            </a:r>
          </a:p>
          <a:p>
            <a:pPr marL="285750" indent="-285750">
              <a:buFont typeface="Arial" panose="020B0604020202020204" pitchFamily="34" charset="0"/>
              <a:buChar char="•"/>
            </a:pPr>
            <a:r>
              <a:rPr lang="en-US" dirty="0">
                <a:solidFill>
                  <a:srgbClr val="A9597E"/>
                </a:solidFill>
              </a:rPr>
              <a:t>the main drugs purchased over the darknet continue to be cannabis and stimulants (cocaine and ATS), followed by hallucinogens; </a:t>
            </a:r>
          </a:p>
          <a:p>
            <a:pPr marL="285750" indent="-285750">
              <a:buFont typeface="Arial" panose="020B0604020202020204" pitchFamily="34" charset="0"/>
              <a:buChar char="•"/>
            </a:pPr>
            <a:r>
              <a:rPr lang="en-US" dirty="0">
                <a:solidFill>
                  <a:srgbClr val="A9597E"/>
                </a:solidFill>
              </a:rPr>
              <a:t>the three largest West-European countries selling drugs over the darknet continue to be the United Kingdom, Germany and the Netherlands.  </a:t>
            </a:r>
            <a:endParaRPr lang="en-GB" dirty="0">
              <a:solidFill>
                <a:srgbClr val="A9597E"/>
              </a:solidFill>
            </a:endParaRPr>
          </a:p>
        </p:txBody>
      </p:sp>
      <p:sp>
        <p:nvSpPr>
          <p:cNvPr id="12" name="Arrow: Right 11">
            <a:extLst>
              <a:ext uri="{FF2B5EF4-FFF2-40B4-BE49-F238E27FC236}">
                <a16:creationId xmlns:a16="http://schemas.microsoft.com/office/drawing/2014/main" id="{5026F320-4F15-4765-9B81-8DCC7DCF34EC}"/>
              </a:ext>
            </a:extLst>
          </p:cNvPr>
          <p:cNvSpPr/>
          <p:nvPr/>
        </p:nvSpPr>
        <p:spPr>
          <a:xfrm>
            <a:off x="1979712" y="1499911"/>
            <a:ext cx="432048" cy="20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84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2D7B58-0C00-41C2-B248-88F8D9B44318}"/>
              </a:ext>
            </a:extLst>
          </p:cNvPr>
          <p:cNvSpPr>
            <a:spLocks noGrp="1"/>
          </p:cNvSpPr>
          <p:nvPr>
            <p:ph type="title"/>
          </p:nvPr>
        </p:nvSpPr>
        <p:spPr/>
        <p:txBody>
          <a:bodyPr/>
          <a:lstStyle/>
          <a:p>
            <a:endParaRPr lang="en-GB" dirty="0"/>
          </a:p>
        </p:txBody>
      </p:sp>
      <p:sp>
        <p:nvSpPr>
          <p:cNvPr id="8" name="Content Placeholder 7">
            <a:extLst>
              <a:ext uri="{FF2B5EF4-FFF2-40B4-BE49-F238E27FC236}">
                <a16:creationId xmlns:a16="http://schemas.microsoft.com/office/drawing/2014/main" id="{DAC84B7E-BA8B-4FCF-887A-AF3C97A71206}"/>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C8B0137C-2733-44C0-A06C-7CCFEAFF9A55}"/>
              </a:ext>
            </a:extLst>
          </p:cNvPr>
          <p:cNvPicPr>
            <a:picLocks noChangeAspect="1"/>
          </p:cNvPicPr>
          <p:nvPr/>
        </p:nvPicPr>
        <p:blipFill>
          <a:blip r:embed="rId2"/>
          <a:stretch>
            <a:fillRect/>
          </a:stretch>
        </p:blipFill>
        <p:spPr>
          <a:xfrm>
            <a:off x="2195736" y="736491"/>
            <a:ext cx="3076280" cy="6048573"/>
          </a:xfrm>
          <a:prstGeom prst="rect">
            <a:avLst/>
          </a:prstGeom>
        </p:spPr>
      </p:pic>
      <p:sp>
        <p:nvSpPr>
          <p:cNvPr id="10" name="Title 1">
            <a:extLst>
              <a:ext uri="{FF2B5EF4-FFF2-40B4-BE49-F238E27FC236}">
                <a16:creationId xmlns:a16="http://schemas.microsoft.com/office/drawing/2014/main" id="{6B923925-12F5-4C1E-A37C-1F6EB21D8E24}"/>
              </a:ext>
            </a:extLst>
          </p:cNvPr>
          <p:cNvSpPr txBox="1">
            <a:spLocks/>
          </p:cNvSpPr>
          <p:nvPr/>
        </p:nvSpPr>
        <p:spPr bwMode="auto">
          <a:xfrm>
            <a:off x="2121176" y="260648"/>
            <a:ext cx="28750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a:t>
            </a:r>
            <a:endParaRPr lang="en-GB" altLang="en-US" sz="2400" b="1" dirty="0">
              <a:solidFill>
                <a:srgbClr val="A9597E"/>
              </a:solidFill>
            </a:endParaRPr>
          </a:p>
        </p:txBody>
      </p:sp>
      <p:sp>
        <p:nvSpPr>
          <p:cNvPr id="11" name="Rectangle 10">
            <a:extLst>
              <a:ext uri="{FF2B5EF4-FFF2-40B4-BE49-F238E27FC236}">
                <a16:creationId xmlns:a16="http://schemas.microsoft.com/office/drawing/2014/main" id="{8F800EC1-D6D6-4434-AC45-2957B0932EBC}"/>
              </a:ext>
            </a:extLst>
          </p:cNvPr>
          <p:cNvSpPr/>
          <p:nvPr/>
        </p:nvSpPr>
        <p:spPr>
          <a:xfrm>
            <a:off x="107504" y="3022352"/>
            <a:ext cx="2406618" cy="2308324"/>
          </a:xfrm>
          <a:prstGeom prst="rect">
            <a:avLst/>
          </a:prstGeom>
        </p:spPr>
        <p:txBody>
          <a:bodyPr wrap="square">
            <a:spAutoFit/>
          </a:bodyPr>
          <a:lstStyle/>
          <a:p>
            <a:r>
              <a:rPr lang="en-US" dirty="0"/>
              <a:t>          </a:t>
            </a:r>
            <a:r>
              <a:rPr lang="en-US" dirty="0">
                <a:solidFill>
                  <a:srgbClr val="A9597E"/>
                </a:solidFill>
              </a:rPr>
              <a:t>Despite the rapidly changing nature of the market landscape, the overall characteristics  of darknet trafficking seem to have remained relatively unchanged</a:t>
            </a:r>
            <a:endParaRPr lang="en-GB" dirty="0">
              <a:solidFill>
                <a:srgbClr val="A9597E"/>
              </a:solidFill>
            </a:endParaRPr>
          </a:p>
        </p:txBody>
      </p:sp>
      <p:pic>
        <p:nvPicPr>
          <p:cNvPr id="2" name="Picture 1">
            <a:extLst>
              <a:ext uri="{FF2B5EF4-FFF2-40B4-BE49-F238E27FC236}">
                <a16:creationId xmlns:a16="http://schemas.microsoft.com/office/drawing/2014/main" id="{CB7ECC92-CE74-43D6-B82A-077DA893FD68}"/>
              </a:ext>
            </a:extLst>
          </p:cNvPr>
          <p:cNvPicPr>
            <a:picLocks noChangeAspect="1"/>
          </p:cNvPicPr>
          <p:nvPr/>
        </p:nvPicPr>
        <p:blipFill>
          <a:blip r:embed="rId3"/>
          <a:stretch>
            <a:fillRect/>
          </a:stretch>
        </p:blipFill>
        <p:spPr>
          <a:xfrm>
            <a:off x="5662561" y="742087"/>
            <a:ext cx="3278837" cy="4286190"/>
          </a:xfrm>
          <a:prstGeom prst="rect">
            <a:avLst/>
          </a:prstGeom>
        </p:spPr>
      </p:pic>
      <p:sp>
        <p:nvSpPr>
          <p:cNvPr id="12" name="Arrow: Right 11">
            <a:extLst>
              <a:ext uri="{FF2B5EF4-FFF2-40B4-BE49-F238E27FC236}">
                <a16:creationId xmlns:a16="http://schemas.microsoft.com/office/drawing/2014/main" id="{9D018E45-EC5B-421F-80B6-95EA48097B93}"/>
              </a:ext>
            </a:extLst>
          </p:cNvPr>
          <p:cNvSpPr/>
          <p:nvPr/>
        </p:nvSpPr>
        <p:spPr>
          <a:xfrm>
            <a:off x="202602" y="3140968"/>
            <a:ext cx="432048" cy="20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F08BCDC-4A62-4994-9829-AA58204932EC}"/>
              </a:ext>
            </a:extLst>
          </p:cNvPr>
          <p:cNvSpPr/>
          <p:nvPr/>
        </p:nvSpPr>
        <p:spPr>
          <a:xfrm>
            <a:off x="5868144" y="4869160"/>
            <a:ext cx="3168352" cy="1754326"/>
          </a:xfrm>
          <a:prstGeom prst="rect">
            <a:avLst/>
          </a:prstGeom>
        </p:spPr>
        <p:txBody>
          <a:bodyPr wrap="square">
            <a:spAutoFit/>
          </a:bodyPr>
          <a:lstStyle/>
          <a:p>
            <a:r>
              <a:rPr lang="en-US" dirty="0"/>
              <a:t>          </a:t>
            </a:r>
            <a:r>
              <a:rPr lang="en-US" dirty="0">
                <a:solidFill>
                  <a:srgbClr val="A9597E"/>
                </a:solidFill>
              </a:rPr>
              <a:t>The Russian darknet market(s) are also dominated by cannabis though they are  characterized by a stronger role played by synthetic </a:t>
            </a:r>
            <a:r>
              <a:rPr lang="en-US" dirty="0" err="1">
                <a:solidFill>
                  <a:srgbClr val="A9597E"/>
                </a:solidFill>
              </a:rPr>
              <a:t>cathinones</a:t>
            </a:r>
            <a:r>
              <a:rPr lang="en-US" dirty="0">
                <a:solidFill>
                  <a:srgbClr val="A9597E"/>
                </a:solidFill>
              </a:rPr>
              <a:t> (mephedrone and alpha-PVP</a:t>
            </a:r>
            <a:r>
              <a:rPr lang="en-US" dirty="0"/>
              <a:t>). </a:t>
            </a:r>
            <a:endParaRPr lang="en-GB" dirty="0"/>
          </a:p>
        </p:txBody>
      </p:sp>
      <p:sp>
        <p:nvSpPr>
          <p:cNvPr id="14" name="Arrow: Right 13">
            <a:extLst>
              <a:ext uri="{FF2B5EF4-FFF2-40B4-BE49-F238E27FC236}">
                <a16:creationId xmlns:a16="http://schemas.microsoft.com/office/drawing/2014/main" id="{1210EB78-43FC-4457-B9D3-6529787AFD04}"/>
              </a:ext>
            </a:extLst>
          </p:cNvPr>
          <p:cNvSpPr/>
          <p:nvPr/>
        </p:nvSpPr>
        <p:spPr>
          <a:xfrm>
            <a:off x="5963242" y="4987776"/>
            <a:ext cx="432048" cy="20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027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2D7B58-0C00-41C2-B248-88F8D9B44318}"/>
              </a:ext>
            </a:extLst>
          </p:cNvPr>
          <p:cNvSpPr>
            <a:spLocks noGrp="1"/>
          </p:cNvSpPr>
          <p:nvPr>
            <p:ph type="title"/>
          </p:nvPr>
        </p:nvSpPr>
        <p:spPr/>
        <p:txBody>
          <a:bodyPr/>
          <a:lstStyle/>
          <a:p>
            <a:endParaRPr lang="en-GB"/>
          </a:p>
        </p:txBody>
      </p:sp>
      <p:sp>
        <p:nvSpPr>
          <p:cNvPr id="8" name="Content Placeholder 7">
            <a:extLst>
              <a:ext uri="{FF2B5EF4-FFF2-40B4-BE49-F238E27FC236}">
                <a16:creationId xmlns:a16="http://schemas.microsoft.com/office/drawing/2014/main" id="{DAC84B7E-BA8B-4FCF-887A-AF3C97A71206}"/>
              </a:ext>
            </a:extLst>
          </p:cNvPr>
          <p:cNvSpPr>
            <a:spLocks noGrp="1"/>
          </p:cNvSpPr>
          <p:nvPr>
            <p:ph idx="1"/>
          </p:nvPr>
        </p:nvSpPr>
        <p:spPr/>
        <p:txBody>
          <a:bodyPr/>
          <a:lstStyle/>
          <a:p>
            <a:endParaRPr lang="en-GB"/>
          </a:p>
        </p:txBody>
      </p:sp>
      <p:sp>
        <p:nvSpPr>
          <p:cNvPr id="10" name="Title 1">
            <a:extLst>
              <a:ext uri="{FF2B5EF4-FFF2-40B4-BE49-F238E27FC236}">
                <a16:creationId xmlns:a16="http://schemas.microsoft.com/office/drawing/2014/main" id="{6B923925-12F5-4C1E-A37C-1F6EB21D8E24}"/>
              </a:ext>
            </a:extLst>
          </p:cNvPr>
          <p:cNvSpPr txBox="1">
            <a:spLocks/>
          </p:cNvSpPr>
          <p:nvPr/>
        </p:nvSpPr>
        <p:spPr bwMode="auto">
          <a:xfrm>
            <a:off x="1907704" y="375235"/>
            <a:ext cx="28750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A9597E"/>
                </a:solidFill>
              </a:rPr>
              <a:t>DARKNET</a:t>
            </a:r>
            <a:endParaRPr lang="en-GB" altLang="en-US" sz="2400" b="1" dirty="0">
              <a:solidFill>
                <a:srgbClr val="A9597E"/>
              </a:solidFill>
            </a:endParaRPr>
          </a:p>
        </p:txBody>
      </p:sp>
      <p:pic>
        <p:nvPicPr>
          <p:cNvPr id="2" name="Picture 1">
            <a:extLst>
              <a:ext uri="{FF2B5EF4-FFF2-40B4-BE49-F238E27FC236}">
                <a16:creationId xmlns:a16="http://schemas.microsoft.com/office/drawing/2014/main" id="{135EFD92-115D-4701-81E9-AEF117A65E4E}"/>
              </a:ext>
            </a:extLst>
          </p:cNvPr>
          <p:cNvPicPr>
            <a:picLocks noChangeAspect="1"/>
          </p:cNvPicPr>
          <p:nvPr/>
        </p:nvPicPr>
        <p:blipFill>
          <a:blip r:embed="rId2"/>
          <a:stretch>
            <a:fillRect/>
          </a:stretch>
        </p:blipFill>
        <p:spPr>
          <a:xfrm>
            <a:off x="1979712" y="927834"/>
            <a:ext cx="6903339" cy="5903278"/>
          </a:xfrm>
          <a:prstGeom prst="rect">
            <a:avLst/>
          </a:prstGeom>
        </p:spPr>
      </p:pic>
      <p:sp>
        <p:nvSpPr>
          <p:cNvPr id="7" name="Rectangle 6">
            <a:extLst>
              <a:ext uri="{FF2B5EF4-FFF2-40B4-BE49-F238E27FC236}">
                <a16:creationId xmlns:a16="http://schemas.microsoft.com/office/drawing/2014/main" id="{7A7C78BF-5FEC-41E1-B489-2BA9CC4F402F}"/>
              </a:ext>
            </a:extLst>
          </p:cNvPr>
          <p:cNvSpPr/>
          <p:nvPr/>
        </p:nvSpPr>
        <p:spPr>
          <a:xfrm>
            <a:off x="-540568" y="4077072"/>
            <a:ext cx="3312368" cy="1200329"/>
          </a:xfrm>
          <a:prstGeom prst="rect">
            <a:avLst/>
          </a:prstGeom>
        </p:spPr>
        <p:txBody>
          <a:bodyPr wrap="square">
            <a:spAutoFit/>
          </a:bodyPr>
          <a:lstStyle/>
          <a:p>
            <a:pPr marL="990600" indent="-990600"/>
            <a:r>
              <a:rPr lang="en-US" dirty="0"/>
              <a:t>                  	</a:t>
            </a:r>
            <a:r>
              <a:rPr lang="en-US" dirty="0">
                <a:ln w="0"/>
                <a:solidFill>
                  <a:schemeClr val="accent1"/>
                </a:solidFill>
                <a:effectLst>
                  <a:outerShdw blurRad="38100" dist="25400" dir="5400000" algn="ctr" rotWithShape="0">
                    <a:srgbClr val="6E747A">
                      <a:alpha val="43000"/>
                    </a:srgbClr>
                  </a:outerShdw>
                </a:effectLst>
              </a:rPr>
              <a:t>Long-term upward trend in most countries across all regions</a:t>
            </a:r>
            <a:endParaRPr lang="en-GB" dirty="0"/>
          </a:p>
        </p:txBody>
      </p:sp>
      <p:sp>
        <p:nvSpPr>
          <p:cNvPr id="9" name="Arrow: Right 8">
            <a:extLst>
              <a:ext uri="{FF2B5EF4-FFF2-40B4-BE49-F238E27FC236}">
                <a16:creationId xmlns:a16="http://schemas.microsoft.com/office/drawing/2014/main" id="{848F32CD-C6F9-472A-949B-ACE54E8FC1E7}"/>
              </a:ext>
            </a:extLst>
          </p:cNvPr>
          <p:cNvSpPr/>
          <p:nvPr/>
        </p:nvSpPr>
        <p:spPr>
          <a:xfrm>
            <a:off x="44925" y="4221088"/>
            <a:ext cx="432048" cy="20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8994124"/>
      </p:ext>
    </p:extLst>
  </p:cSld>
  <p:clrMapOvr>
    <a:masterClrMapping/>
  </p:clrMapOvr>
</p:sld>
</file>

<file path=ppt/theme/theme1.xml><?xml version="1.0" encoding="utf-8"?>
<a:theme xmlns:a="http://schemas.openxmlformats.org/drawingml/2006/main" name="1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DR_Presentation_Template">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WDR 2017">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WDR 2017">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12347</TotalTime>
  <Words>411</Words>
  <Application>Microsoft Office PowerPoint</Application>
  <PresentationFormat>On-screen Show (4:3)</PresentationFormat>
  <Paragraphs>39</Paragraphs>
  <Slides>13</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13</vt:i4>
      </vt:variant>
    </vt:vector>
  </HeadingPairs>
  <TitlesOfParts>
    <vt:vector size="21" baseType="lpstr">
      <vt:lpstr>Arial</vt:lpstr>
      <vt:lpstr>Calibri</vt:lpstr>
      <vt:lpstr>Calibri Light</vt:lpstr>
      <vt:lpstr>1_Custom Design</vt:lpstr>
      <vt:lpstr>6_Custom Design</vt:lpstr>
      <vt:lpstr>WDR_Presentation_Template</vt:lpstr>
      <vt:lpstr>3_Custom Design</vt:lpstr>
      <vt:lpstr>2_Custom Design</vt:lpstr>
      <vt:lpstr>WDR 2020 DRUG TRAFFICKING OVER THE DARKNET</vt:lpstr>
      <vt:lpstr>     </vt:lpstr>
      <vt:lpstr>Lifespan of  DARKNET markets</vt:lpstr>
      <vt:lpstr>     </vt:lpstr>
      <vt:lpstr>        Drug supply over darknet  remains modest compared to overall illicit retail  drug sales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Me</dc:creator>
  <cp:lastModifiedBy>Thomas Pietschmann</cp:lastModifiedBy>
  <cp:revision>427</cp:revision>
  <cp:lastPrinted>2016-06-21T16:25:10Z</cp:lastPrinted>
  <dcterms:created xsi:type="dcterms:W3CDTF">2015-06-17T16:12:08Z</dcterms:created>
  <dcterms:modified xsi:type="dcterms:W3CDTF">2020-06-24T16:38:50Z</dcterms:modified>
</cp:coreProperties>
</file>