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820" r:id="rId2"/>
    <p:sldMasterId id="2147483798" r:id="rId3"/>
    <p:sldMasterId id="2147483782" r:id="rId4"/>
    <p:sldMasterId id="2147483786" r:id="rId5"/>
    <p:sldMasterId id="2147483921" r:id="rId6"/>
  </p:sldMasterIdLst>
  <p:notesMasterIdLst>
    <p:notesMasterId r:id="rId33"/>
  </p:notesMasterIdLst>
  <p:handoutMasterIdLst>
    <p:handoutMasterId r:id="rId34"/>
  </p:handoutMasterIdLst>
  <p:sldIdLst>
    <p:sldId id="348" r:id="rId7"/>
    <p:sldId id="257" r:id="rId8"/>
    <p:sldId id="258" r:id="rId9"/>
    <p:sldId id="259" r:id="rId10"/>
    <p:sldId id="262" r:id="rId11"/>
    <p:sldId id="260" r:id="rId12"/>
    <p:sldId id="263" r:id="rId13"/>
    <p:sldId id="261" r:id="rId14"/>
    <p:sldId id="264" r:id="rId15"/>
    <p:sldId id="265" r:id="rId16"/>
    <p:sldId id="266" r:id="rId17"/>
    <p:sldId id="267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9" r:id="rId26"/>
    <p:sldId id="280" r:id="rId27"/>
    <p:sldId id="282" r:id="rId28"/>
    <p:sldId id="281" r:id="rId29"/>
    <p:sldId id="277" r:id="rId30"/>
    <p:sldId id="283" r:id="rId31"/>
    <p:sldId id="284" r:id="rId32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A89"/>
    <a:srgbClr val="F27861"/>
    <a:srgbClr val="00635B"/>
    <a:srgbClr val="A9597E"/>
    <a:srgbClr val="EC3A4A"/>
    <a:srgbClr val="065286"/>
    <a:srgbClr val="FFFFFF"/>
    <a:srgbClr val="647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83771" autoAdjust="0"/>
  </p:normalViewPr>
  <p:slideViewPr>
    <p:cSldViewPr>
      <p:cViewPr varScale="1">
        <p:scale>
          <a:sx n="106" d="100"/>
          <a:sy n="106" d="100"/>
        </p:scale>
        <p:origin x="1854" y="10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08" y="-67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88207-A0FE-41EE-A55A-2BFE64933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6BB18-5837-4DCB-8170-DA4E2BC3E0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CB19D8DE-DC01-4248-BEC3-7ADF9F6953A9}" type="datetimeFigureOut">
              <a:rPr lang="en-GB" altLang="en-US"/>
              <a:pPr>
                <a:defRPr/>
              </a:pPr>
              <a:t>24/06/2020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2F4C1-E1F5-4469-88DA-4CC43EB359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15771-B30F-4147-BD18-4937B0626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5238894C-2875-4ECD-8C88-AB6D5E2534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5A974A-F10D-4CED-9169-CA1849237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69906-EF0C-4CB7-A922-B53378D726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7236676A-70A0-47E7-9D20-FC1B52542D80}" type="datetimeFigureOut">
              <a:rPr lang="en-GB" altLang="en-US"/>
              <a:pPr>
                <a:defRPr/>
              </a:pPr>
              <a:t>24/06/2020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0D44CC-D38A-4FC5-A975-5D8DE38F8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2" tIns="45436" rIns="90872" bIns="4543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1622B9-298C-4789-8326-42BAFA8CF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03763"/>
            <a:ext cx="5435600" cy="4457700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14CA-42E7-4287-9155-4A3112A748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65440-95A9-48E8-861C-3FB9AA908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10D5F56B-B01F-4A36-BF5E-E5555C8ADA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B934D9E-43A8-4E54-B39C-195C9888C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1BEB4F8-9771-4BCA-B006-59145EE99B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5F8B637-02CC-481B-879B-5AE4EC326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8C3B8-B563-4489-95AE-4F4B85646F4B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88B3E2E-3F4C-497A-81FE-0B177B3FA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8F9E-CBD8-4A54-B94F-85D9FC37BE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42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76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6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0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69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0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48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98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5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39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81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53D-B308-44E1-B9BC-6EAB9CAD14D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87C-CB3F-4EC1-A29B-A336BA3CE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24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873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226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09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54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13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5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65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5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1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06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theme" Target="../theme/them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theme" Target="../theme/theme5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7.jpeg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image" Target="../media/image4.jpeg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7.jpeg"/><Relationship Id="rId27" Type="http://schemas.openxmlformats.org/officeDocument/2006/relationships/image" Target="../media/image1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76878C-1DC2-4A65-A5A8-4C72E465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C50BC4E8-DE7C-4316-A688-EF3197025A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27" name="Picture 12">
            <a:extLst>
              <a:ext uri="{FF2B5EF4-FFF2-40B4-BE49-F238E27FC236}">
                <a16:creationId xmlns:a16="http://schemas.microsoft.com/office/drawing/2014/main" id="{41EDE440-A49C-479A-9207-FF0247D14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7">
            <a:extLst>
              <a:ext uri="{FF2B5EF4-FFF2-40B4-BE49-F238E27FC236}">
                <a16:creationId xmlns:a16="http://schemas.microsoft.com/office/drawing/2014/main" id="{FB704BDF-4F3D-4446-9D25-2A48AD66F0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20">
            <a:extLst>
              <a:ext uri="{FF2B5EF4-FFF2-40B4-BE49-F238E27FC236}">
                <a16:creationId xmlns:a16="http://schemas.microsoft.com/office/drawing/2014/main" id="{5C36D2C2-D8A5-445B-837A-EFC4FF748D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381000"/>
            <a:ext cx="1800225" cy="2403475"/>
            <a:chOff x="323528" y="381037"/>
            <a:chExt cx="1536909" cy="20513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2E2AC7-F146-4413-AEA0-A0A6E0CC8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3019756">
              <a:off x="911157" y="332798"/>
              <a:ext cx="827874" cy="10706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31" name="Group 19">
              <a:extLst>
                <a:ext uri="{FF2B5EF4-FFF2-40B4-BE49-F238E27FC236}">
                  <a16:creationId xmlns:a16="http://schemas.microsoft.com/office/drawing/2014/main" id="{87C345E4-E55D-4116-B71A-634E7A1A9DF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23528" y="381037"/>
              <a:ext cx="1249463" cy="2051392"/>
              <a:chOff x="323528" y="381037"/>
              <a:chExt cx="1249463" cy="205139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D3F34CD-0325-4179-B143-82FFDFFD39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2545742">
                <a:off x="743671" y="381037"/>
                <a:ext cx="829443" cy="10744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148F14-F1F0-49F8-AC97-43A2FE6F4D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 rot="2032168">
                <a:off x="563416" y="488078"/>
                <a:ext cx="885010" cy="11449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DDD98DB-C140-4B2F-9F59-36059C401E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 rot="1056069">
                <a:off x="502428" y="600539"/>
                <a:ext cx="905340" cy="11706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FC25742-199B-4651-B7F6-67AE7EC3E7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409935">
                <a:off x="391293" y="764488"/>
                <a:ext cx="1073397" cy="13888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9711202-DB6A-49EB-AF22-91110701A1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323528" y="979924"/>
                <a:ext cx="1122188" cy="145250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B7696B0-DF02-4E07-8D8C-6C1C6D99D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55E60AC9-4992-447F-91B6-C854BAEA13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1" name="Picture 21">
            <a:extLst>
              <a:ext uri="{FF2B5EF4-FFF2-40B4-BE49-F238E27FC236}">
                <a16:creationId xmlns:a16="http://schemas.microsoft.com/office/drawing/2014/main" id="{CD6CB1B7-C8F7-4416-8169-7568B5B8AD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>
            <a:extLst>
              <a:ext uri="{FF2B5EF4-FFF2-40B4-BE49-F238E27FC236}">
                <a16:creationId xmlns:a16="http://schemas.microsoft.com/office/drawing/2014/main" id="{7F1DDFD8-DD92-443A-9614-9A71EF4BD9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7B902A-1827-4B3B-9B62-1562AA4DDF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5B19D6-7C7D-4FD9-B51E-6AB44C741D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F975C8-1C7C-4C81-A3CC-7652872F99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14363" y="500063"/>
            <a:ext cx="1036637" cy="133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6A33FB-9B17-45B1-9C73-3C7B92DA6E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B70E4B-A895-4D37-8100-7D49B449DF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11521">
            <a:off x="415925" y="839788"/>
            <a:ext cx="1222375" cy="1582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32A9A8-6606-4B39-AF63-B624EA7EFCA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1788" y="1090613"/>
            <a:ext cx="1311275" cy="169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38969-9DD2-4DC5-B9AB-F71CFF73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F80179F1-322A-454A-A1CB-B7CC5EF122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3075" name="Picture 26">
            <a:extLst>
              <a:ext uri="{FF2B5EF4-FFF2-40B4-BE49-F238E27FC236}">
                <a16:creationId xmlns:a16="http://schemas.microsoft.com/office/drawing/2014/main" id="{3FA501F4-FD2A-4305-B6FD-7D595F709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>
            <a:extLst>
              <a:ext uri="{FF2B5EF4-FFF2-40B4-BE49-F238E27FC236}">
                <a16:creationId xmlns:a16="http://schemas.microsoft.com/office/drawing/2014/main" id="{86FCDEE7-24D5-4C3E-A423-8FBFD5214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A2A713-6B39-41C0-9259-A402F80B1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0DABAD0-3B31-413C-AD7F-21DD4FBFAB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8259386-CD1A-40E8-9175-DA8A34243E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27063" y="508000"/>
            <a:ext cx="1036637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188234-EE4B-4F42-B3C5-8B9A3A4765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9494">
            <a:off x="582613" y="635000"/>
            <a:ext cx="1065212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76475F3-E29D-4AAD-A87C-CC15781B16A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39738" y="827088"/>
            <a:ext cx="1255712" cy="162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75BD9B2-71B3-4A9A-ABF6-0DEA10235A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1313" y="1082675"/>
            <a:ext cx="1298575" cy="167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2B79F4-639D-4D64-8CD1-DBFF2755C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B9FA93C9-D6E8-492A-A8DD-AB2959C4B8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DAE55D61-49ED-477A-89D9-EF84AD9441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>
            <a:extLst>
              <a:ext uri="{FF2B5EF4-FFF2-40B4-BE49-F238E27FC236}">
                <a16:creationId xmlns:a16="http://schemas.microsoft.com/office/drawing/2014/main" id="{244DA579-08C3-4B3C-AD07-9413B56918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92FCD0-E7D4-4593-ABA2-A95C74AEB6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83A68E-B8D3-4268-B1A5-E280159061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E3A802-3211-4A76-9AAA-DDF35DF0A93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46827E-554C-43BA-AEFB-ECF38EC0FCA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042041">
            <a:off x="581025" y="508000"/>
            <a:ext cx="1076325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5251DE-808D-454B-85CC-81419DEB12E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9494">
            <a:off x="508000" y="635000"/>
            <a:ext cx="1065213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D2F017-2FD0-4CB1-85C8-860429BCFD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27DBBA-A378-4EDE-9FFC-7E9FA1EFE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1463" y="1087438"/>
            <a:ext cx="1320800" cy="1709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C5B1B5-914E-4A82-BA68-E72BE078E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71276829-7960-43AB-827C-8C6F037713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123" name="Picture 19">
            <a:extLst>
              <a:ext uri="{FF2B5EF4-FFF2-40B4-BE49-F238E27FC236}">
                <a16:creationId xmlns:a16="http://schemas.microsoft.com/office/drawing/2014/main" id="{2D505B24-782B-43EC-89D7-CC15B5A8FF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>
            <a:extLst>
              <a:ext uri="{FF2B5EF4-FFF2-40B4-BE49-F238E27FC236}">
                <a16:creationId xmlns:a16="http://schemas.microsoft.com/office/drawing/2014/main" id="{2C37A709-E7D9-4701-9F62-9E5EED3452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44719-3F71-4C1A-8E8F-4AA250D09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6AAC87-0491-46C6-8059-05AE80381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419987">
            <a:off x="833438" y="354013"/>
            <a:ext cx="987425" cy="1276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E8A859-37C3-41B5-ABAE-590155E1C3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596900" y="476250"/>
            <a:ext cx="1035050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A4AE5E-408F-4CFB-9A07-C5575741B4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1597B-6EB3-470C-865F-4FFA899BC0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4F632F-73C5-4AA3-8520-9D6D34E286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3363" y="1060450"/>
            <a:ext cx="1327150" cy="171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C921198-EE41-4F6C-A7A3-CBDCEEC108EF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rot="3007163">
            <a:off x="979488" y="285750"/>
            <a:ext cx="949325" cy="122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104BA-CE9F-406B-B31B-4C5A0601709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2545742">
            <a:off x="809625" y="331788"/>
            <a:ext cx="971550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59AC6-B0B6-44E7-AB54-1AA87F205C80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842945-DD03-481A-8271-C31143ACA01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578C47-51EB-47E3-A2E0-888D7B313C5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C17FC3-F652-4583-A648-F08DD1455B3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87338" y="1106488"/>
            <a:ext cx="1319212" cy="170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2" name="Picture 26">
            <a:extLst>
              <a:ext uri="{FF2B5EF4-FFF2-40B4-BE49-F238E27FC236}">
                <a16:creationId xmlns:a16="http://schemas.microsoft.com/office/drawing/2014/main" id="{DE6A5041-FEAB-47BE-876C-6BDC9C6CA3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>
            <a:extLst>
              <a:ext uri="{FF2B5EF4-FFF2-40B4-BE49-F238E27FC236}">
                <a16:creationId xmlns:a16="http://schemas.microsoft.com/office/drawing/2014/main" id="{16994572-99E7-42B2-85F7-48614359740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620D095D-9CBC-40EF-9234-6DB5E2DD1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070600"/>
            <a:ext cx="345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Vienna, 25 June 2020 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E3B7B2D0-8A63-4B94-9C6B-CC2BE5EA2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5865813"/>
            <a:ext cx="6408737" cy="5238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528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World Drug Report 2020: </a:t>
            </a:r>
            <a:r>
              <a:rPr lang="en-GB" altLang="en-US" sz="2800" b="1" dirty="0">
                <a:solidFill>
                  <a:srgbClr val="065286"/>
                </a:solidFill>
                <a:latin typeface="Calibri Light" panose="020F0302020204030204" pitchFamily="34" charset="0"/>
              </a:rPr>
              <a:t>Opioid crisis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6528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4" name="Picture 7">
            <a:extLst>
              <a:ext uri="{FF2B5EF4-FFF2-40B4-BE49-F238E27FC236}">
                <a16:creationId xmlns:a16="http://schemas.microsoft.com/office/drawing/2014/main" id="{874202AF-8D96-4C11-B431-7D617A8D0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2477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6">
            <a:extLst>
              <a:ext uri="{FF2B5EF4-FFF2-40B4-BE49-F238E27FC236}">
                <a16:creationId xmlns:a16="http://schemas.microsoft.com/office/drawing/2014/main" id="{8D9FC7A1-8DDD-4216-AEC0-33A27D7E805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15888"/>
            <a:ext cx="3889375" cy="2089150"/>
            <a:chOff x="251520" y="115888"/>
            <a:chExt cx="3888432" cy="20889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5D4C80-F0D3-4E2F-A478-03965EC6025C}"/>
                </a:ext>
              </a:extLst>
            </p:cNvPr>
            <p:cNvSpPr/>
            <p:nvPr/>
          </p:nvSpPr>
          <p:spPr>
            <a:xfrm>
              <a:off x="251520" y="115888"/>
              <a:ext cx="3888432" cy="20889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0248" name="Picture 10">
              <a:extLst>
                <a:ext uri="{FF2B5EF4-FFF2-40B4-BE49-F238E27FC236}">
                  <a16:creationId xmlns:a16="http://schemas.microsoft.com/office/drawing/2014/main" id="{E7BFA954-B271-40C1-B6DF-A491C6BDB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3" y="223838"/>
              <a:ext cx="2746375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2">
            <a:extLst>
              <a:ext uri="{FF2B5EF4-FFF2-40B4-BE49-F238E27FC236}">
                <a16:creationId xmlns:a16="http://schemas.microsoft.com/office/drawing/2014/main" id="{E16FCFF0-F4FC-4A6C-8ABD-01040439D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F29A-6A56-455F-A17A-8576215C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615070"/>
            <a:ext cx="6761581" cy="149097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United States: </a:t>
            </a:r>
            <a:br>
              <a:rPr lang="en-US" sz="3200" dirty="0"/>
            </a:br>
            <a:r>
              <a:rPr lang="en-US" sz="3200" dirty="0"/>
              <a:t>overlap between past year  misuse of pharmaceutical opioids and heroin, 2018</a:t>
            </a:r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655AD-9280-4CF9-BDA6-12569A18F8D2}"/>
              </a:ext>
            </a:extLst>
          </p:cNvPr>
          <p:cNvSpPr/>
          <p:nvPr/>
        </p:nvSpPr>
        <p:spPr>
          <a:xfrm>
            <a:off x="1835696" y="6315538"/>
            <a:ext cx="7690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United States, Substance Abuse and Mental Health Services Administration, Key Substance Use and Mental Health</a:t>
            </a:r>
          </a:p>
          <a:p>
            <a:r>
              <a:rPr lang="en-US" sz="1000" dirty="0"/>
              <a:t>Indicators in the United States: Results from the 2018 National Survey on Drug Use and Health.</a:t>
            </a:r>
            <a:endParaRPr lang="en-GB" sz="1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41337-BCDF-4E75-8B20-BDD5AD27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7EFC8-96EE-4221-9721-8203F28FE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"/>
          <a:stretch/>
        </p:blipFill>
        <p:spPr>
          <a:xfrm>
            <a:off x="1619672" y="2582655"/>
            <a:ext cx="7128792" cy="36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9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DC9D-2563-4048-8033-4F0A1BDF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6FD0C6-6F52-4382-B6E6-048B8314E16E}"/>
              </a:ext>
            </a:extLst>
          </p:cNvPr>
          <p:cNvSpPr/>
          <p:nvPr/>
        </p:nvSpPr>
        <p:spPr>
          <a:xfrm>
            <a:off x="2123728" y="1124744"/>
            <a:ext cx="6712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Characterization of past and current fentanyl crises in the United States</a:t>
            </a:r>
            <a:endParaRPr lang="en-GB" sz="28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B801ACD-B186-42C3-96F0-1D40111C90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997">
                  <a:extLst>
                    <a:ext uri="{9D8B030D-6E8A-4147-A177-3AD203B41FA5}">
                      <a16:colId xmlns:a16="http://schemas.microsoft.com/office/drawing/2014/main" val="2988094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026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Location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445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Duration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48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Chemicals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182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Source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43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Distribution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8586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Sold as…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49975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D7AE1A-2E0B-4C3C-8E9F-5D32E38B2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28500"/>
              </p:ext>
            </p:extLst>
          </p:nvPr>
        </p:nvGraphicFramePr>
        <p:xfrm>
          <a:off x="1674406" y="2708920"/>
          <a:ext cx="7407355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436">
                  <a:extLst>
                    <a:ext uri="{9D8B030D-6E8A-4147-A177-3AD203B41FA5}">
                      <a16:colId xmlns:a16="http://schemas.microsoft.com/office/drawing/2014/main" val="3082473965"/>
                    </a:ext>
                  </a:extLst>
                </a:gridCol>
                <a:gridCol w="2940204">
                  <a:extLst>
                    <a:ext uri="{9D8B030D-6E8A-4147-A177-3AD203B41FA5}">
                      <a16:colId xmlns:a16="http://schemas.microsoft.com/office/drawing/2014/main" val="4218494836"/>
                    </a:ext>
                  </a:extLst>
                </a:gridCol>
                <a:gridCol w="3176715">
                  <a:extLst>
                    <a:ext uri="{9D8B030D-6E8A-4147-A177-3AD203B41FA5}">
                      <a16:colId xmlns:a16="http://schemas.microsoft.com/office/drawing/2014/main" val="2311896256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Prior outbreaks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Current fentanyl crisis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6043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Location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Generally localized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Not localized, although there are regional variations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54881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Duration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Short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Nearly six years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172899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Chemicals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Fewer fentanyl analogues (or potent analogues such as </a:t>
                      </a:r>
                      <a:r>
                        <a:rPr lang="en-GB" sz="1600" dirty="0" err="1">
                          <a:effectLst/>
                        </a:rPr>
                        <a:t>carfentanil</a:t>
                      </a:r>
                      <a:r>
                        <a:rPr lang="en-GB" sz="1600" dirty="0">
                          <a:effectLst/>
                        </a:rPr>
                        <a:t>)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Fentanyl dominates, but there are many and more potent analogues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32616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Source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Mostly laboratories within the United States except in one case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Almost all imported, mostly from China and Mexico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153403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Distribution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Limited. In two outbreaks traditional illicit market actors were involved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More widespread; both traditional illicit market actors and mail order or internet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41862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Sold as…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Often sold as heroin, and in some cases appeared in cocaine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Heroin and </a:t>
                      </a:r>
                      <a:r>
                        <a:rPr lang="en-GB" sz="1600" dirty="0" err="1">
                          <a:effectLst/>
                        </a:rPr>
                        <a:t>pharmacuetical</a:t>
                      </a:r>
                      <a:r>
                        <a:rPr lang="en-GB" sz="1600" dirty="0">
                          <a:effectLst/>
                        </a:rPr>
                        <a:t> opioids, but an increasing share of cases of cocaine and psychostimulant overdose mention synthetic opioids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027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271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9D744-B557-4A21-94EA-7EFCB484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A318C-5F49-430C-AFD7-D7465CDC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2420888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Diffusion of simpler, more effective methods of manufacture of synthetic opioids and their  analogues</a:t>
            </a:r>
          </a:p>
          <a:p>
            <a:r>
              <a:rPr lang="en-US" sz="3100" dirty="0"/>
              <a:t>Availability on the Internet of instructions for their manufacture</a:t>
            </a:r>
          </a:p>
          <a:p>
            <a:r>
              <a:rPr lang="en-GB" sz="3100" dirty="0"/>
              <a:t>Shift from </a:t>
            </a:r>
            <a:r>
              <a:rPr lang="en-US" sz="3100" dirty="0"/>
              <a:t>preparation by a limited number of skilled chemists to preparation by basic “cooks”</a:t>
            </a:r>
          </a:p>
          <a:p>
            <a:r>
              <a:rPr lang="en-GB" sz="3100" dirty="0"/>
              <a:t>Discovery of ever more fentanyl analogues</a:t>
            </a:r>
          </a:p>
          <a:p>
            <a:r>
              <a:rPr lang="en-GB" sz="3100" dirty="0"/>
              <a:t>Lack of effective control </a:t>
            </a:r>
            <a:r>
              <a:rPr lang="en-US" sz="3100" dirty="0"/>
              <a:t>of precursors and oversight of the industry </a:t>
            </a:r>
            <a:r>
              <a:rPr lang="en-GB" sz="3100" dirty="0"/>
              <a:t>expanding</a:t>
            </a:r>
          </a:p>
          <a:p>
            <a:r>
              <a:rPr lang="en-US" sz="3100" dirty="0"/>
              <a:t>Distribution networks that reduced the risk of detection through the use of postal services  and Internet</a:t>
            </a:r>
          </a:p>
          <a:p>
            <a:r>
              <a:rPr lang="en-US" sz="3100" dirty="0"/>
              <a:t>Increased licit trade including e-commerce</a:t>
            </a:r>
            <a:endParaRPr lang="en-GB" sz="3100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8CC4EB-2FDD-4227-B3A4-37C4DE0E881A}"/>
              </a:ext>
            </a:extLst>
          </p:cNvPr>
          <p:cNvSpPr/>
          <p:nvPr/>
        </p:nvSpPr>
        <p:spPr>
          <a:xfrm>
            <a:off x="2286000" y="980728"/>
            <a:ext cx="667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What has driven the fentanyl crisis In US that began in 2013?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39170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28D3-41D0-4B7B-BE6A-CADEC5D7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4ADBEB-9442-448D-9CFA-9BBCC31B4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62" b="11508"/>
          <a:stretch/>
        </p:blipFill>
        <p:spPr>
          <a:xfrm>
            <a:off x="3851920" y="3152000"/>
            <a:ext cx="5178171" cy="27318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6E1C5A-2815-41C9-AFC1-D4D63F6C43AB}"/>
              </a:ext>
            </a:extLst>
          </p:cNvPr>
          <p:cNvSpPr/>
          <p:nvPr/>
        </p:nvSpPr>
        <p:spPr>
          <a:xfrm>
            <a:off x="827584" y="6488855"/>
            <a:ext cx="7830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Canada, Public Health Agency, Special Advisory Committee on the Epidemic of Opioid Overdoses, “National report: apparent opioid-related deaths in Canada (January 2016 to March 2019)”, September 2019.</a:t>
            </a:r>
            <a:endParaRPr lang="en-GB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4127E8-B790-48E8-88F7-A43217B5A1A6}"/>
              </a:ext>
            </a:extLst>
          </p:cNvPr>
          <p:cNvSpPr/>
          <p:nvPr/>
        </p:nvSpPr>
        <p:spPr>
          <a:xfrm>
            <a:off x="2267744" y="836712"/>
            <a:ext cx="6624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Opioid overdose deaths in Canada, 2016-2018</a:t>
            </a:r>
            <a:endParaRPr lang="en-GB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3F0ADD-7EAC-4460-850C-437B6F06FA3C}"/>
              </a:ext>
            </a:extLst>
          </p:cNvPr>
          <p:cNvSpPr/>
          <p:nvPr/>
        </p:nvSpPr>
        <p:spPr>
          <a:xfrm>
            <a:off x="185917" y="3047036"/>
            <a:ext cx="36660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per cent reported nonmedical use of pharmaceutical opioid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opioid overdose deaths in Canada increased by 50 per cent in the past three years (4398 deaths or 11.9 deaths per 100,000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North-eastern states are  most affected by the misuse of </a:t>
            </a:r>
            <a:r>
              <a:rPr lang="en-US" dirty="0" err="1"/>
              <a:t>fentanyls</a:t>
            </a:r>
            <a:r>
              <a:rPr lang="en-US" dirty="0"/>
              <a:t> and related overdose death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00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C3CD-7BBE-473A-AEAA-8BD548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FE27C1-98B5-4EF8-B868-6B16D578A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21"/>
          <a:stretch/>
        </p:blipFill>
        <p:spPr>
          <a:xfrm>
            <a:off x="1979712" y="2276872"/>
            <a:ext cx="5895833" cy="3572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C22EDB-D0D8-4137-98D8-4EE3DAE08149}"/>
              </a:ext>
            </a:extLst>
          </p:cNvPr>
          <p:cNvSpPr/>
          <p:nvPr/>
        </p:nvSpPr>
        <p:spPr>
          <a:xfrm>
            <a:off x="2852353" y="6237312"/>
            <a:ext cx="34392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UNODC, responses to the annual report questionnaire.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9E2306-1E42-44AA-9121-882C140EF244}"/>
              </a:ext>
            </a:extLst>
          </p:cNvPr>
          <p:cNvSpPr/>
          <p:nvPr/>
        </p:nvSpPr>
        <p:spPr>
          <a:xfrm>
            <a:off x="2285999" y="1052736"/>
            <a:ext cx="6681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Quantitates of fentanyl seized in North America, 2010-2018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4277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4DA8-5482-4088-AE05-DF58AC08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1DA0F7-F03C-4DB1-B153-6BA844E0B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24"/>
          <a:stretch/>
        </p:blipFill>
        <p:spPr>
          <a:xfrm>
            <a:off x="1763688" y="2225702"/>
            <a:ext cx="7125990" cy="2030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46FB60-934B-40A5-AB58-E1D6F4053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2" t="1833" b="7896"/>
          <a:stretch/>
        </p:blipFill>
        <p:spPr>
          <a:xfrm>
            <a:off x="1763688" y="4581128"/>
            <a:ext cx="7215740" cy="19243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ECF33-389A-4981-8B70-E2F0106A777C}"/>
              </a:ext>
            </a:extLst>
          </p:cNvPr>
          <p:cNvSpPr/>
          <p:nvPr/>
        </p:nvSpPr>
        <p:spPr>
          <a:xfrm>
            <a:off x="2483768" y="1819574"/>
            <a:ext cx="545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Trends in high-risk opioid use in countries in Western and Central Europe</a:t>
            </a:r>
            <a:endParaRPr lang="en-GB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6E601-B96D-44D9-990C-1881F585B045}"/>
              </a:ext>
            </a:extLst>
          </p:cNvPr>
          <p:cNvSpPr/>
          <p:nvPr/>
        </p:nvSpPr>
        <p:spPr>
          <a:xfrm>
            <a:off x="2483768" y="762095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Opioids in Europe: are there indications of a fentanyl-led crisis?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0374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CFA7-6450-4A57-AC0A-56E3718F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196752"/>
            <a:ext cx="5688632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Opioids in Europe: are there</a:t>
            </a:r>
            <a:br>
              <a:rPr lang="en-US" sz="3200" dirty="0"/>
            </a:br>
            <a:r>
              <a:rPr lang="en-US" sz="3200" dirty="0"/>
              <a:t>indications of a fentanyl-led crisis?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49857-499A-4E05-B33F-90B2468B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918CA7-55F3-41AA-A44C-199E208C727A}"/>
              </a:ext>
            </a:extLst>
          </p:cNvPr>
          <p:cNvSpPr/>
          <p:nvPr/>
        </p:nvSpPr>
        <p:spPr>
          <a:xfrm>
            <a:off x="964290" y="321297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Western and Central Europe, there are an estimated 1.3 million high-risk opioid users127 (0.4 per cent of the population aged 15–64).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Purity of heroin is reported as relatively high and its price relatively 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 in drug overdose deaths, with 8 or 9 deaths of every 10 overdose deaths in the  European Union involving heroin</a:t>
            </a:r>
          </a:p>
        </p:txBody>
      </p:sp>
    </p:spTree>
    <p:extLst>
      <p:ext uri="{BB962C8B-B14F-4D97-AF65-F5344CB8AC3E}">
        <p14:creationId xmlns:p14="http://schemas.microsoft.com/office/powerpoint/2010/main" val="168085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7425-7294-4347-B6B5-27B00A57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28361-4114-4484-94E6-6726C5431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830639"/>
            <a:ext cx="7886700" cy="402736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Indications that other opioids such as methadone, buprenorphine, fentanyl, codeine, morphine, tramadol and oxycodone are being increasingly misused</a:t>
            </a:r>
          </a:p>
          <a:p>
            <a:r>
              <a:rPr lang="en-US" sz="2600" dirty="0"/>
              <a:t>One of every five people entering drug treatment for an opioid-related problem in 2018 reported a synthetic opioid as their main problem </a:t>
            </a:r>
            <a:r>
              <a:rPr lang="en-GB" sz="2600" dirty="0"/>
              <a:t>drug instead of heroin.</a:t>
            </a:r>
          </a:p>
          <a:p>
            <a:r>
              <a:rPr lang="en-US" sz="2600" dirty="0"/>
              <a:t>Since 2012 more than 30 fentanyl analogues have been detected and reported.</a:t>
            </a:r>
          </a:p>
          <a:p>
            <a:r>
              <a:rPr lang="en-GB" sz="2600" dirty="0"/>
              <a:t>Available on Internet, through </a:t>
            </a:r>
            <a:r>
              <a:rPr lang="en-US" sz="2600" dirty="0"/>
              <a:t>the darknet and at street level</a:t>
            </a:r>
          </a:p>
          <a:p>
            <a:r>
              <a:rPr lang="en-US" sz="2600" dirty="0"/>
              <a:t>Sold as heroin, other illicit opioids and cocaine but also as a substitute for pharmaceutical drugs such as Xanax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DBBD0-5861-4B87-A10B-02F5EC333E6C}"/>
              </a:ext>
            </a:extLst>
          </p:cNvPr>
          <p:cNvSpPr/>
          <p:nvPr/>
        </p:nvSpPr>
        <p:spPr>
          <a:xfrm>
            <a:off x="2378904" y="748406"/>
            <a:ext cx="6103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Opioids in Europe: are there</a:t>
            </a:r>
            <a:br>
              <a:rPr lang="en-US" sz="3200" dirty="0"/>
            </a:br>
            <a:r>
              <a:rPr lang="en-US" sz="3200" dirty="0"/>
              <a:t>indications of a fentanyl-led crisis?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1000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7BDD-7563-47A7-8EF3-99D4665F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6157260-D4E7-4CC3-BB34-53EC515E5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924944"/>
            <a:ext cx="4192631" cy="3753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969F2-628E-4141-A69B-F5E4D5D3A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230" y="3226154"/>
            <a:ext cx="4505771" cy="34464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F127B7-A88A-4639-9297-B074A1D0DA6C}"/>
              </a:ext>
            </a:extLst>
          </p:cNvPr>
          <p:cNvSpPr/>
          <p:nvPr/>
        </p:nvSpPr>
        <p:spPr>
          <a:xfrm>
            <a:off x="2843808" y="1005496"/>
            <a:ext cx="6137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Fentanyl overdose deaths in Europe</a:t>
            </a:r>
          </a:p>
        </p:txBody>
      </p:sp>
    </p:spTree>
    <p:extLst>
      <p:ext uri="{BB962C8B-B14F-4D97-AF65-F5344CB8AC3E}">
        <p14:creationId xmlns:p14="http://schemas.microsoft.com/office/powerpoint/2010/main" val="609391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7F95-EF52-46F8-9048-0F868B83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B42B49-E7D8-4FCE-9D0A-FCFAC1F7C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700808"/>
            <a:ext cx="2503190" cy="2212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03726-BEFB-4E97-BBCA-CB9546099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313177"/>
            <a:ext cx="2376264" cy="2241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7DBB2-FB0D-4C24-A1FC-6DF4055B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4313177"/>
            <a:ext cx="2319770" cy="2533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9081A-CECF-4D40-AE3E-922A28962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233" y="1700808"/>
            <a:ext cx="2675459" cy="2533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9FEB96-516E-4172-83D0-2993699E4D73}"/>
              </a:ext>
            </a:extLst>
          </p:cNvPr>
          <p:cNvSpPr/>
          <p:nvPr/>
        </p:nvSpPr>
        <p:spPr>
          <a:xfrm>
            <a:off x="2483768" y="744602"/>
            <a:ext cx="469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Seizures of </a:t>
            </a:r>
            <a:r>
              <a:rPr lang="en-GB" sz="3200" dirty="0" err="1"/>
              <a:t>fentanyls</a:t>
            </a:r>
            <a:r>
              <a:rPr lang="en-GB" sz="3200" dirty="0"/>
              <a:t> in EU</a:t>
            </a:r>
          </a:p>
        </p:txBody>
      </p:sp>
    </p:spTree>
    <p:extLst>
      <p:ext uri="{BB962C8B-B14F-4D97-AF65-F5344CB8AC3E}">
        <p14:creationId xmlns:p14="http://schemas.microsoft.com/office/powerpoint/2010/main" val="342899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A80A-E6AF-4B5F-9158-DFB7CDEC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B8F5-BDDB-424C-A71B-7347A296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780928"/>
            <a:ext cx="7886700" cy="423051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Ease of manufacturing, easy accessibility and low-cost production</a:t>
            </a:r>
          </a:p>
          <a:p>
            <a:r>
              <a:rPr lang="en-US" sz="2400" dirty="0"/>
              <a:t>Large-scale manufacture of tramadol and </a:t>
            </a:r>
            <a:r>
              <a:rPr lang="en-US" sz="2400" dirty="0" err="1"/>
              <a:t>fentanyls</a:t>
            </a:r>
            <a:r>
              <a:rPr lang="en-US" sz="2400" dirty="0"/>
              <a:t> for the illicit market started in a context of an absence of international regulations</a:t>
            </a:r>
          </a:p>
          <a:p>
            <a:r>
              <a:rPr lang="en-US" sz="2400" dirty="0"/>
              <a:t>Interchangeability (or substitution) of fentanyl and tramadol within the pharmaceutical and illicit drug markets makes it more difficult to address their misuse</a:t>
            </a:r>
          </a:p>
          <a:p>
            <a:r>
              <a:rPr lang="en-US" sz="2400" dirty="0"/>
              <a:t>Fentanyl is supply drive – tramadol is not clear drug preference is related to availability of the drug more than individual liking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6BFD0-F7E2-4970-99B3-813CF5B3D064}"/>
              </a:ext>
            </a:extLst>
          </p:cNvPr>
          <p:cNvSpPr/>
          <p:nvPr/>
        </p:nvSpPr>
        <p:spPr>
          <a:xfrm>
            <a:off x="2483768" y="692696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Opioid crisis in North America and Africa: common threats and different dynamic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0165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A26B-0933-440F-A06C-8D0DB41F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AEE3AB-0EFA-46E2-A96F-366333BE7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080" y="2492896"/>
            <a:ext cx="3601718" cy="38873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E54D06-62FF-4AA5-9F11-DA64B702D359}"/>
              </a:ext>
            </a:extLst>
          </p:cNvPr>
          <p:cNvSpPr/>
          <p:nvPr/>
        </p:nvSpPr>
        <p:spPr>
          <a:xfrm>
            <a:off x="611560" y="3140968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Non-medical use of tramadol is of particular concern among young people in many countries in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Nigeria tramadol appears to  be a more accessible opioid than heroin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Nigeria, use of tramadol appears to cost about one third the price of heroin ($3.60 versus $10 per day of use in the past 30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47B374-525B-443E-8367-1474B347A398}"/>
              </a:ext>
            </a:extLst>
          </p:cNvPr>
          <p:cNvSpPr/>
          <p:nvPr/>
        </p:nvSpPr>
        <p:spPr>
          <a:xfrm>
            <a:off x="2339752" y="836712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Non-medical use of tramadol:</a:t>
            </a:r>
            <a:br>
              <a:rPr lang="en-US" sz="2800" dirty="0"/>
            </a:br>
            <a:r>
              <a:rPr lang="en-US" sz="2800" dirty="0"/>
              <a:t>the other opioid crisis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211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69E92C2-C3AE-4DF3-A9A2-DD7B5476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35F912-ED36-41EF-BA11-B9C610EA5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D7BCF0-7ADE-4ECF-B7B0-ACB5CCF7BA1A}"/>
              </a:ext>
            </a:extLst>
          </p:cNvPr>
          <p:cNvSpPr/>
          <p:nvPr/>
        </p:nvSpPr>
        <p:spPr>
          <a:xfrm>
            <a:off x="1259632" y="2852936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Non-medical use of tramadol is of particular concern among young people in many countries in Africa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North Africa, tramadol is reported as the main opioid used non-medically in Egypt.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estimated 3 per cent of the adult population misused tramadol in 2016 while 2.2 per cent were diagnosed with tramadol dependence.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drug treatment, tramadol was also the main drug, accounting for 68 per cent of all people treated for drug use disorders in 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178EA-E074-4CF0-857B-88B628FC6DA6}"/>
              </a:ext>
            </a:extLst>
          </p:cNvPr>
          <p:cNvSpPr/>
          <p:nvPr/>
        </p:nvSpPr>
        <p:spPr>
          <a:xfrm>
            <a:off x="2339752" y="671785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Non-medical use of tramadol:</a:t>
            </a:r>
            <a:br>
              <a:rPr lang="en-US" sz="3200" dirty="0"/>
            </a:br>
            <a:r>
              <a:rPr lang="en-US" sz="3200" dirty="0"/>
              <a:t>the other opioid crisis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10060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AD79-FCE3-4E4D-827C-D970A6F0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2EF3C-48FC-4CFA-8AAD-4E10217B4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6D528-6847-4EC4-BB94-DD5CEEC596AE}"/>
              </a:ext>
            </a:extLst>
          </p:cNvPr>
          <p:cNvSpPr/>
          <p:nvPr/>
        </p:nvSpPr>
        <p:spPr>
          <a:xfrm>
            <a:off x="1619672" y="1964353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 young people and some categories of workers misuse tramadol to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boost their energy,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to be able to work long hours at physically demanding and tedious jobs, or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for “sexual ecstasy and performance”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perceived euphoria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attentiveness and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self-medication and to relieve pain.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Concerns about the non-medical use of tramadol have also arisen as there is an increasing number of people entering treatment for tramadol use disorders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D6A59-ED3B-49D2-B6E3-A17B47D3A53B}"/>
              </a:ext>
            </a:extLst>
          </p:cNvPr>
          <p:cNvSpPr/>
          <p:nvPr/>
        </p:nvSpPr>
        <p:spPr>
          <a:xfrm>
            <a:off x="2627784" y="692696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Non-medical use of tramadol:</a:t>
            </a:r>
            <a:br>
              <a:rPr lang="en-US" sz="3200" dirty="0"/>
            </a:br>
            <a:r>
              <a:rPr lang="en-US" sz="3200" dirty="0"/>
              <a:t>the other opioid crisis in Africa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90654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317F-0437-4C10-ADF8-639F051B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022" y="764704"/>
            <a:ext cx="7039694" cy="1572856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Context of lack of access to opioid pain medication under international control in many countries where tramadol is used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2DFC-9DAF-49E2-A5A9-48E41DCA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2636912"/>
            <a:ext cx="7886700" cy="4363823"/>
          </a:xfrm>
        </p:spPr>
        <p:txBody>
          <a:bodyPr>
            <a:noAutofit/>
          </a:bodyPr>
          <a:lstStyle/>
          <a:p>
            <a:r>
              <a:rPr lang="en-US" sz="2400" dirty="0"/>
              <a:t>In Africa, there is a chronic shortage of pain medications.</a:t>
            </a:r>
          </a:p>
          <a:p>
            <a:r>
              <a:rPr lang="en-US" sz="2400" dirty="0"/>
              <a:t>General lack of access to opioid-related pain medications under international control is a specific </a:t>
            </a:r>
            <a:r>
              <a:rPr lang="en-GB" sz="2400" dirty="0"/>
              <a:t>problem for developing countries</a:t>
            </a:r>
          </a:p>
          <a:p>
            <a:r>
              <a:rPr lang="en-GB" sz="2400" dirty="0"/>
              <a:t>Against the background of de facto non-availability </a:t>
            </a:r>
            <a:r>
              <a:rPr lang="en-US" sz="2400" dirty="0"/>
              <a:t>of internationally controlled opioids for pain medication for large sections of the population in West and Central Africa,  tramadol  is in fact a widely available opioid in those countries, used for both medical purposes  (including outside prescription) and for non-medical purposes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962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B8B8-C985-4B3D-BBD1-CF3065CE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EBC4D9-D412-4EC1-AF34-95AA1A72F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6" y="2841486"/>
            <a:ext cx="4032448" cy="3841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CE9C72-9BFE-4A67-AD31-ED16DD9D1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96952"/>
            <a:ext cx="3541088" cy="35097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2332BD-761F-4833-88F4-0ADB268D7ACB}"/>
              </a:ext>
            </a:extLst>
          </p:cNvPr>
          <p:cNvSpPr/>
          <p:nvPr/>
        </p:nvSpPr>
        <p:spPr>
          <a:xfrm>
            <a:off x="2338798" y="908720"/>
            <a:ext cx="64096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Is the non-medical use of tramadol and other pharmaceutical opioids emerging in Europe?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6107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633C-9293-4AEC-98AA-F719E349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CE2F23-C5AA-4D06-A0FD-FD415C966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52" y="2962480"/>
            <a:ext cx="2743200" cy="3181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68981A-F1D8-4DC5-8F20-6918B5F34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26" y="2940521"/>
            <a:ext cx="2724150" cy="3152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4940E-B924-494A-9B9F-C8C7F06A2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749" y="2708920"/>
            <a:ext cx="2876550" cy="3981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FDA483-6E28-4BB9-91DF-2B9B60BFE1ED}"/>
              </a:ext>
            </a:extLst>
          </p:cNvPr>
          <p:cNvSpPr/>
          <p:nvPr/>
        </p:nvSpPr>
        <p:spPr>
          <a:xfrm>
            <a:off x="2603877" y="764704"/>
            <a:ext cx="61132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Opioid overdose deaths in Europe:</a:t>
            </a:r>
          </a:p>
          <a:p>
            <a:r>
              <a:rPr lang="en-US" sz="2800" dirty="0"/>
              <a:t>Sweden, Scotland and Northern Ireland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1236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EB62-623B-4F88-8D9F-72CB8F4C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7FEABF-499B-482F-9AE1-1C87761E8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337" y="2828549"/>
            <a:ext cx="3903663" cy="370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60D201-0F92-4031-83F5-1153D9834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827784"/>
            <a:ext cx="3758581" cy="34940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112BCB-C270-442F-86D9-D56C21A20F49}"/>
              </a:ext>
            </a:extLst>
          </p:cNvPr>
          <p:cNvSpPr/>
          <p:nvPr/>
        </p:nvSpPr>
        <p:spPr>
          <a:xfrm>
            <a:off x="2647034" y="766478"/>
            <a:ext cx="5840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Quantities of tramadol seized globally</a:t>
            </a:r>
          </a:p>
        </p:txBody>
      </p:sp>
    </p:spTree>
    <p:extLst>
      <p:ext uri="{BB962C8B-B14F-4D97-AF65-F5344CB8AC3E}">
        <p14:creationId xmlns:p14="http://schemas.microsoft.com/office/powerpoint/2010/main" val="30877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D973-8453-4215-A2A0-6EDFF6D8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8BF3-069E-46B6-A64C-FA595DEF2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FA0479-6E68-4E14-ACAE-A7FE3D702649}"/>
              </a:ext>
            </a:extLst>
          </p:cNvPr>
          <p:cNvSpPr/>
          <p:nvPr/>
        </p:nvSpPr>
        <p:spPr>
          <a:xfrm>
            <a:off x="395536" y="2708920"/>
            <a:ext cx="8748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High rates of prescriptions for pharmaceutical opioids leading to diversion and an increase in the non-medical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Regulations introduced to reduce diversion and non-medical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Partial resurgence of heroin use, resulting in an increase in heroin overdose deaths from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Fentanyl and analogues emerge as adulterants in heroin, stimulants and as falsified pharmaceutical opioids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Fentanly</a:t>
            </a:r>
            <a:r>
              <a:rPr lang="en-US" sz="2200" dirty="0"/>
              <a:t> emerge as the dominant opioid in overdose deaths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Overdose deaths attributed to heroin and pharmaceutical opioids stabilize or show small decrease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Fentanly</a:t>
            </a:r>
            <a:r>
              <a:rPr lang="en-US" sz="2200" dirty="0"/>
              <a:t> related deaths main contributor to total opioid overdose deaths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DFC2A1-1441-4195-8BC0-42DA4D287F2D}"/>
              </a:ext>
            </a:extLst>
          </p:cNvPr>
          <p:cNvSpPr/>
          <p:nvPr/>
        </p:nvSpPr>
        <p:spPr>
          <a:xfrm>
            <a:off x="2195736" y="908720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Opioid crisis in North America: market dynamics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6773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71B7-0409-494A-98AA-7F07AAB8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D9EF9C-958C-4D0D-8290-365DC9B2D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560" y="2564904"/>
            <a:ext cx="5993082" cy="39279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03EB2A-19F7-41CB-8BDC-A47D690B2094}"/>
              </a:ext>
            </a:extLst>
          </p:cNvPr>
          <p:cNvSpPr/>
          <p:nvPr/>
        </p:nvSpPr>
        <p:spPr>
          <a:xfrm>
            <a:off x="179512" y="3284984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Gains in the reduction of overdose deaths attributed to pharmaceutical opioids partly offset by the   continuing increase in deaths attributed to  synthetic opioids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F68784-A208-4D3A-BA9F-5F0A4DC15BC7}"/>
              </a:ext>
            </a:extLst>
          </p:cNvPr>
          <p:cNvSpPr/>
          <p:nvPr/>
        </p:nvSpPr>
        <p:spPr>
          <a:xfrm>
            <a:off x="2434064" y="836712"/>
            <a:ext cx="6629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Developments in the United States: overdose deaths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9282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AB90-6CE8-45E7-A549-8F85618A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23D81-382C-4F40-9698-42D7D1ED5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41"/>
          <a:stretch/>
        </p:blipFill>
        <p:spPr>
          <a:xfrm>
            <a:off x="4734002" y="2914060"/>
            <a:ext cx="4185728" cy="311851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66F908-8962-42AD-92AD-E93B5C0FC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750" y="3418070"/>
            <a:ext cx="3901595" cy="28471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2B6B20-14B6-4F5F-96EA-E9D6ADB7085F}"/>
              </a:ext>
            </a:extLst>
          </p:cNvPr>
          <p:cNvSpPr/>
          <p:nvPr/>
        </p:nvSpPr>
        <p:spPr>
          <a:xfrm>
            <a:off x="1050877" y="6292819"/>
            <a:ext cx="7042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United States, Centers for Disease Control and Prevention, National Center for Health Statistics, Wide-ranging Online Data for Epidemiologic Research (CDC WONDER), “Multiple cause of death 1999–2018”.</a:t>
            </a:r>
            <a:endParaRPr lang="en-GB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C70D03-5437-4A5E-A052-820AE9740751}"/>
              </a:ext>
            </a:extLst>
          </p:cNvPr>
          <p:cNvSpPr/>
          <p:nvPr/>
        </p:nvSpPr>
        <p:spPr>
          <a:xfrm>
            <a:off x="2342436" y="714823"/>
            <a:ext cx="6457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United States: reduction in overdose deaths attributed to pharmaceutical opioids and heroin (1998-2018) offset by increase in deaths involving </a:t>
            </a:r>
            <a:r>
              <a:rPr lang="en-US" sz="3000" dirty="0" err="1"/>
              <a:t>fentanyls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90919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1A8D-DFB2-466A-976B-49FDFF31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BB5599-935D-4704-BA0F-6B4EFEF81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5" t="10853" r="1731" b="3147"/>
          <a:stretch/>
        </p:blipFill>
        <p:spPr>
          <a:xfrm>
            <a:off x="1691680" y="2060848"/>
            <a:ext cx="6887432" cy="4628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1BE97C-E0BF-4EDF-99DB-F2091193FB69}"/>
              </a:ext>
            </a:extLst>
          </p:cNvPr>
          <p:cNvSpPr/>
          <p:nvPr/>
        </p:nvSpPr>
        <p:spPr>
          <a:xfrm>
            <a:off x="2339752" y="90872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United States: Regional variations in synthetic  opioid overdose deaths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9382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D35-A656-4CA9-BF68-9D97DCCF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A253C6-01F1-4ABF-8C56-B14B1B9DE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751" y="2917536"/>
            <a:ext cx="3264002" cy="3353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81F0C-609F-4B6D-BBCC-C62B8F35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6339"/>
            <a:ext cx="3497071" cy="35235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EB1465-E7DA-49E0-AAB9-D81727651C56}"/>
              </a:ext>
            </a:extLst>
          </p:cNvPr>
          <p:cNvSpPr/>
          <p:nvPr/>
        </p:nvSpPr>
        <p:spPr>
          <a:xfrm>
            <a:off x="1271302" y="6534067"/>
            <a:ext cx="77858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United States, Department of Justice, DEA, Diversion Control Division, National Forensic Laboratory Information System, reports for different years.</a:t>
            </a:r>
            <a:endParaRPr lang="en-GB"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34811C-094D-4309-8010-59B28E26F673}"/>
              </a:ext>
            </a:extLst>
          </p:cNvPr>
          <p:cNvSpPr/>
          <p:nvPr/>
        </p:nvSpPr>
        <p:spPr>
          <a:xfrm>
            <a:off x="2339752" y="873951"/>
            <a:ext cx="6412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Uneven spread of fentanyl in the United States is also visible in supply indicators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81255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D560-83DC-46E7-B8EF-0B8F5D8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487535-632E-4C0B-B03D-FF5923DA8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88"/>
          <a:stretch/>
        </p:blipFill>
        <p:spPr>
          <a:xfrm>
            <a:off x="393498" y="3068984"/>
            <a:ext cx="3680791" cy="2998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87309-0919-4CEB-8E9E-90B7103E4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091" y="2923845"/>
            <a:ext cx="3880049" cy="3143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23C892-2460-4F2C-9FEE-3B9E1AE2508A}"/>
              </a:ext>
            </a:extLst>
          </p:cNvPr>
          <p:cNvSpPr/>
          <p:nvPr/>
        </p:nvSpPr>
        <p:spPr>
          <a:xfrm>
            <a:off x="1310184" y="6292819"/>
            <a:ext cx="694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United States, Centers for Disease Control and Prevention, Wide-ranging Online Data for Epidemiologic Research, “Multiple cause of death (Detailed mortality), 1999–2018”.</a:t>
            </a:r>
            <a:endParaRPr lang="en-GB"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E90371-6A34-42CB-81A3-87717D75FB22}"/>
              </a:ext>
            </a:extLst>
          </p:cNvPr>
          <p:cNvSpPr/>
          <p:nvPr/>
        </p:nvSpPr>
        <p:spPr>
          <a:xfrm>
            <a:off x="2233894" y="908720"/>
            <a:ext cx="64831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United States: </a:t>
            </a:r>
            <a:r>
              <a:rPr lang="en-US" sz="3200" dirty="0" err="1"/>
              <a:t>fentanyls</a:t>
            </a:r>
            <a:r>
              <a:rPr lang="en-US" sz="3200" dirty="0"/>
              <a:t> also contribute to increase in overdose deaths involving stimulants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7104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98E8-975D-4C40-AD57-BA373C48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F65C5D1-1700-459E-A63E-2EE2FD487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949844"/>
            <a:ext cx="3463582" cy="3096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F8525-4BA3-41AD-B7B0-3F0ACD968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90" y="2967932"/>
            <a:ext cx="3463582" cy="30320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307F5D-85A1-47D9-9AB7-B87C08CF8D11}"/>
              </a:ext>
            </a:extLst>
          </p:cNvPr>
          <p:cNvSpPr/>
          <p:nvPr/>
        </p:nvSpPr>
        <p:spPr>
          <a:xfrm>
            <a:off x="1009934" y="6324646"/>
            <a:ext cx="7629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Sources: United States, Substance Abuse and Mental Health Services Administration, Key Substance Use and Mental Health Indicators in the United States: Results from the 2018 National Survey on Drug Use and Health (Rockville, Maryland, 2019); United States, Centers for Disease Control and Prevention, National Center on Health Statistics, “Provisional drug overdose death counts”.</a:t>
            </a:r>
            <a:endParaRPr lang="en-GB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B65598-7371-46BB-8CF3-03C12EA8C1E0}"/>
              </a:ext>
            </a:extLst>
          </p:cNvPr>
          <p:cNvSpPr/>
          <p:nvPr/>
        </p:nvSpPr>
        <p:spPr>
          <a:xfrm>
            <a:off x="2286000" y="764704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United States: Opioids use appears to be stabilizing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3556489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DR_Presentation_Template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World Drug Report 2017">
      <a:dk1>
        <a:sysClr val="windowText" lastClr="000000"/>
      </a:dk1>
      <a:lt1>
        <a:srgbClr val="000000"/>
      </a:lt1>
      <a:dk2>
        <a:srgbClr val="F8EC1A"/>
      </a:dk2>
      <a:lt2>
        <a:srgbClr val="C31924"/>
      </a:lt2>
      <a:accent1>
        <a:srgbClr val="BCD233"/>
      </a:accent1>
      <a:accent2>
        <a:srgbClr val="0BA1E2"/>
      </a:accent2>
      <a:accent3>
        <a:srgbClr val="C60086"/>
      </a:accent3>
      <a:accent4>
        <a:srgbClr val="FCF552"/>
      </a:accent4>
      <a:accent5>
        <a:srgbClr val="CA4D3A"/>
      </a:accent5>
      <a:accent6>
        <a:srgbClr val="CEDE7C"/>
      </a:accent6>
      <a:hlink>
        <a:srgbClr val="7EBEED"/>
      </a:hlink>
      <a:folHlink>
        <a:srgbClr val="CC4799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12424</TotalTime>
  <Words>1399</Words>
  <Application>Microsoft Office PowerPoint</Application>
  <PresentationFormat>On-screen Show (4:3)</PresentationFormat>
  <Paragraphs>116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Arial</vt:lpstr>
      <vt:lpstr>Calibri Light</vt:lpstr>
      <vt:lpstr>Arial Unicode MS</vt:lpstr>
      <vt:lpstr>1_Custom Design</vt:lpstr>
      <vt:lpstr>6_Custom Design</vt:lpstr>
      <vt:lpstr>WDR_Presentation_Template</vt:lpstr>
      <vt:lpstr>3_Custom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United States:  overlap between past year  misuse of pharmaceutical opioids and heroin,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Opioids in Europe: are there indications of a fentanyl-led crisis?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Context of lack of access to opioid pain medication under international control in many countries where tramadol is used</vt:lpstr>
      <vt:lpstr>PowerPoint Presentation</vt:lpstr>
      <vt:lpstr>PowerPoint Presentation</vt:lpstr>
      <vt:lpstr>PowerPoint Presentation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</dc:creator>
  <cp:lastModifiedBy>Kamran Niaz</cp:lastModifiedBy>
  <cp:revision>401</cp:revision>
  <cp:lastPrinted>2016-06-21T16:25:10Z</cp:lastPrinted>
  <dcterms:created xsi:type="dcterms:W3CDTF">2015-06-17T16:12:08Z</dcterms:created>
  <dcterms:modified xsi:type="dcterms:W3CDTF">2020-06-24T13:48:00Z</dcterms:modified>
</cp:coreProperties>
</file>