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2.xml" ContentType="application/vnd.openxmlformats-officedocument.presentationml.slideLayout+xml"/>
  <Override PartName="/ppt/theme/theme5.xml" ContentType="application/vnd.openxmlformats-officedocument.theme+xml"/>
  <Override PartName="/ppt/slideLayouts/slideLayout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 id="2147483820" r:id="rId2"/>
    <p:sldMasterId id="2147483798" r:id="rId3"/>
    <p:sldMasterId id="2147483782" r:id="rId4"/>
    <p:sldMasterId id="2147483786" r:id="rId5"/>
    <p:sldMasterId id="2147483982" r:id="rId6"/>
  </p:sldMasterIdLst>
  <p:notesMasterIdLst>
    <p:notesMasterId r:id="rId24"/>
  </p:notesMasterIdLst>
  <p:handoutMasterIdLst>
    <p:handoutMasterId r:id="rId25"/>
  </p:handoutMasterIdLst>
  <p:sldIdLst>
    <p:sldId id="416" r:id="rId7"/>
    <p:sldId id="343" r:id="rId8"/>
    <p:sldId id="401" r:id="rId9"/>
    <p:sldId id="402" r:id="rId10"/>
    <p:sldId id="403" r:id="rId11"/>
    <p:sldId id="404" r:id="rId12"/>
    <p:sldId id="405" r:id="rId13"/>
    <p:sldId id="406" r:id="rId14"/>
    <p:sldId id="407" r:id="rId15"/>
    <p:sldId id="409" r:id="rId16"/>
    <p:sldId id="408" r:id="rId17"/>
    <p:sldId id="410" r:id="rId18"/>
    <p:sldId id="411" r:id="rId19"/>
    <p:sldId id="412" r:id="rId20"/>
    <p:sldId id="413" r:id="rId21"/>
    <p:sldId id="414" r:id="rId22"/>
    <p:sldId id="415" r:id="rId23"/>
  </p:sldIdLst>
  <p:sldSz cx="9144000" cy="6858000" type="screen4x3"/>
  <p:notesSz cx="6794500" cy="9906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312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A89"/>
    <a:srgbClr val="F27861"/>
    <a:srgbClr val="00635B"/>
    <a:srgbClr val="A9597E"/>
    <a:srgbClr val="EC3A4A"/>
    <a:srgbClr val="065286"/>
    <a:srgbClr val="FFFFFF"/>
    <a:srgbClr val="647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3771" autoAdjust="0"/>
  </p:normalViewPr>
  <p:slideViewPr>
    <p:cSldViewPr>
      <p:cViewPr varScale="1">
        <p:scale>
          <a:sx n="95" d="100"/>
          <a:sy n="95" d="100"/>
        </p:scale>
        <p:origin x="2154" y="90"/>
      </p:cViewPr>
      <p:guideLst>
        <p:guide orient="horz" pos="4319"/>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48" d="100"/>
          <a:sy n="48" d="100"/>
        </p:scale>
        <p:origin x="-2808" y="-67"/>
      </p:cViewPr>
      <p:guideLst>
        <p:guide orient="horz" pos="312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88207-A0FE-41EE-A55A-2BFE649337A4}"/>
              </a:ext>
            </a:extLst>
          </p:cNvPr>
          <p:cNvSpPr>
            <a:spLocks noGrp="1"/>
          </p:cNvSpPr>
          <p:nvPr>
            <p:ph type="hdr" sz="quarter"/>
          </p:nvPr>
        </p:nvSpPr>
        <p:spPr>
          <a:xfrm>
            <a:off x="0" y="0"/>
            <a:ext cx="2944813" cy="493713"/>
          </a:xfrm>
          <a:prstGeom prst="rect">
            <a:avLst/>
          </a:prstGeom>
        </p:spPr>
        <p:txBody>
          <a:bodyPr vert="horz" wrap="square" lIns="90872" tIns="45436" rIns="90872" bIns="45436" numCol="1" anchor="t"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3" name="Date Placeholder 2">
            <a:extLst>
              <a:ext uri="{FF2B5EF4-FFF2-40B4-BE49-F238E27FC236}">
                <a16:creationId xmlns:a16="http://schemas.microsoft.com/office/drawing/2014/main" id="{DF76BB18-5837-4DCB-8170-DA4E2BC3E006}"/>
              </a:ext>
            </a:extLst>
          </p:cNvPr>
          <p:cNvSpPr>
            <a:spLocks noGrp="1"/>
          </p:cNvSpPr>
          <p:nvPr>
            <p:ph type="dt" sz="quarter" idx="1"/>
          </p:nvPr>
        </p:nvSpPr>
        <p:spPr>
          <a:xfrm>
            <a:off x="3849688" y="0"/>
            <a:ext cx="2943225" cy="493713"/>
          </a:xfrm>
          <a:prstGeom prst="rect">
            <a:avLst/>
          </a:prstGeom>
        </p:spPr>
        <p:txBody>
          <a:bodyPr vert="horz" wrap="square" lIns="90872" tIns="45436" rIns="90872" bIns="45436" numCol="1" anchor="t" anchorCtr="0" compatLnSpc="1">
            <a:prstTxWarp prst="textNoShape">
              <a:avLst/>
            </a:prstTxWarp>
          </a:bodyPr>
          <a:lstStyle>
            <a:lvl1pPr algn="r" eaLnBrk="1" hangingPunct="1">
              <a:defRPr sz="1100">
                <a:cs typeface="Arial" charset="0"/>
              </a:defRPr>
            </a:lvl1pPr>
          </a:lstStyle>
          <a:p>
            <a:pPr>
              <a:defRPr/>
            </a:pPr>
            <a:fld id="{899A5E9B-E530-4E37-8EE3-E6892AF1AEF9}" type="datetimeFigureOut">
              <a:rPr lang="en-GB" altLang="en-US"/>
              <a:pPr>
                <a:defRPr/>
              </a:pPr>
              <a:t>24/06/2020</a:t>
            </a:fld>
            <a:endParaRPr lang="en-GB" altLang="en-US"/>
          </a:p>
        </p:txBody>
      </p:sp>
      <p:sp>
        <p:nvSpPr>
          <p:cNvPr id="4" name="Footer Placeholder 3">
            <a:extLst>
              <a:ext uri="{FF2B5EF4-FFF2-40B4-BE49-F238E27FC236}">
                <a16:creationId xmlns:a16="http://schemas.microsoft.com/office/drawing/2014/main" id="{C782F4C1-E1F5-4469-88DA-4CC43EB3597E}"/>
              </a:ext>
            </a:extLst>
          </p:cNvPr>
          <p:cNvSpPr>
            <a:spLocks noGrp="1"/>
          </p:cNvSpPr>
          <p:nvPr>
            <p:ph type="ftr" sz="quarter" idx="2"/>
          </p:nvPr>
        </p:nvSpPr>
        <p:spPr>
          <a:xfrm>
            <a:off x="0" y="9410700"/>
            <a:ext cx="2944813" cy="493713"/>
          </a:xfrm>
          <a:prstGeom prst="rect">
            <a:avLst/>
          </a:prstGeom>
        </p:spPr>
        <p:txBody>
          <a:bodyPr vert="horz" wrap="square" lIns="90872" tIns="45436" rIns="90872" bIns="45436" numCol="1" anchor="b"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5" name="Slide Number Placeholder 4">
            <a:extLst>
              <a:ext uri="{FF2B5EF4-FFF2-40B4-BE49-F238E27FC236}">
                <a16:creationId xmlns:a16="http://schemas.microsoft.com/office/drawing/2014/main" id="{E6F15771-B30F-4147-BD18-4937B0626B90}"/>
              </a:ext>
            </a:extLst>
          </p:cNvPr>
          <p:cNvSpPr>
            <a:spLocks noGrp="1"/>
          </p:cNvSpPr>
          <p:nvPr>
            <p:ph type="sldNum" sz="quarter" idx="3"/>
          </p:nvPr>
        </p:nvSpPr>
        <p:spPr>
          <a:xfrm>
            <a:off x="3849688" y="9410700"/>
            <a:ext cx="2943225" cy="493713"/>
          </a:xfrm>
          <a:prstGeom prst="rect">
            <a:avLst/>
          </a:prstGeom>
        </p:spPr>
        <p:txBody>
          <a:bodyPr vert="horz" wrap="square" lIns="90872" tIns="45436" rIns="90872" bIns="45436" numCol="1" anchor="b" anchorCtr="0" compatLnSpc="1">
            <a:prstTxWarp prst="textNoShape">
              <a:avLst/>
            </a:prstTxWarp>
          </a:bodyPr>
          <a:lstStyle>
            <a:lvl1pPr algn="r" eaLnBrk="1" hangingPunct="1">
              <a:defRPr sz="1100"/>
            </a:lvl1pPr>
          </a:lstStyle>
          <a:p>
            <a:pPr>
              <a:defRPr/>
            </a:pPr>
            <a:fld id="{F4EB278C-2F4D-4B6D-B8D2-9B89D42D5F1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5A974A-F10D-4CED-9169-CA1849237E9F}"/>
              </a:ext>
            </a:extLst>
          </p:cNvPr>
          <p:cNvSpPr>
            <a:spLocks noGrp="1"/>
          </p:cNvSpPr>
          <p:nvPr>
            <p:ph type="hdr" sz="quarter"/>
          </p:nvPr>
        </p:nvSpPr>
        <p:spPr>
          <a:xfrm>
            <a:off x="0" y="0"/>
            <a:ext cx="2944813" cy="493713"/>
          </a:xfrm>
          <a:prstGeom prst="rect">
            <a:avLst/>
          </a:prstGeom>
        </p:spPr>
        <p:txBody>
          <a:bodyPr vert="horz" wrap="square" lIns="90872" tIns="45436" rIns="90872" bIns="45436" numCol="1" anchor="t"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3" name="Date Placeholder 2">
            <a:extLst>
              <a:ext uri="{FF2B5EF4-FFF2-40B4-BE49-F238E27FC236}">
                <a16:creationId xmlns:a16="http://schemas.microsoft.com/office/drawing/2014/main" id="{93769906-EF0C-4CB7-A922-B53378D726DE}"/>
              </a:ext>
            </a:extLst>
          </p:cNvPr>
          <p:cNvSpPr>
            <a:spLocks noGrp="1"/>
          </p:cNvSpPr>
          <p:nvPr>
            <p:ph type="dt" idx="1"/>
          </p:nvPr>
        </p:nvSpPr>
        <p:spPr>
          <a:xfrm>
            <a:off x="3849688" y="0"/>
            <a:ext cx="2943225" cy="493713"/>
          </a:xfrm>
          <a:prstGeom prst="rect">
            <a:avLst/>
          </a:prstGeom>
        </p:spPr>
        <p:txBody>
          <a:bodyPr vert="horz" wrap="square" lIns="90872" tIns="45436" rIns="90872" bIns="45436" numCol="1" anchor="t" anchorCtr="0" compatLnSpc="1">
            <a:prstTxWarp prst="textNoShape">
              <a:avLst/>
            </a:prstTxWarp>
          </a:bodyPr>
          <a:lstStyle>
            <a:lvl1pPr algn="r" eaLnBrk="1" hangingPunct="1">
              <a:defRPr sz="1100">
                <a:cs typeface="Arial" charset="0"/>
              </a:defRPr>
            </a:lvl1pPr>
          </a:lstStyle>
          <a:p>
            <a:pPr>
              <a:defRPr/>
            </a:pPr>
            <a:fld id="{38CC5CB0-1E91-440D-8DAB-34C1E6AE1943}" type="datetimeFigureOut">
              <a:rPr lang="en-GB" altLang="en-US"/>
              <a:pPr>
                <a:defRPr/>
              </a:pPr>
              <a:t>24/06/2020</a:t>
            </a:fld>
            <a:endParaRPr lang="en-GB" altLang="en-US"/>
          </a:p>
        </p:txBody>
      </p:sp>
      <p:sp>
        <p:nvSpPr>
          <p:cNvPr id="4" name="Slide Image Placeholder 3">
            <a:extLst>
              <a:ext uri="{FF2B5EF4-FFF2-40B4-BE49-F238E27FC236}">
                <a16:creationId xmlns:a16="http://schemas.microsoft.com/office/drawing/2014/main" id="{C60D44CC-D38A-4FC5-A975-5D8DE38F8C41}"/>
              </a:ext>
            </a:extLst>
          </p:cNvPr>
          <p:cNvSpPr>
            <a:spLocks noGrp="1" noRot="1" noChangeAspect="1"/>
          </p:cNvSpPr>
          <p:nvPr>
            <p:ph type="sldImg" idx="2"/>
          </p:nvPr>
        </p:nvSpPr>
        <p:spPr>
          <a:xfrm>
            <a:off x="922338" y="744538"/>
            <a:ext cx="4949825" cy="3713162"/>
          </a:xfrm>
          <a:prstGeom prst="rect">
            <a:avLst/>
          </a:prstGeom>
          <a:noFill/>
          <a:ln w="12700">
            <a:solidFill>
              <a:prstClr val="black"/>
            </a:solidFill>
          </a:ln>
        </p:spPr>
        <p:txBody>
          <a:bodyPr vert="horz" lIns="90872" tIns="45436" rIns="90872" bIns="45436" rtlCol="0" anchor="ctr"/>
          <a:lstStyle/>
          <a:p>
            <a:pPr lvl="0"/>
            <a:endParaRPr lang="en-GB" noProof="0"/>
          </a:p>
        </p:txBody>
      </p:sp>
      <p:sp>
        <p:nvSpPr>
          <p:cNvPr id="5" name="Notes Placeholder 4">
            <a:extLst>
              <a:ext uri="{FF2B5EF4-FFF2-40B4-BE49-F238E27FC236}">
                <a16:creationId xmlns:a16="http://schemas.microsoft.com/office/drawing/2014/main" id="{4D1622B9-298C-4789-8326-42BAFA8CF6C9}"/>
              </a:ext>
            </a:extLst>
          </p:cNvPr>
          <p:cNvSpPr>
            <a:spLocks noGrp="1"/>
          </p:cNvSpPr>
          <p:nvPr>
            <p:ph type="body" sz="quarter" idx="3"/>
          </p:nvPr>
        </p:nvSpPr>
        <p:spPr>
          <a:xfrm>
            <a:off x="679450" y="4703763"/>
            <a:ext cx="5435600" cy="4457700"/>
          </a:xfrm>
          <a:prstGeom prst="rect">
            <a:avLst/>
          </a:prstGeom>
        </p:spPr>
        <p:txBody>
          <a:bodyPr vert="horz" wrap="square" lIns="90872" tIns="45436" rIns="90872" bIns="4543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a:extLst>
              <a:ext uri="{FF2B5EF4-FFF2-40B4-BE49-F238E27FC236}">
                <a16:creationId xmlns:a16="http://schemas.microsoft.com/office/drawing/2014/main" id="{313C14CA-42E7-4287-9155-4A3112A748C9}"/>
              </a:ext>
            </a:extLst>
          </p:cNvPr>
          <p:cNvSpPr>
            <a:spLocks noGrp="1"/>
          </p:cNvSpPr>
          <p:nvPr>
            <p:ph type="ftr" sz="quarter" idx="4"/>
          </p:nvPr>
        </p:nvSpPr>
        <p:spPr>
          <a:xfrm>
            <a:off x="0" y="9410700"/>
            <a:ext cx="2944813" cy="493713"/>
          </a:xfrm>
          <a:prstGeom prst="rect">
            <a:avLst/>
          </a:prstGeom>
        </p:spPr>
        <p:txBody>
          <a:bodyPr vert="horz" wrap="square" lIns="90872" tIns="45436" rIns="90872" bIns="45436" numCol="1" anchor="b"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7" name="Slide Number Placeholder 6">
            <a:extLst>
              <a:ext uri="{FF2B5EF4-FFF2-40B4-BE49-F238E27FC236}">
                <a16:creationId xmlns:a16="http://schemas.microsoft.com/office/drawing/2014/main" id="{74E65440-95A9-48E8-861C-3FB9AA908A13}"/>
              </a:ext>
            </a:extLst>
          </p:cNvPr>
          <p:cNvSpPr>
            <a:spLocks noGrp="1"/>
          </p:cNvSpPr>
          <p:nvPr>
            <p:ph type="sldNum" sz="quarter" idx="5"/>
          </p:nvPr>
        </p:nvSpPr>
        <p:spPr>
          <a:xfrm>
            <a:off x="3849688" y="9410700"/>
            <a:ext cx="2943225" cy="493713"/>
          </a:xfrm>
          <a:prstGeom prst="rect">
            <a:avLst/>
          </a:prstGeom>
        </p:spPr>
        <p:txBody>
          <a:bodyPr vert="horz" wrap="square" lIns="90872" tIns="45436" rIns="90872" bIns="45436" numCol="1" anchor="b" anchorCtr="0" compatLnSpc="1">
            <a:prstTxWarp prst="textNoShape">
              <a:avLst/>
            </a:prstTxWarp>
          </a:bodyPr>
          <a:lstStyle>
            <a:lvl1pPr algn="r" eaLnBrk="1" hangingPunct="1">
              <a:defRPr sz="1100"/>
            </a:lvl1pPr>
          </a:lstStyle>
          <a:p>
            <a:pPr>
              <a:defRPr/>
            </a:pPr>
            <a:fld id="{A2D756E8-AA34-4909-8091-F9E8F8310B7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55BAAFD-AD93-4A33-BB5F-28423C83C0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A0ECEF6-7FA9-4DD8-8281-4D8DDE8194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653736EA-9F30-4685-9A9B-BFB60C3557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D73B41-CAA4-4F82-9725-D50607F2B1B4}" type="slidenum">
              <a:rPr kumimoji="0" lang="en-GB"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621BD6F-50A7-4366-BBE8-0832FAE356EB}"/>
              </a:ext>
            </a:extLst>
          </p:cNvPr>
          <p:cNvSpPr>
            <a:spLocks noGrp="1"/>
          </p:cNvSpPr>
          <p:nvPr>
            <p:ph type="sldNum" sz="quarter" idx="10"/>
          </p:nvPr>
        </p:nvSpPr>
        <p:spPr/>
        <p:txBody>
          <a:bodyPr/>
          <a:lstStyle>
            <a:lvl1pPr>
              <a:defRPr/>
            </a:lvl1pPr>
          </a:lstStyle>
          <a:p>
            <a:pPr>
              <a:defRPr/>
            </a:pPr>
            <a:fld id="{B9FDAEE5-F4B1-4C65-8A9B-574365566EF3}" type="slidenum">
              <a:rPr lang="en-GB" altLang="en-US"/>
              <a:pPr>
                <a:defRPr/>
              </a:pPr>
              <a:t>‹#›</a:t>
            </a:fld>
            <a:endParaRPr lang="en-GB" altLang="en-US"/>
          </a:p>
        </p:txBody>
      </p:sp>
    </p:spTree>
    <p:extLst>
      <p:ext uri="{BB962C8B-B14F-4D97-AF65-F5344CB8AC3E}">
        <p14:creationId xmlns:p14="http://schemas.microsoft.com/office/powerpoint/2010/main" val="297170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ECE3096-31D5-47F6-A083-0616FA6A4CD0}"/>
              </a:ext>
            </a:extLst>
          </p:cNvPr>
          <p:cNvSpPr>
            <a:spLocks noGrp="1"/>
          </p:cNvSpPr>
          <p:nvPr>
            <p:ph type="sldNum" sz="quarter" idx="10"/>
          </p:nvPr>
        </p:nvSpPr>
        <p:spPr/>
        <p:txBody>
          <a:bodyPr/>
          <a:lstStyle>
            <a:lvl1pPr>
              <a:defRPr/>
            </a:lvl1pPr>
          </a:lstStyle>
          <a:p>
            <a:pPr>
              <a:defRPr/>
            </a:pPr>
            <a:fld id="{85ECDBAD-0FD9-4D12-A28F-F93434B337B6}" type="slidenum">
              <a:rPr lang="en-GB" altLang="en-US"/>
              <a:pPr>
                <a:defRPr/>
              </a:pPr>
              <a:t>‹#›</a:t>
            </a:fld>
            <a:endParaRPr lang="en-GB" altLang="en-US"/>
          </a:p>
        </p:txBody>
      </p:sp>
    </p:spTree>
    <p:extLst>
      <p:ext uri="{BB962C8B-B14F-4D97-AF65-F5344CB8AC3E}">
        <p14:creationId xmlns:p14="http://schemas.microsoft.com/office/powerpoint/2010/main" val="197784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11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theme" Target="../theme/theme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theme" Target="../theme/theme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theme" Target="../theme/theme4.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4.jpeg"/><Relationship Id="rId4" Type="http://schemas.openxmlformats.org/officeDocument/2006/relationships/image" Target="../media/image3.jpeg"/><Relationship Id="rId9"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jpeg"/><Relationship Id="rId10" Type="http://schemas.openxmlformats.org/officeDocument/2006/relationships/image" Target="../media/image16.jpeg"/><Relationship Id="rId4" Type="http://schemas.openxmlformats.org/officeDocument/2006/relationships/image" Target="../media/image1.png"/><Relationship Id="rId9"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7.jpeg"/><Relationship Id="rId7"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76878C-1DC2-4A65-A5A8-4C72E46567B9}"/>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D3AB57A0-A680-44D3-9487-408E425D3ADE}" type="slidenum">
              <a:rPr lang="en-GB" altLang="en-US"/>
              <a:pPr>
                <a:defRPr/>
              </a:pPr>
              <a:t>‹#›</a:t>
            </a:fld>
            <a:endParaRPr lang="en-GB" altLang="en-US"/>
          </a:p>
        </p:txBody>
      </p:sp>
      <p:pic>
        <p:nvPicPr>
          <p:cNvPr id="1027" name="Picture 12">
            <a:extLst>
              <a:ext uri="{FF2B5EF4-FFF2-40B4-BE49-F238E27FC236}">
                <a16:creationId xmlns:a16="http://schemas.microsoft.com/office/drawing/2014/main" id="{29D44BD6-6370-48E6-AC10-D2C30324EDC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7">
            <a:extLst>
              <a:ext uri="{FF2B5EF4-FFF2-40B4-BE49-F238E27FC236}">
                <a16:creationId xmlns:a16="http://schemas.microsoft.com/office/drawing/2014/main" id="{1BA821C9-61B5-4D0F-9178-D8866F04C5A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 name="Group 20">
            <a:extLst>
              <a:ext uri="{FF2B5EF4-FFF2-40B4-BE49-F238E27FC236}">
                <a16:creationId xmlns:a16="http://schemas.microsoft.com/office/drawing/2014/main" id="{F0D690F6-B902-4365-B96C-630213C82EB3}"/>
              </a:ext>
            </a:extLst>
          </p:cNvPr>
          <p:cNvGrpSpPr>
            <a:grpSpLocks/>
          </p:cNvGrpSpPr>
          <p:nvPr userDrawn="1"/>
        </p:nvGrpSpPr>
        <p:grpSpPr bwMode="auto">
          <a:xfrm>
            <a:off x="323850" y="381000"/>
            <a:ext cx="1800225" cy="2403475"/>
            <a:chOff x="323528" y="381037"/>
            <a:chExt cx="1536909" cy="2051392"/>
          </a:xfrm>
        </p:grpSpPr>
        <p:pic>
          <p:nvPicPr>
            <p:cNvPr id="18" name="Picture 17">
              <a:extLst>
                <a:ext uri="{FF2B5EF4-FFF2-40B4-BE49-F238E27FC236}">
                  <a16:creationId xmlns:a16="http://schemas.microsoft.com/office/drawing/2014/main" id="{D62E2AC7-F146-4413-AEA0-A0A6E0CC8C8E}"/>
                </a:ext>
              </a:extLst>
            </p:cNvPr>
            <p:cNvPicPr>
              <a:picLocks noChangeAspect="1"/>
            </p:cNvPicPr>
            <p:nvPr userDrawn="1"/>
          </p:nvPicPr>
          <p:blipFill>
            <a:blip r:embed="rId5"/>
            <a:stretch>
              <a:fillRect/>
            </a:stretch>
          </p:blipFill>
          <p:spPr>
            <a:xfrm rot="3019756">
              <a:off x="911157" y="332798"/>
              <a:ext cx="827874" cy="1070686"/>
            </a:xfrm>
            <a:prstGeom prst="rect">
              <a:avLst/>
            </a:prstGeom>
            <a:effectLst>
              <a:outerShdw blurRad="50800" dist="38100" dir="2700000" algn="tl" rotWithShape="0">
                <a:prstClr val="black">
                  <a:alpha val="40000"/>
                </a:prstClr>
              </a:outerShdw>
            </a:effectLst>
          </p:spPr>
        </p:pic>
        <p:grpSp>
          <p:nvGrpSpPr>
            <p:cNvPr id="1031" name="Group 19">
              <a:extLst>
                <a:ext uri="{FF2B5EF4-FFF2-40B4-BE49-F238E27FC236}">
                  <a16:creationId xmlns:a16="http://schemas.microsoft.com/office/drawing/2014/main" id="{017A4D46-41D8-4FEB-8945-8E7F702BFEFD}"/>
                </a:ext>
              </a:extLst>
            </p:cNvPr>
            <p:cNvGrpSpPr>
              <a:grpSpLocks/>
            </p:cNvGrpSpPr>
            <p:nvPr userDrawn="1"/>
          </p:nvGrpSpPr>
          <p:grpSpPr bwMode="auto">
            <a:xfrm>
              <a:off x="323528" y="381037"/>
              <a:ext cx="1249463" cy="2051392"/>
              <a:chOff x="323528" y="381037"/>
              <a:chExt cx="1249463" cy="2051392"/>
            </a:xfrm>
          </p:grpSpPr>
          <p:pic>
            <p:nvPicPr>
              <p:cNvPr id="16" name="Picture 15">
                <a:extLst>
                  <a:ext uri="{FF2B5EF4-FFF2-40B4-BE49-F238E27FC236}">
                    <a16:creationId xmlns:a16="http://schemas.microsoft.com/office/drawing/2014/main" id="{8D3F34CD-0325-4179-B143-82FFDFFD3992}"/>
                  </a:ext>
                </a:extLst>
              </p:cNvPr>
              <p:cNvPicPr>
                <a:picLocks noChangeAspect="1"/>
              </p:cNvPicPr>
              <p:nvPr userDrawn="1"/>
            </p:nvPicPr>
            <p:blipFill>
              <a:blip r:embed="rId6"/>
              <a:stretch>
                <a:fillRect/>
              </a:stretch>
            </p:blipFill>
            <p:spPr>
              <a:xfrm rot="2545742">
                <a:off x="743671" y="381037"/>
                <a:ext cx="829443" cy="107447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1148F14-F1F0-49F8-AC97-43A2FE6F4D8A}"/>
                  </a:ext>
                </a:extLst>
              </p:cNvPr>
              <p:cNvPicPr>
                <a:picLocks noChangeAspect="1"/>
              </p:cNvPicPr>
              <p:nvPr userDrawn="1"/>
            </p:nvPicPr>
            <p:blipFill>
              <a:blip r:embed="rId7"/>
              <a:stretch>
                <a:fillRect/>
              </a:stretch>
            </p:blipFill>
            <p:spPr>
              <a:xfrm rot="2032168">
                <a:off x="563416" y="488078"/>
                <a:ext cx="885010" cy="114493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FDDD98DB-C140-4B2F-9F59-36059C401E00}"/>
                  </a:ext>
                </a:extLst>
              </p:cNvPr>
              <p:cNvPicPr>
                <a:picLocks noChangeAspect="1"/>
              </p:cNvPicPr>
              <p:nvPr userDrawn="1"/>
            </p:nvPicPr>
            <p:blipFill>
              <a:blip r:embed="rId8"/>
              <a:stretch>
                <a:fillRect/>
              </a:stretch>
            </p:blipFill>
            <p:spPr>
              <a:xfrm rot="1056069">
                <a:off x="502428" y="600539"/>
                <a:ext cx="905340" cy="1170675"/>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FC25742-199B-4651-B7F6-67AE7EC3E75B}"/>
                  </a:ext>
                </a:extLst>
              </p:cNvPr>
              <p:cNvPicPr>
                <a:picLocks noChangeAspect="1"/>
              </p:cNvPicPr>
              <p:nvPr userDrawn="1"/>
            </p:nvPicPr>
            <p:blipFill>
              <a:blip r:embed="rId9"/>
              <a:stretch>
                <a:fillRect/>
              </a:stretch>
            </p:blipFill>
            <p:spPr>
              <a:xfrm rot="409935">
                <a:off x="391293" y="764488"/>
                <a:ext cx="1073397" cy="1388822"/>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69711202-DB6A-49EB-AF22-91110701A16F}"/>
                  </a:ext>
                </a:extLst>
              </p:cNvPr>
              <p:cNvPicPr>
                <a:picLocks noChangeAspect="1"/>
              </p:cNvPicPr>
              <p:nvPr userDrawn="1"/>
            </p:nvPicPr>
            <p:blipFill>
              <a:blip r:embed="rId10"/>
              <a:stretch>
                <a:fillRect/>
              </a:stretch>
            </p:blipFill>
            <p:spPr>
              <a:xfrm>
                <a:off x="323528" y="979924"/>
                <a:ext cx="1122188" cy="1452505"/>
              </a:xfrm>
              <a:prstGeom prst="rect">
                <a:avLst/>
              </a:prstGeom>
              <a:effectLst>
                <a:outerShdw blurRad="50800" dist="38100" dir="2700000" algn="tl" rotWithShape="0">
                  <a:prstClr val="black">
                    <a:alpha val="40000"/>
                  </a:prstClr>
                </a:outerShdw>
              </a:effectLst>
            </p:spPr>
          </p:pic>
        </p:grpSp>
      </p:grpSp>
    </p:spTree>
  </p:cSld>
  <p:clrMap bg1="lt1" tx1="dk1" bg2="lt2" tx2="dk2" accent1="accent1" accent2="accent2" accent3="accent3" accent4="accent4" accent5="accent5" accent6="accent6" hlink="hlink" folHlink="folHlink"/>
  <p:sldLayoutIdLst>
    <p:sldLayoutId id="214748395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EB7696B0-DF02-4E07-8D8C-6C1C6D99D708}"/>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53441B7F-D9A3-415E-B59F-78C9954635B8}" type="slidenum">
              <a:rPr lang="en-GB" altLang="en-US"/>
              <a:pPr>
                <a:defRPr/>
              </a:pPr>
              <a:t>‹#›</a:t>
            </a:fld>
            <a:endParaRPr lang="en-GB" altLang="en-US"/>
          </a:p>
        </p:txBody>
      </p:sp>
      <p:pic>
        <p:nvPicPr>
          <p:cNvPr id="2051" name="Picture 21">
            <a:extLst>
              <a:ext uri="{FF2B5EF4-FFF2-40B4-BE49-F238E27FC236}">
                <a16:creationId xmlns:a16="http://schemas.microsoft.com/office/drawing/2014/main" id="{44D8CBD0-F091-4256-BE48-CB35A092FF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2">
            <a:extLst>
              <a:ext uri="{FF2B5EF4-FFF2-40B4-BE49-F238E27FC236}">
                <a16:creationId xmlns:a16="http://schemas.microsoft.com/office/drawing/2014/main" id="{C23CAAA1-EA2B-468E-B4DA-C46354F9FE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F77B902A-1827-4B3B-9B62-1562AA4DDF59}"/>
              </a:ext>
            </a:extLst>
          </p:cNvPr>
          <p:cNvPicPr>
            <a:picLocks noChangeAspect="1"/>
          </p:cNvPicPr>
          <p:nvPr userDrawn="1"/>
        </p:nvPicPr>
        <p:blipFill>
          <a:blip r:embed="rId4"/>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CC5B19D6-7C7D-4FD9-B51E-6AB44C741D1F}"/>
              </a:ext>
            </a:extLst>
          </p:cNvPr>
          <p:cNvPicPr>
            <a:picLocks noChangeAspect="1"/>
          </p:cNvPicPr>
          <p:nvPr userDrawn="1"/>
        </p:nvPicPr>
        <p:blipFill>
          <a:blip r:embed="rId5"/>
          <a:stretch>
            <a:fillRect/>
          </a:stretch>
        </p:blipFill>
        <p:spPr>
          <a:xfrm rot="2545742">
            <a:off x="814388" y="381000"/>
            <a:ext cx="973137" cy="125730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E7F975C8-1C7C-4C81-A3CC-7652872F99D2}"/>
              </a:ext>
            </a:extLst>
          </p:cNvPr>
          <p:cNvPicPr>
            <a:picLocks noChangeAspect="1"/>
          </p:cNvPicPr>
          <p:nvPr userDrawn="1"/>
        </p:nvPicPr>
        <p:blipFill>
          <a:blip r:embed="rId6"/>
          <a:stretch>
            <a:fillRect/>
          </a:stretch>
        </p:blipFill>
        <p:spPr>
          <a:xfrm rot="2032168">
            <a:off x="614363" y="500063"/>
            <a:ext cx="1036637" cy="133985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226A33FB-9B17-45B1-9C73-3C7B92DA6EFF}"/>
              </a:ext>
            </a:extLst>
          </p:cNvPr>
          <p:cNvPicPr>
            <a:picLocks noChangeAspect="1"/>
          </p:cNvPicPr>
          <p:nvPr userDrawn="1"/>
        </p:nvPicPr>
        <p:blipFill>
          <a:blip r:embed="rId7"/>
          <a:stretch>
            <a:fillRect/>
          </a:stretch>
        </p:blipFill>
        <p:spPr>
          <a:xfrm rot="1056069">
            <a:off x="533400" y="638175"/>
            <a:ext cx="1060450" cy="1371600"/>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1EB70E4B-A895-4D37-8100-7D49B449DF2E}"/>
              </a:ext>
            </a:extLst>
          </p:cNvPr>
          <p:cNvPicPr>
            <a:picLocks noChangeAspect="1"/>
          </p:cNvPicPr>
          <p:nvPr userDrawn="1"/>
        </p:nvPicPr>
        <p:blipFill>
          <a:blip r:embed="rId8"/>
          <a:stretch>
            <a:fillRect/>
          </a:stretch>
        </p:blipFill>
        <p:spPr>
          <a:xfrm rot="411521">
            <a:off x="415925" y="839788"/>
            <a:ext cx="1222375" cy="1582737"/>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3332A9A8-6606-4B39-AF63-B624EA7EFCA3}"/>
              </a:ext>
            </a:extLst>
          </p:cNvPr>
          <p:cNvPicPr>
            <a:picLocks noChangeAspect="1"/>
          </p:cNvPicPr>
          <p:nvPr userDrawn="1"/>
        </p:nvPicPr>
        <p:blipFill>
          <a:blip r:embed="rId9"/>
          <a:stretch>
            <a:fillRect/>
          </a:stretch>
        </p:blipFill>
        <p:spPr>
          <a:xfrm>
            <a:off x="331788" y="1090613"/>
            <a:ext cx="1311275" cy="1695450"/>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638969-9DD2-4DC5-B9AB-F71CFF7369F1}"/>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AE556A99-F7A2-4793-97D0-B7DF547F8D4F}" type="slidenum">
              <a:rPr lang="en-GB" altLang="en-US"/>
              <a:pPr>
                <a:defRPr/>
              </a:pPr>
              <a:t>‹#›</a:t>
            </a:fld>
            <a:endParaRPr lang="en-GB" altLang="en-US"/>
          </a:p>
        </p:txBody>
      </p:sp>
      <p:pic>
        <p:nvPicPr>
          <p:cNvPr id="3075" name="Picture 26">
            <a:extLst>
              <a:ext uri="{FF2B5EF4-FFF2-40B4-BE49-F238E27FC236}">
                <a16:creationId xmlns:a16="http://schemas.microsoft.com/office/drawing/2014/main" id="{CB62B210-C99E-43A2-8748-0161BFB569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2">
            <a:extLst>
              <a:ext uri="{FF2B5EF4-FFF2-40B4-BE49-F238E27FC236}">
                <a16:creationId xmlns:a16="http://schemas.microsoft.com/office/drawing/2014/main" id="{03F32D82-BE00-4A40-AC39-917DEEC111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BFA2A713-6B39-41C0-9259-A402F80B1381}"/>
              </a:ext>
            </a:extLst>
          </p:cNvPr>
          <p:cNvPicPr>
            <a:picLocks noChangeAspect="1"/>
          </p:cNvPicPr>
          <p:nvPr userDrawn="1"/>
        </p:nvPicPr>
        <p:blipFill>
          <a:blip r:embed="rId4"/>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B0DABAD0-3B31-413C-AD7F-21DD4FBFAB06}"/>
              </a:ext>
            </a:extLst>
          </p:cNvPr>
          <p:cNvPicPr>
            <a:picLocks noChangeAspect="1"/>
          </p:cNvPicPr>
          <p:nvPr userDrawn="1"/>
        </p:nvPicPr>
        <p:blipFill>
          <a:blip r:embed="rId5"/>
          <a:stretch>
            <a:fillRect/>
          </a:stretch>
        </p:blipFill>
        <p:spPr>
          <a:xfrm rot="2545742">
            <a:off x="814388" y="381000"/>
            <a:ext cx="973137" cy="1257300"/>
          </a:xfrm>
          <a:prstGeom prst="rect">
            <a:avLst/>
          </a:prstGeom>
          <a:effectLst>
            <a:outerShdw blurRad="50800" dist="38100" dir="2700000" algn="tl" rotWithShape="0">
              <a:prstClr val="black">
                <a:alpha val="40000"/>
              </a:prstClr>
            </a:outerShdw>
          </a:effectLst>
        </p:spPr>
      </p:pic>
      <p:pic>
        <p:nvPicPr>
          <p:cNvPr id="46" name="Picture 45">
            <a:extLst>
              <a:ext uri="{FF2B5EF4-FFF2-40B4-BE49-F238E27FC236}">
                <a16:creationId xmlns:a16="http://schemas.microsoft.com/office/drawing/2014/main" id="{E8259386-CD1A-40E8-9175-DA8A34243E6A}"/>
              </a:ext>
            </a:extLst>
          </p:cNvPr>
          <p:cNvPicPr>
            <a:picLocks noChangeAspect="1"/>
          </p:cNvPicPr>
          <p:nvPr userDrawn="1"/>
        </p:nvPicPr>
        <p:blipFill>
          <a:blip r:embed="rId6"/>
          <a:stretch>
            <a:fillRect/>
          </a:stretch>
        </p:blipFill>
        <p:spPr>
          <a:xfrm rot="2032168">
            <a:off x="627063" y="508000"/>
            <a:ext cx="1036637" cy="1341438"/>
          </a:xfrm>
          <a:prstGeom prst="rect">
            <a:avLst/>
          </a:prstGeom>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D7188234-EE4B-4F42-B3C5-8B9A3A47650C}"/>
              </a:ext>
            </a:extLst>
          </p:cNvPr>
          <p:cNvPicPr>
            <a:picLocks noChangeAspect="1"/>
          </p:cNvPicPr>
          <p:nvPr userDrawn="1"/>
        </p:nvPicPr>
        <p:blipFill>
          <a:blip r:embed="rId7"/>
          <a:stretch>
            <a:fillRect/>
          </a:stretch>
        </p:blipFill>
        <p:spPr>
          <a:xfrm rot="1089494">
            <a:off x="582613" y="635000"/>
            <a:ext cx="1065212" cy="1377950"/>
          </a:xfrm>
          <a:prstGeom prst="rect">
            <a:avLst/>
          </a:prstGeom>
          <a:effectLst>
            <a:outerShdw blurRad="50800" dist="38100" dir="2700000" algn="tl" rotWithShape="0">
              <a:prstClr val="black">
                <a:alpha val="40000"/>
              </a:prstClr>
            </a:outerShdw>
          </a:effectLst>
        </p:spPr>
      </p:pic>
      <p:pic>
        <p:nvPicPr>
          <p:cNvPr id="48" name="Picture 47">
            <a:extLst>
              <a:ext uri="{FF2B5EF4-FFF2-40B4-BE49-F238E27FC236}">
                <a16:creationId xmlns:a16="http://schemas.microsoft.com/office/drawing/2014/main" id="{876475F3-E29D-4AAD-A87C-CC15781B16A3}"/>
              </a:ext>
            </a:extLst>
          </p:cNvPr>
          <p:cNvPicPr>
            <a:picLocks noChangeAspect="1"/>
          </p:cNvPicPr>
          <p:nvPr userDrawn="1"/>
        </p:nvPicPr>
        <p:blipFill>
          <a:blip r:embed="rId8"/>
          <a:stretch>
            <a:fillRect/>
          </a:stretch>
        </p:blipFill>
        <p:spPr>
          <a:xfrm rot="409935">
            <a:off x="439738" y="827088"/>
            <a:ext cx="1255712" cy="1627187"/>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375BD9B2-71B3-4A9A-ABF6-0DEA10235A8A}"/>
              </a:ext>
            </a:extLst>
          </p:cNvPr>
          <p:cNvPicPr>
            <a:picLocks noChangeAspect="1"/>
          </p:cNvPicPr>
          <p:nvPr userDrawn="1"/>
        </p:nvPicPr>
        <p:blipFill>
          <a:blip r:embed="rId9"/>
          <a:stretch>
            <a:fillRect/>
          </a:stretch>
        </p:blipFill>
        <p:spPr>
          <a:xfrm>
            <a:off x="341313" y="1082675"/>
            <a:ext cx="1298575" cy="1679575"/>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882B79F4-639D-4D64-8CD1-DBFF2755C23E}"/>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D3DF390D-0CBC-4726-8331-7CEA30EC027F}" type="slidenum">
              <a:rPr lang="en-GB" altLang="en-US"/>
              <a:pPr>
                <a:defRPr/>
              </a:pPr>
              <a:t>‹#›</a:t>
            </a:fld>
            <a:endParaRPr lang="en-GB" altLang="en-US"/>
          </a:p>
        </p:txBody>
      </p:sp>
      <p:pic>
        <p:nvPicPr>
          <p:cNvPr id="4099" name="Picture 19">
            <a:extLst>
              <a:ext uri="{FF2B5EF4-FFF2-40B4-BE49-F238E27FC236}">
                <a16:creationId xmlns:a16="http://schemas.microsoft.com/office/drawing/2014/main" id="{668D13C2-B73C-42AF-B771-8D878D7692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2">
            <a:extLst>
              <a:ext uri="{FF2B5EF4-FFF2-40B4-BE49-F238E27FC236}">
                <a16:creationId xmlns:a16="http://schemas.microsoft.com/office/drawing/2014/main" id="{E3227904-E365-4E4D-8889-3054DD1FE6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9192FCD0-E7D4-4593-ABA2-A95C74AEB637}"/>
              </a:ext>
            </a:extLst>
          </p:cNvPr>
          <p:cNvPicPr>
            <a:picLocks noChangeAspect="1"/>
          </p:cNvPicPr>
          <p:nvPr userDrawn="1"/>
        </p:nvPicPr>
        <p:blipFill>
          <a:blip r:embed="rId4"/>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1283A68E-B8D3-4268-B1A5-E280159061B8}"/>
              </a:ext>
            </a:extLst>
          </p:cNvPr>
          <p:cNvPicPr>
            <a:picLocks noChangeAspect="1"/>
          </p:cNvPicPr>
          <p:nvPr userDrawn="1"/>
        </p:nvPicPr>
        <p:blipFill>
          <a:blip r:embed="rId5"/>
          <a:stretch>
            <a:fillRect/>
          </a:stretch>
        </p:blipFill>
        <p:spPr>
          <a:xfrm rot="2545742">
            <a:off x="814388" y="381000"/>
            <a:ext cx="973137" cy="125730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F0E3A802-3211-4A76-9AAA-DDF35DF0A93C}"/>
              </a:ext>
            </a:extLst>
          </p:cNvPr>
          <p:cNvPicPr>
            <a:picLocks noChangeAspect="1"/>
          </p:cNvPicPr>
          <p:nvPr userDrawn="1"/>
        </p:nvPicPr>
        <p:blipFill>
          <a:blip r:embed="rId6"/>
          <a:stretch>
            <a:fillRect/>
          </a:stretch>
        </p:blipFill>
        <p:spPr>
          <a:xfrm rot="2032168">
            <a:off x="604838" y="506413"/>
            <a:ext cx="1036637" cy="1341437"/>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0646827E-554C-43BA-AEFB-ECF38EC0FCA5}"/>
              </a:ext>
            </a:extLst>
          </p:cNvPr>
          <p:cNvPicPr>
            <a:picLocks noChangeAspect="1"/>
          </p:cNvPicPr>
          <p:nvPr userDrawn="1"/>
        </p:nvPicPr>
        <p:blipFill>
          <a:blip r:embed="rId7"/>
          <a:stretch>
            <a:fillRect/>
          </a:stretch>
        </p:blipFill>
        <p:spPr>
          <a:xfrm rot="2042041">
            <a:off x="581025" y="508000"/>
            <a:ext cx="1076325" cy="1393825"/>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AB5251DE-808D-454B-85CC-81419DEB12E6}"/>
              </a:ext>
            </a:extLst>
          </p:cNvPr>
          <p:cNvPicPr>
            <a:picLocks noChangeAspect="1"/>
          </p:cNvPicPr>
          <p:nvPr userDrawn="1"/>
        </p:nvPicPr>
        <p:blipFill>
          <a:blip r:embed="rId8"/>
          <a:stretch>
            <a:fillRect/>
          </a:stretch>
        </p:blipFill>
        <p:spPr>
          <a:xfrm rot="1089494">
            <a:off x="508000" y="635000"/>
            <a:ext cx="1065213" cy="137795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66D2F017-2FD0-4CB1-85C8-860429BCFDE4}"/>
              </a:ext>
            </a:extLst>
          </p:cNvPr>
          <p:cNvPicPr>
            <a:picLocks noChangeAspect="1"/>
          </p:cNvPicPr>
          <p:nvPr userDrawn="1"/>
        </p:nvPicPr>
        <p:blipFill>
          <a:blip r:embed="rId9"/>
          <a:stretch>
            <a:fillRect/>
          </a:stretch>
        </p:blipFill>
        <p:spPr>
          <a:xfrm rot="409935">
            <a:off x="403225" y="830263"/>
            <a:ext cx="1257300" cy="1625600"/>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2827DBBA-A378-4EDE-9FFC-7E9FA1EFE9E3}"/>
              </a:ext>
            </a:extLst>
          </p:cNvPr>
          <p:cNvPicPr>
            <a:picLocks noChangeAspect="1"/>
          </p:cNvPicPr>
          <p:nvPr userDrawn="1"/>
        </p:nvPicPr>
        <p:blipFill>
          <a:blip r:embed="rId10"/>
          <a:stretch>
            <a:fillRect/>
          </a:stretch>
        </p:blipFill>
        <p:spPr>
          <a:xfrm>
            <a:off x="271463" y="1087438"/>
            <a:ext cx="1320800" cy="1709737"/>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94C5B1B5-914E-4A82-BA68-E72BE078EB13}"/>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atin typeface="Calibri Light" panose="020F0302020204030204" pitchFamily="34" charset="0"/>
              </a:defRPr>
            </a:lvl1pPr>
          </a:lstStyle>
          <a:p>
            <a:pPr>
              <a:defRPr/>
            </a:pPr>
            <a:fld id="{1A587188-9106-4136-B795-BCF8030EF22C}" type="slidenum">
              <a:rPr lang="en-GB" altLang="en-US"/>
              <a:pPr>
                <a:defRPr/>
              </a:pPr>
              <a:t>‹#›</a:t>
            </a:fld>
            <a:endParaRPr lang="en-GB" altLang="en-US"/>
          </a:p>
        </p:txBody>
      </p:sp>
      <p:pic>
        <p:nvPicPr>
          <p:cNvPr id="5123" name="Picture 19">
            <a:extLst>
              <a:ext uri="{FF2B5EF4-FFF2-40B4-BE49-F238E27FC236}">
                <a16:creationId xmlns:a16="http://schemas.microsoft.com/office/drawing/2014/main" id="{538840EB-DB3D-47F7-B4FB-F7B1946DF6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2">
            <a:extLst>
              <a:ext uri="{FF2B5EF4-FFF2-40B4-BE49-F238E27FC236}">
                <a16:creationId xmlns:a16="http://schemas.microsoft.com/office/drawing/2014/main" id="{EA56835E-D941-4C8F-8B89-A38985D694E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D2544719-3F71-4C1A-8E8F-4AA250D09F24}"/>
              </a:ext>
            </a:extLst>
          </p:cNvPr>
          <p:cNvPicPr>
            <a:picLocks noChangeAspect="1"/>
          </p:cNvPicPr>
          <p:nvPr userDrawn="1"/>
        </p:nvPicPr>
        <p:blipFill>
          <a:blip r:embed="rId5"/>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D26AAC87-0491-46C6-8059-05AE80381125}"/>
              </a:ext>
            </a:extLst>
          </p:cNvPr>
          <p:cNvPicPr>
            <a:picLocks noChangeAspect="1"/>
          </p:cNvPicPr>
          <p:nvPr userDrawn="1"/>
        </p:nvPicPr>
        <p:blipFill>
          <a:blip r:embed="rId6"/>
          <a:stretch>
            <a:fillRect/>
          </a:stretch>
        </p:blipFill>
        <p:spPr>
          <a:xfrm rot="2419987">
            <a:off x="833438" y="354013"/>
            <a:ext cx="987425" cy="127635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43E8A859-37C3-41B5-ABAE-590155E1C30E}"/>
              </a:ext>
            </a:extLst>
          </p:cNvPr>
          <p:cNvPicPr>
            <a:picLocks noChangeAspect="1"/>
          </p:cNvPicPr>
          <p:nvPr userDrawn="1"/>
        </p:nvPicPr>
        <p:blipFill>
          <a:blip r:embed="rId7"/>
          <a:stretch>
            <a:fillRect/>
          </a:stretch>
        </p:blipFill>
        <p:spPr>
          <a:xfrm rot="2032168">
            <a:off x="596900" y="476250"/>
            <a:ext cx="1035050" cy="1341438"/>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2DA4AE5E-408F-4CFB-9A07-C5575741B4F3}"/>
              </a:ext>
            </a:extLst>
          </p:cNvPr>
          <p:cNvPicPr>
            <a:picLocks noChangeAspect="1"/>
          </p:cNvPicPr>
          <p:nvPr userDrawn="1"/>
        </p:nvPicPr>
        <p:blipFill>
          <a:blip r:embed="rId8"/>
          <a:stretch>
            <a:fillRect/>
          </a:stretch>
        </p:blipFill>
        <p:spPr>
          <a:xfrm rot="1056069">
            <a:off x="533400" y="638175"/>
            <a:ext cx="1060450" cy="137160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D6E1597B-6EB3-470C-865F-4FFA899BC0CF}"/>
              </a:ext>
            </a:extLst>
          </p:cNvPr>
          <p:cNvPicPr>
            <a:picLocks noChangeAspect="1"/>
          </p:cNvPicPr>
          <p:nvPr userDrawn="1"/>
        </p:nvPicPr>
        <p:blipFill>
          <a:blip r:embed="rId9"/>
          <a:stretch>
            <a:fillRect/>
          </a:stretch>
        </p:blipFill>
        <p:spPr>
          <a:xfrm rot="409935">
            <a:off x="403225" y="830263"/>
            <a:ext cx="1257300" cy="162560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DB4F632F-73C5-4AA3-8520-9D6D34E28668}"/>
              </a:ext>
            </a:extLst>
          </p:cNvPr>
          <p:cNvPicPr>
            <a:picLocks noChangeAspect="1"/>
          </p:cNvPicPr>
          <p:nvPr userDrawn="1"/>
        </p:nvPicPr>
        <p:blipFill>
          <a:blip r:embed="rId10"/>
          <a:stretch>
            <a:fillRect/>
          </a:stretch>
        </p:blipFill>
        <p:spPr>
          <a:xfrm>
            <a:off x="233363" y="1060450"/>
            <a:ext cx="1327150" cy="1716088"/>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96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D1CA2C3-2A7F-4879-926C-1811BDBA7CF7}"/>
              </a:ext>
            </a:extLst>
          </p:cNvPr>
          <p:cNvPicPr>
            <a:picLocks noChangeAspect="1"/>
          </p:cNvPicPr>
          <p:nvPr userDrawn="1"/>
        </p:nvPicPr>
        <p:blipFill>
          <a:blip r:embed="rId3"/>
          <a:stretch>
            <a:fillRect/>
          </a:stretch>
        </p:blipFill>
        <p:spPr>
          <a:xfrm rot="3007163">
            <a:off x="979488" y="285750"/>
            <a:ext cx="949325" cy="1228725"/>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854F7D1-5A55-4C69-81B6-2C90CD5F3120}"/>
              </a:ext>
            </a:extLst>
          </p:cNvPr>
          <p:cNvPicPr>
            <a:picLocks noChangeAspect="1"/>
          </p:cNvPicPr>
          <p:nvPr userDrawn="1"/>
        </p:nvPicPr>
        <p:blipFill>
          <a:blip r:embed="rId4"/>
          <a:stretch>
            <a:fillRect/>
          </a:stretch>
        </p:blipFill>
        <p:spPr>
          <a:xfrm rot="2545742">
            <a:off x="809625" y="331788"/>
            <a:ext cx="971550" cy="12573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A2F6B69-6915-4EBD-8CC7-02CD9BCA0A4F}"/>
              </a:ext>
            </a:extLst>
          </p:cNvPr>
          <p:cNvPicPr>
            <a:picLocks noChangeAspect="1"/>
          </p:cNvPicPr>
          <p:nvPr userDrawn="1"/>
        </p:nvPicPr>
        <p:blipFill>
          <a:blip r:embed="rId5"/>
          <a:stretch>
            <a:fillRect/>
          </a:stretch>
        </p:blipFill>
        <p:spPr>
          <a:xfrm rot="2032168">
            <a:off x="604838" y="506413"/>
            <a:ext cx="1036637" cy="1341437"/>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4BE80F30-2460-4859-9096-A5F5D3CE01A4}"/>
              </a:ext>
            </a:extLst>
          </p:cNvPr>
          <p:cNvPicPr>
            <a:picLocks noChangeAspect="1"/>
          </p:cNvPicPr>
          <p:nvPr userDrawn="1"/>
        </p:nvPicPr>
        <p:blipFill>
          <a:blip r:embed="rId6"/>
          <a:stretch>
            <a:fillRect/>
          </a:stretch>
        </p:blipFill>
        <p:spPr>
          <a:xfrm rot="1056069">
            <a:off x="533400" y="638175"/>
            <a:ext cx="1060450" cy="137160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209D11A-11C1-435F-A000-2DC98D5B0EC7}"/>
              </a:ext>
            </a:extLst>
          </p:cNvPr>
          <p:cNvPicPr>
            <a:picLocks noChangeAspect="1"/>
          </p:cNvPicPr>
          <p:nvPr userDrawn="1"/>
        </p:nvPicPr>
        <p:blipFill>
          <a:blip r:embed="rId7"/>
          <a:stretch>
            <a:fillRect/>
          </a:stretch>
        </p:blipFill>
        <p:spPr>
          <a:xfrm rot="409935">
            <a:off x="403225" y="830263"/>
            <a:ext cx="1257300" cy="162560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93400CA8-3564-45C8-B045-34534B643D9E}"/>
              </a:ext>
            </a:extLst>
          </p:cNvPr>
          <p:cNvPicPr>
            <a:picLocks noChangeAspect="1"/>
          </p:cNvPicPr>
          <p:nvPr userDrawn="1"/>
        </p:nvPicPr>
        <p:blipFill>
          <a:blip r:embed="rId8"/>
          <a:stretch>
            <a:fillRect/>
          </a:stretch>
        </p:blipFill>
        <p:spPr>
          <a:xfrm>
            <a:off x="287338" y="1106488"/>
            <a:ext cx="1319212" cy="1706562"/>
          </a:xfrm>
          <a:prstGeom prst="rect">
            <a:avLst/>
          </a:prstGeom>
          <a:effectLst>
            <a:outerShdw blurRad="50800" dist="38100" dir="2700000" algn="tl" rotWithShape="0">
              <a:prstClr val="black">
                <a:alpha val="40000"/>
              </a:prstClr>
            </a:outerShdw>
          </a:effectLst>
        </p:spPr>
      </p:pic>
      <p:sp>
        <p:nvSpPr>
          <p:cNvPr id="33" name="Content Placeholder 1">
            <a:extLst>
              <a:ext uri="{FF2B5EF4-FFF2-40B4-BE49-F238E27FC236}">
                <a16:creationId xmlns:a16="http://schemas.microsoft.com/office/drawing/2014/main" id="{5A929A4F-9558-40B7-B303-B387D00FCAD3}"/>
              </a:ext>
            </a:extLst>
          </p:cNvPr>
          <p:cNvSpPr txBox="1">
            <a:spLocks/>
          </p:cNvSpPr>
          <p:nvPr userDrawn="1"/>
        </p:nvSpPr>
        <p:spPr>
          <a:xfrm>
            <a:off x="2289175" y="1916113"/>
            <a:ext cx="6169025" cy="417988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dirty="0"/>
              <a:t>Click to edit Master text styles</a:t>
            </a:r>
          </a:p>
          <a:p>
            <a:pPr lvl="1">
              <a:defRPr/>
            </a:pPr>
            <a:r>
              <a:rPr lang="en-US" dirty="0"/>
              <a:t>Second level</a:t>
            </a:r>
          </a:p>
          <a:p>
            <a:pPr lvl="2">
              <a:defRPr/>
            </a:pPr>
            <a:r>
              <a:rPr lang="en-US" dirty="0"/>
              <a:t>Third level</a:t>
            </a:r>
          </a:p>
          <a:p>
            <a:pPr lvl="3">
              <a:defRPr/>
            </a:pPr>
            <a:r>
              <a:rPr lang="en-US" dirty="0"/>
              <a:t>Fourth level</a:t>
            </a:r>
          </a:p>
          <a:p>
            <a:pPr lvl="4">
              <a:defRPr/>
            </a:pPr>
            <a:r>
              <a:rPr lang="en-US" dirty="0"/>
              <a:t>Fifth level</a:t>
            </a:r>
            <a:endParaRPr lang="en-GB" dirty="0"/>
          </a:p>
        </p:txBody>
      </p:sp>
    </p:spTree>
    <p:extLst>
      <p:ext uri="{BB962C8B-B14F-4D97-AF65-F5344CB8AC3E}">
        <p14:creationId xmlns:p14="http://schemas.microsoft.com/office/powerpoint/2010/main" val="2221869409"/>
      </p:ext>
    </p:extLst>
  </p:cSld>
  <p:clrMap bg1="lt1" tx1="dk1" bg2="lt2" tx2="dk2" accent1="accent1" accent2="accent2" accent3="accent3" accent4="accent4" accent5="accent5" accent6="accent6" hlink="hlink" folHlink="folHlink"/>
  <p:sldLayoutIdLst>
    <p:sldLayoutId id="214748398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83AAD593-8C1D-4AC0-A5BF-17FF2B6054A9}"/>
              </a:ext>
            </a:extLst>
          </p:cNvPr>
          <p:cNvSpPr txBox="1">
            <a:spLocks noChangeArrowheads="1"/>
          </p:cNvSpPr>
          <p:nvPr/>
        </p:nvSpPr>
        <p:spPr bwMode="auto">
          <a:xfrm>
            <a:off x="5364163" y="6070600"/>
            <a:ext cx="345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Vienna, 25 June 2020 </a:t>
            </a:r>
          </a:p>
        </p:txBody>
      </p:sp>
      <p:sp>
        <p:nvSpPr>
          <p:cNvPr id="10243" name="Rectangle 4">
            <a:extLst>
              <a:ext uri="{FF2B5EF4-FFF2-40B4-BE49-F238E27FC236}">
                <a16:creationId xmlns:a16="http://schemas.microsoft.com/office/drawing/2014/main" id="{F4EFBDFE-49EA-449E-BB24-E2D31431D6D7}"/>
              </a:ext>
            </a:extLst>
          </p:cNvPr>
          <p:cNvSpPr>
            <a:spLocks noChangeArrowheads="1"/>
          </p:cNvSpPr>
          <p:nvPr/>
        </p:nvSpPr>
        <p:spPr bwMode="auto">
          <a:xfrm>
            <a:off x="345803" y="5461000"/>
            <a:ext cx="6408737" cy="95410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065286"/>
                </a:solidFill>
                <a:effectLst/>
                <a:uLnTx/>
                <a:uFillTx/>
                <a:latin typeface="Calibri Light" panose="020F0302020204030204" pitchFamily="34" charset="0"/>
                <a:ea typeface="+mn-ea"/>
                <a:cs typeface="Arial" panose="020B0604020202020204" pitchFamily="34" charset="0"/>
              </a:rPr>
              <a:t>World Drug Report 2020: Socioeconomic characteristics and drug use disorders</a:t>
            </a:r>
            <a:endParaRPr kumimoji="0" lang="en-GB" altLang="en-US" sz="2800" b="1" i="0" u="none" strike="noStrike" kern="1200" cap="none" spc="0" normalizeH="0" baseline="0" noProof="0" dirty="0">
              <a:ln>
                <a:noFill/>
              </a:ln>
              <a:solidFill>
                <a:srgbClr val="065286"/>
              </a:solidFill>
              <a:effectLst/>
              <a:uLnTx/>
              <a:uFillTx/>
              <a:latin typeface="Calibri" panose="020F0502020204030204" pitchFamily="34" charset="0"/>
              <a:ea typeface="+mn-ea"/>
              <a:cs typeface="Arial" panose="020B0604020202020204" pitchFamily="34" charset="0"/>
            </a:endParaRPr>
          </a:p>
        </p:txBody>
      </p:sp>
      <p:pic>
        <p:nvPicPr>
          <p:cNvPr id="10244" name="Picture 7">
            <a:extLst>
              <a:ext uri="{FF2B5EF4-FFF2-40B4-BE49-F238E27FC236}">
                <a16:creationId xmlns:a16="http://schemas.microsoft.com/office/drawing/2014/main" id="{6F87CD28-1EA1-4D6B-8A7B-EAB4FD00C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15888"/>
            <a:ext cx="12477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5" name="Group 6">
            <a:extLst>
              <a:ext uri="{FF2B5EF4-FFF2-40B4-BE49-F238E27FC236}">
                <a16:creationId xmlns:a16="http://schemas.microsoft.com/office/drawing/2014/main" id="{8DD7ECA5-FBB5-4DD0-9C94-A41654AB0CF4}"/>
              </a:ext>
            </a:extLst>
          </p:cNvPr>
          <p:cNvGrpSpPr>
            <a:grpSpLocks/>
          </p:cNvGrpSpPr>
          <p:nvPr/>
        </p:nvGrpSpPr>
        <p:grpSpPr bwMode="auto">
          <a:xfrm>
            <a:off x="250825" y="115888"/>
            <a:ext cx="3889375" cy="2089150"/>
            <a:chOff x="251520" y="115888"/>
            <a:chExt cx="3888432" cy="2088976"/>
          </a:xfrm>
        </p:grpSpPr>
        <p:sp>
          <p:nvSpPr>
            <p:cNvPr id="6" name="Rectangle 5">
              <a:extLst>
                <a:ext uri="{FF2B5EF4-FFF2-40B4-BE49-F238E27FC236}">
                  <a16:creationId xmlns:a16="http://schemas.microsoft.com/office/drawing/2014/main" id="{33AA2F41-6AD5-4FEC-B195-8A5AD0A46FBD}"/>
                </a:ext>
              </a:extLst>
            </p:cNvPr>
            <p:cNvSpPr/>
            <p:nvPr/>
          </p:nvSpPr>
          <p:spPr>
            <a:xfrm>
              <a:off x="251520" y="115888"/>
              <a:ext cx="3888432" cy="20889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Light"/>
                <a:ea typeface="+mn-ea"/>
                <a:cs typeface="+mn-cs"/>
              </a:endParaRPr>
            </a:p>
          </p:txBody>
        </p:sp>
        <p:pic>
          <p:nvPicPr>
            <p:cNvPr id="10248" name="Picture 10">
              <a:extLst>
                <a:ext uri="{FF2B5EF4-FFF2-40B4-BE49-F238E27FC236}">
                  <a16:creationId xmlns:a16="http://schemas.microsoft.com/office/drawing/2014/main" id="{3A52DB1F-A618-42FE-B190-1E335D122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223838"/>
              <a:ext cx="2746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6" name="Picture 2">
            <a:extLst>
              <a:ext uri="{FF2B5EF4-FFF2-40B4-BE49-F238E27FC236}">
                <a16:creationId xmlns:a16="http://schemas.microsoft.com/office/drawing/2014/main" id="{52E3951A-5B58-4519-98A4-21081837FA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97000"/>
            <a:ext cx="91440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B049FB-7F9A-4E22-BC2E-D07C089F93DF}"/>
              </a:ext>
            </a:extLst>
          </p:cNvPr>
          <p:cNvPicPr>
            <a:picLocks noChangeAspect="1"/>
          </p:cNvPicPr>
          <p:nvPr/>
        </p:nvPicPr>
        <p:blipFill rotWithShape="1">
          <a:blip r:embed="rId2"/>
          <a:srcRect l="1237" b="2956"/>
          <a:stretch/>
        </p:blipFill>
        <p:spPr>
          <a:xfrm>
            <a:off x="3212867" y="2852936"/>
            <a:ext cx="5751621" cy="3828801"/>
          </a:xfrm>
          <a:prstGeom prst="rect">
            <a:avLst/>
          </a:prstGeom>
        </p:spPr>
      </p:pic>
      <p:sp>
        <p:nvSpPr>
          <p:cNvPr id="3" name="Title 1">
            <a:extLst>
              <a:ext uri="{FF2B5EF4-FFF2-40B4-BE49-F238E27FC236}">
                <a16:creationId xmlns:a16="http://schemas.microsoft.com/office/drawing/2014/main" id="{97332F3A-9CAC-4EB1-AC02-60B32FC950EE}"/>
              </a:ext>
            </a:extLst>
          </p:cNvPr>
          <p:cNvSpPr txBox="1">
            <a:spLocks noChangeArrowheads="1"/>
          </p:cNvSpPr>
          <p:nvPr/>
        </p:nvSpPr>
        <p:spPr bwMode="auto">
          <a:xfrm>
            <a:off x="2195736" y="764704"/>
            <a:ext cx="6697439"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Mechanism underlying interaction between socio-economic disadvantage and drug use disorders</a:t>
            </a:r>
            <a:endParaRPr lang="en-GB" altLang="en-US" sz="2400" b="1" dirty="0">
              <a:solidFill>
                <a:schemeClr val="tx2"/>
              </a:solidFill>
            </a:endParaRPr>
          </a:p>
        </p:txBody>
      </p:sp>
      <p:sp>
        <p:nvSpPr>
          <p:cNvPr id="4" name="Rectangle 3">
            <a:extLst>
              <a:ext uri="{FF2B5EF4-FFF2-40B4-BE49-F238E27FC236}">
                <a16:creationId xmlns:a16="http://schemas.microsoft.com/office/drawing/2014/main" id="{72B5CF70-E6B2-4D6F-987C-E8F09411F588}"/>
              </a:ext>
            </a:extLst>
          </p:cNvPr>
          <p:cNvSpPr/>
          <p:nvPr/>
        </p:nvSpPr>
        <p:spPr>
          <a:xfrm>
            <a:off x="179512" y="3229034"/>
            <a:ext cx="3312368" cy="2031325"/>
          </a:xfrm>
          <a:prstGeom prst="rect">
            <a:avLst/>
          </a:prstGeom>
        </p:spPr>
        <p:txBody>
          <a:bodyPr wrap="square">
            <a:spAutoFit/>
          </a:bodyPr>
          <a:lstStyle/>
          <a:p>
            <a:r>
              <a:rPr lang="en-GB" dirty="0"/>
              <a:t>Genetic factors</a:t>
            </a:r>
          </a:p>
          <a:p>
            <a:r>
              <a:rPr lang="en-GB" dirty="0"/>
              <a:t>Family and peer dynamics</a:t>
            </a:r>
          </a:p>
          <a:p>
            <a:r>
              <a:rPr lang="en-GB" dirty="0"/>
              <a:t>Adverse life events, stress,</a:t>
            </a:r>
          </a:p>
          <a:p>
            <a:r>
              <a:rPr lang="en-US" dirty="0"/>
              <a:t>lack of support networks and</a:t>
            </a:r>
          </a:p>
          <a:p>
            <a:r>
              <a:rPr lang="en-GB" dirty="0"/>
              <a:t>resources, and their psychological</a:t>
            </a:r>
          </a:p>
          <a:p>
            <a:r>
              <a:rPr lang="en-GB" dirty="0"/>
              <a:t>consequences</a:t>
            </a:r>
          </a:p>
        </p:txBody>
      </p:sp>
    </p:spTree>
    <p:extLst>
      <p:ext uri="{BB962C8B-B14F-4D97-AF65-F5344CB8AC3E}">
        <p14:creationId xmlns:p14="http://schemas.microsoft.com/office/powerpoint/2010/main" val="284744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753C-C411-4D3E-B41A-C9E0E62649BE}"/>
              </a:ext>
            </a:extLst>
          </p:cNvPr>
          <p:cNvSpPr txBox="1">
            <a:spLocks noChangeArrowheads="1"/>
          </p:cNvSpPr>
          <p:nvPr/>
        </p:nvSpPr>
        <p:spPr bwMode="auto">
          <a:xfrm>
            <a:off x="2195736" y="764704"/>
            <a:ext cx="6697439"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Socioeconomic consequences of drug use disorders</a:t>
            </a:r>
            <a:endParaRPr lang="en-GB" altLang="en-US" sz="2400" b="1" dirty="0">
              <a:solidFill>
                <a:schemeClr val="tx2"/>
              </a:solidFill>
            </a:endParaRPr>
          </a:p>
        </p:txBody>
      </p:sp>
      <p:sp>
        <p:nvSpPr>
          <p:cNvPr id="3" name="Rectangle 2">
            <a:extLst>
              <a:ext uri="{FF2B5EF4-FFF2-40B4-BE49-F238E27FC236}">
                <a16:creationId xmlns:a16="http://schemas.microsoft.com/office/drawing/2014/main" id="{F6748612-DD61-41C3-B89B-68F8A1BC6E19}"/>
              </a:ext>
            </a:extLst>
          </p:cNvPr>
          <p:cNvSpPr/>
          <p:nvPr/>
        </p:nvSpPr>
        <p:spPr>
          <a:xfrm>
            <a:off x="4139952" y="2517136"/>
            <a:ext cx="4608512" cy="3970318"/>
          </a:xfrm>
          <a:prstGeom prst="rect">
            <a:avLst/>
          </a:prstGeom>
        </p:spPr>
        <p:txBody>
          <a:bodyPr wrap="square">
            <a:spAutoFit/>
          </a:bodyPr>
          <a:lstStyle/>
          <a:p>
            <a:r>
              <a:rPr lang="en-GB" dirty="0"/>
              <a:t>Community-level consequences negative outcomes among </a:t>
            </a:r>
            <a:r>
              <a:rPr lang="en-US" dirty="0"/>
              <a:t>children and young people growing up in families and communities characterized by drug use disorders</a:t>
            </a:r>
          </a:p>
          <a:p>
            <a:endParaRPr lang="en-US" dirty="0"/>
          </a:p>
          <a:p>
            <a:r>
              <a:rPr lang="en-US" dirty="0"/>
              <a:t>drug use may influence the socioeconomic</a:t>
            </a:r>
          </a:p>
          <a:p>
            <a:r>
              <a:rPr lang="en-GB" dirty="0"/>
              <a:t>characteristics of neighbourhoods </a:t>
            </a:r>
          </a:p>
          <a:p>
            <a:r>
              <a:rPr lang="en-GB" dirty="0"/>
              <a:t>illicit drug </a:t>
            </a:r>
            <a:r>
              <a:rPr lang="en-US" dirty="0"/>
              <a:t>market provides economic opportunities that can lead individuals to disengage from the legal </a:t>
            </a:r>
            <a:r>
              <a:rPr lang="en-US" dirty="0" err="1"/>
              <a:t>labour</a:t>
            </a:r>
            <a:endParaRPr lang="en-US" dirty="0"/>
          </a:p>
          <a:p>
            <a:r>
              <a:rPr lang="en-US" dirty="0"/>
              <a:t>market and discourages official businesses, perpetuating a cycle of poverty and social disorganization that can fuel further drug use </a:t>
            </a:r>
            <a:r>
              <a:rPr lang="en-GB" dirty="0"/>
              <a:t>disorders </a:t>
            </a:r>
          </a:p>
        </p:txBody>
      </p:sp>
      <p:pic>
        <p:nvPicPr>
          <p:cNvPr id="5" name="Picture 4">
            <a:extLst>
              <a:ext uri="{FF2B5EF4-FFF2-40B4-BE49-F238E27FC236}">
                <a16:creationId xmlns:a16="http://schemas.microsoft.com/office/drawing/2014/main" id="{C6F6EF48-7032-4F66-887B-E448E535D002}"/>
              </a:ext>
            </a:extLst>
          </p:cNvPr>
          <p:cNvPicPr>
            <a:picLocks noChangeAspect="1"/>
          </p:cNvPicPr>
          <p:nvPr/>
        </p:nvPicPr>
        <p:blipFill>
          <a:blip r:embed="rId2"/>
          <a:stretch>
            <a:fillRect/>
          </a:stretch>
        </p:blipFill>
        <p:spPr>
          <a:xfrm>
            <a:off x="467544" y="2996952"/>
            <a:ext cx="2880320" cy="3490502"/>
          </a:xfrm>
          <a:prstGeom prst="rect">
            <a:avLst/>
          </a:prstGeom>
        </p:spPr>
      </p:pic>
    </p:spTree>
    <p:extLst>
      <p:ext uri="{BB962C8B-B14F-4D97-AF65-F5344CB8AC3E}">
        <p14:creationId xmlns:p14="http://schemas.microsoft.com/office/powerpoint/2010/main" val="365269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8143-7CA6-4D56-83D7-F925868A95D7}"/>
              </a:ext>
            </a:extLst>
          </p:cNvPr>
          <p:cNvSpPr txBox="1">
            <a:spLocks noChangeArrowheads="1"/>
          </p:cNvSpPr>
          <p:nvPr/>
        </p:nvSpPr>
        <p:spPr bwMode="auto">
          <a:xfrm>
            <a:off x="2195736" y="764704"/>
            <a:ext cx="6697439"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Groups particularly impacted by socioeconomic disadvantage - Women</a:t>
            </a:r>
            <a:endParaRPr lang="en-GB" altLang="en-US" sz="2400" b="1" dirty="0">
              <a:solidFill>
                <a:schemeClr val="tx2"/>
              </a:solidFill>
            </a:endParaRPr>
          </a:p>
        </p:txBody>
      </p:sp>
      <p:sp>
        <p:nvSpPr>
          <p:cNvPr id="3" name="Rectangle 2">
            <a:extLst>
              <a:ext uri="{FF2B5EF4-FFF2-40B4-BE49-F238E27FC236}">
                <a16:creationId xmlns:a16="http://schemas.microsoft.com/office/drawing/2014/main" id="{65BD685B-A1B1-45D8-A70D-C22490B8FFC1}"/>
              </a:ext>
            </a:extLst>
          </p:cNvPr>
          <p:cNvSpPr/>
          <p:nvPr/>
        </p:nvSpPr>
        <p:spPr>
          <a:xfrm>
            <a:off x="2170693" y="2204864"/>
            <a:ext cx="6192688" cy="4093428"/>
          </a:xfrm>
          <a:prstGeom prst="rect">
            <a:avLst/>
          </a:prstGeom>
        </p:spPr>
        <p:txBody>
          <a:bodyPr wrap="square">
            <a:spAutoFit/>
          </a:bodyPr>
          <a:lstStyle/>
          <a:p>
            <a:pPr marL="285750" indent="-285750">
              <a:buFont typeface="Arial" panose="020B0604020202020204" pitchFamily="34" charset="0"/>
              <a:buChar char="•"/>
            </a:pPr>
            <a:r>
              <a:rPr lang="en-US" sz="2000" dirty="0"/>
              <a:t>Compared with men, women who have a drug use disorder are more likely to have a co-morbid psychiatric disorder </a:t>
            </a:r>
          </a:p>
          <a:p>
            <a:pPr marL="285750" indent="-285750">
              <a:buFont typeface="Arial" panose="020B0604020202020204" pitchFamily="34" charset="0"/>
              <a:buChar char="•"/>
            </a:pPr>
            <a:r>
              <a:rPr lang="en-GB" sz="2000" dirty="0"/>
              <a:t>Women face particular </a:t>
            </a:r>
            <a:r>
              <a:rPr lang="en-US" sz="2000" dirty="0"/>
              <a:t>risks in terms of sexual and reproductive health, as well as the experience of sexual violence, particularly in contexts of poverty and drug use </a:t>
            </a:r>
          </a:p>
          <a:p>
            <a:pPr marL="285750" indent="-285750">
              <a:buFont typeface="Arial" panose="020B0604020202020204" pitchFamily="34" charset="0"/>
              <a:buChar char="•"/>
            </a:pPr>
            <a:r>
              <a:rPr lang="en-US" sz="2000" dirty="0"/>
              <a:t>Women who have a partner who also has a drug use disorder can suffer as a result of the partner’s addiction, as well as its consequences </a:t>
            </a:r>
          </a:p>
          <a:p>
            <a:pPr marL="285750" indent="-285750">
              <a:buFont typeface="Arial" panose="020B0604020202020204" pitchFamily="34" charset="0"/>
              <a:buChar char="•"/>
            </a:pPr>
            <a:r>
              <a:rPr lang="en-US" sz="2000" dirty="0"/>
              <a:t>Women who are mothers are additionally vulnerable because their children’s welfare can also be affected by their drug use </a:t>
            </a:r>
            <a:endParaRPr lang="en-GB" dirty="0"/>
          </a:p>
        </p:txBody>
      </p:sp>
    </p:spTree>
    <p:extLst>
      <p:ext uri="{BB962C8B-B14F-4D97-AF65-F5344CB8AC3E}">
        <p14:creationId xmlns:p14="http://schemas.microsoft.com/office/powerpoint/2010/main" val="105895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DC49-3500-4D54-B8E4-7E3ED52520CB}"/>
              </a:ext>
            </a:extLst>
          </p:cNvPr>
          <p:cNvSpPr txBox="1">
            <a:spLocks noChangeArrowheads="1"/>
          </p:cNvSpPr>
          <p:nvPr/>
        </p:nvSpPr>
        <p:spPr bwMode="auto">
          <a:xfrm>
            <a:off x="2195736" y="764704"/>
            <a:ext cx="6697439"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Groups particularly impacted by socioeconomic disadvantage - Sexually diverse populations</a:t>
            </a:r>
            <a:endParaRPr lang="en-GB" altLang="en-US" sz="2400" b="1" dirty="0">
              <a:solidFill>
                <a:schemeClr val="tx2"/>
              </a:solidFill>
            </a:endParaRPr>
          </a:p>
        </p:txBody>
      </p:sp>
      <p:sp>
        <p:nvSpPr>
          <p:cNvPr id="3" name="Rectangle 2">
            <a:extLst>
              <a:ext uri="{FF2B5EF4-FFF2-40B4-BE49-F238E27FC236}">
                <a16:creationId xmlns:a16="http://schemas.microsoft.com/office/drawing/2014/main" id="{AFC79849-D43E-4F40-8446-C8BDF8421F70}"/>
              </a:ext>
            </a:extLst>
          </p:cNvPr>
          <p:cNvSpPr/>
          <p:nvPr/>
        </p:nvSpPr>
        <p:spPr>
          <a:xfrm>
            <a:off x="2843808" y="2112196"/>
            <a:ext cx="4572000" cy="3970318"/>
          </a:xfrm>
          <a:prstGeom prst="rect">
            <a:avLst/>
          </a:prstGeom>
        </p:spPr>
        <p:txBody>
          <a:bodyPr>
            <a:spAutoFit/>
          </a:bodyPr>
          <a:lstStyle/>
          <a:p>
            <a:r>
              <a:rPr lang="en-US" dirty="0"/>
              <a:t>Studies of sexual minorities in a few countries have shown that adolescents and adults who have sexual relations with people of the same sex or who identify as lesbian, gay, bisexual transgender, queer or intersex are more likely to have drug use disorders than people who identify as heterosexual </a:t>
            </a:r>
          </a:p>
          <a:p>
            <a:endParaRPr lang="en-US" dirty="0"/>
          </a:p>
          <a:p>
            <a:r>
              <a:rPr lang="en-US" dirty="0"/>
              <a:t>This increased risk of drug use among individuals who belong to LGBTQI groups may be explained in part by the stigma and discrimination, whether real or perceived, that such individuals often face from an early age</a:t>
            </a:r>
          </a:p>
          <a:p>
            <a:endParaRPr lang="en-GB" dirty="0"/>
          </a:p>
        </p:txBody>
      </p:sp>
    </p:spTree>
    <p:extLst>
      <p:ext uri="{BB962C8B-B14F-4D97-AF65-F5344CB8AC3E}">
        <p14:creationId xmlns:p14="http://schemas.microsoft.com/office/powerpoint/2010/main" val="311950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C8E7-84EC-43CD-993F-594AD45D9F96}"/>
              </a:ext>
            </a:extLst>
          </p:cNvPr>
          <p:cNvSpPr txBox="1">
            <a:spLocks noChangeArrowheads="1"/>
          </p:cNvSpPr>
          <p:nvPr/>
        </p:nvSpPr>
        <p:spPr bwMode="auto">
          <a:xfrm>
            <a:off x="2195736" y="764704"/>
            <a:ext cx="6697439"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Groups particularly impacted by socioeconomic disadvantage - Indigenous and aboriginal peoples</a:t>
            </a:r>
            <a:endParaRPr lang="en-GB" altLang="en-US" sz="2400" b="1" dirty="0">
              <a:solidFill>
                <a:schemeClr val="tx2"/>
              </a:solidFill>
            </a:endParaRPr>
          </a:p>
        </p:txBody>
      </p:sp>
      <p:sp>
        <p:nvSpPr>
          <p:cNvPr id="3" name="Rectangle 2">
            <a:extLst>
              <a:ext uri="{FF2B5EF4-FFF2-40B4-BE49-F238E27FC236}">
                <a16:creationId xmlns:a16="http://schemas.microsoft.com/office/drawing/2014/main" id="{2410E8FD-5D08-4C85-9AFC-2A82F8FC18A0}"/>
              </a:ext>
            </a:extLst>
          </p:cNvPr>
          <p:cNvSpPr/>
          <p:nvPr/>
        </p:nvSpPr>
        <p:spPr>
          <a:xfrm>
            <a:off x="1762993" y="2690336"/>
            <a:ext cx="6697439" cy="3416320"/>
          </a:xfrm>
          <a:prstGeom prst="rect">
            <a:avLst/>
          </a:prstGeom>
        </p:spPr>
        <p:txBody>
          <a:bodyPr wrap="square">
            <a:spAutoFit/>
          </a:bodyPr>
          <a:lstStyle/>
          <a:p>
            <a:r>
              <a:rPr lang="en-US" dirty="0"/>
              <a:t>There is extensive evidence on  the</a:t>
            </a:r>
          </a:p>
          <a:p>
            <a:r>
              <a:rPr lang="en-US" dirty="0"/>
              <a:t>increased risk of drug use disorders among individuals who are members of indigenous and aboriginal peoples.</a:t>
            </a:r>
          </a:p>
          <a:p>
            <a:endParaRPr lang="en-US" dirty="0"/>
          </a:p>
          <a:p>
            <a:r>
              <a:rPr lang="en-US" dirty="0"/>
              <a:t>Examples:</a:t>
            </a:r>
          </a:p>
          <a:p>
            <a:pPr marL="742950" lvl="1" indent="-285750">
              <a:buFont typeface="Arial" panose="020B0604020202020204" pitchFamily="34" charset="0"/>
              <a:buChar char="•"/>
            </a:pPr>
            <a:r>
              <a:rPr lang="en-US" dirty="0"/>
              <a:t>The elevated risk of death among indigenous peoples in North America seems to be particularly related to psychostimulant use; importantly, this rate has </a:t>
            </a:r>
            <a:r>
              <a:rPr lang="en-GB" dirty="0"/>
              <a:t>increased in recent years </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Rates </a:t>
            </a:r>
            <a:r>
              <a:rPr lang="en-US" dirty="0"/>
              <a:t>of use of certain drugs such as inhalants are elevated among the native populations of Alaska and the </a:t>
            </a:r>
            <a:r>
              <a:rPr lang="en-GB" dirty="0"/>
              <a:t>Arctic.</a:t>
            </a:r>
            <a:endParaRPr lang="en-US" dirty="0"/>
          </a:p>
        </p:txBody>
      </p:sp>
    </p:spTree>
    <p:extLst>
      <p:ext uri="{BB962C8B-B14F-4D97-AF65-F5344CB8AC3E}">
        <p14:creationId xmlns:p14="http://schemas.microsoft.com/office/powerpoint/2010/main" val="312161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982D04-55F2-4DF3-98B2-677395FB6C43}"/>
              </a:ext>
            </a:extLst>
          </p:cNvPr>
          <p:cNvSpPr/>
          <p:nvPr/>
        </p:nvSpPr>
        <p:spPr>
          <a:xfrm>
            <a:off x="2286000" y="980728"/>
            <a:ext cx="6678488" cy="830997"/>
          </a:xfrm>
          <a:prstGeom prst="rect">
            <a:avLst/>
          </a:prstGeom>
        </p:spPr>
        <p:txBody>
          <a:bodyPr wrap="square">
            <a:spAutoFit/>
          </a:bodyPr>
          <a:lstStyle/>
          <a:p>
            <a:pPr lvl="0"/>
            <a:r>
              <a:rPr lang="en-US" altLang="en-US" sz="2400" b="1" dirty="0">
                <a:solidFill>
                  <a:srgbClr val="C9B159"/>
                </a:solidFill>
              </a:rPr>
              <a:t>Groups particularly impacted by socioeconomic disadvantage - Ethnic groups and immigrants</a:t>
            </a:r>
            <a:endParaRPr lang="en-GB" altLang="en-US" sz="2400" b="1" dirty="0">
              <a:solidFill>
                <a:srgbClr val="C9B159"/>
              </a:solidFill>
            </a:endParaRPr>
          </a:p>
        </p:txBody>
      </p:sp>
      <p:sp>
        <p:nvSpPr>
          <p:cNvPr id="3" name="Rectangle 2">
            <a:extLst>
              <a:ext uri="{FF2B5EF4-FFF2-40B4-BE49-F238E27FC236}">
                <a16:creationId xmlns:a16="http://schemas.microsoft.com/office/drawing/2014/main" id="{ABC51B92-212A-4637-B318-0B1309E3AC90}"/>
              </a:ext>
            </a:extLst>
          </p:cNvPr>
          <p:cNvSpPr/>
          <p:nvPr/>
        </p:nvSpPr>
        <p:spPr>
          <a:xfrm>
            <a:off x="1979712" y="2413338"/>
            <a:ext cx="6984776" cy="4524315"/>
          </a:xfrm>
          <a:prstGeom prst="rect">
            <a:avLst/>
          </a:prstGeom>
        </p:spPr>
        <p:txBody>
          <a:bodyPr wrap="square">
            <a:spAutoFit/>
          </a:bodyPr>
          <a:lstStyle/>
          <a:p>
            <a:r>
              <a:rPr lang="en-US" dirty="0"/>
              <a:t>Examples: </a:t>
            </a:r>
          </a:p>
          <a:p>
            <a:endParaRPr lang="en-US" dirty="0"/>
          </a:p>
          <a:p>
            <a:pPr marL="285750" indent="-285750">
              <a:buFont typeface="Arial" panose="020B0604020202020204" pitchFamily="34" charset="0"/>
              <a:buChar char="•"/>
            </a:pPr>
            <a:r>
              <a:rPr lang="en-US" dirty="0"/>
              <a:t>In Germany, the level of cannabis use tends to be higher among Turkish-German young people than among young people who do not have an immigrant background.</a:t>
            </a:r>
          </a:p>
          <a:p>
            <a:pPr marL="285750" indent="-285750">
              <a:buFont typeface="Arial" panose="020B0604020202020204" pitchFamily="34" charset="0"/>
              <a:buChar char="•"/>
            </a:pPr>
            <a:r>
              <a:rPr lang="en-US" dirty="0"/>
              <a:t>In the United Kingdom, black and “mixed-race” people are also at higher risk of cannabis use than white people, </a:t>
            </a:r>
          </a:p>
          <a:p>
            <a:pPr marL="742950" lvl="1" indent="-285750">
              <a:buFont typeface="Arial" panose="020B0604020202020204" pitchFamily="34" charset="0"/>
              <a:buChar char="•"/>
            </a:pPr>
            <a:r>
              <a:rPr lang="en-US" dirty="0"/>
              <a:t>but this risk is low among people who originate from South-East Asia, particularly women. </a:t>
            </a:r>
          </a:p>
          <a:p>
            <a:pPr marL="285750" indent="-285750">
              <a:buFont typeface="Arial" panose="020B0604020202020204" pitchFamily="34" charset="0"/>
              <a:buChar char="•"/>
            </a:pPr>
            <a:r>
              <a:rPr lang="en-US" dirty="0"/>
              <a:t>levels of drug use have been found to vary across ethnic groups in other countries; for example, they appear to be elevated among young people belonging to hill tribes in northern Thailand.</a:t>
            </a:r>
          </a:p>
          <a:p>
            <a:pPr marL="285750" indent="-285750">
              <a:buFont typeface="Arial" panose="020B0604020202020204" pitchFamily="34" charset="0"/>
              <a:buChar char="•"/>
            </a:pPr>
            <a:r>
              <a:rPr lang="en-US" dirty="0"/>
              <a:t>Differences in drug use disorders across ethnic and immigrant groups may in part reflect differences in socioeconomic difficulties, as well as the general experience of stigma and discrimination</a:t>
            </a:r>
          </a:p>
          <a:p>
            <a:endParaRPr lang="en-GB" dirty="0"/>
          </a:p>
        </p:txBody>
      </p:sp>
    </p:spTree>
    <p:extLst>
      <p:ext uri="{BB962C8B-B14F-4D97-AF65-F5344CB8AC3E}">
        <p14:creationId xmlns:p14="http://schemas.microsoft.com/office/powerpoint/2010/main" val="99666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470F43-4853-41F2-A785-44DB63D274FD}"/>
              </a:ext>
            </a:extLst>
          </p:cNvPr>
          <p:cNvSpPr/>
          <p:nvPr/>
        </p:nvSpPr>
        <p:spPr>
          <a:xfrm>
            <a:off x="2286000" y="980728"/>
            <a:ext cx="6678488" cy="830997"/>
          </a:xfrm>
          <a:prstGeom prst="rect">
            <a:avLst/>
          </a:prstGeom>
        </p:spPr>
        <p:txBody>
          <a:bodyPr wrap="square">
            <a:spAutoFit/>
          </a:bodyPr>
          <a:lstStyle/>
          <a:p>
            <a:pPr lvl="0"/>
            <a:r>
              <a:rPr lang="en-US" altLang="en-US" sz="2400" b="1" dirty="0">
                <a:solidFill>
                  <a:srgbClr val="C9B159"/>
                </a:solidFill>
              </a:rPr>
              <a:t>Groups particularly impacted by socioeconomic disadvantage – displaced persons</a:t>
            </a:r>
            <a:endParaRPr lang="en-GB" altLang="en-US" sz="2400" b="1" dirty="0">
              <a:solidFill>
                <a:srgbClr val="C9B159"/>
              </a:solidFill>
            </a:endParaRPr>
          </a:p>
        </p:txBody>
      </p:sp>
      <p:sp>
        <p:nvSpPr>
          <p:cNvPr id="3" name="Rectangle 2">
            <a:extLst>
              <a:ext uri="{FF2B5EF4-FFF2-40B4-BE49-F238E27FC236}">
                <a16:creationId xmlns:a16="http://schemas.microsoft.com/office/drawing/2014/main" id="{65336991-572F-43C7-B87E-6B1A749234C7}"/>
              </a:ext>
            </a:extLst>
          </p:cNvPr>
          <p:cNvSpPr/>
          <p:nvPr/>
        </p:nvSpPr>
        <p:spPr>
          <a:xfrm>
            <a:off x="1547664" y="2710411"/>
            <a:ext cx="6966520" cy="4093428"/>
          </a:xfrm>
          <a:prstGeom prst="rect">
            <a:avLst/>
          </a:prstGeom>
        </p:spPr>
        <p:txBody>
          <a:bodyPr wrap="square">
            <a:spAutoFit/>
          </a:bodyPr>
          <a:lstStyle/>
          <a:p>
            <a:pPr marL="285750" indent="-285750">
              <a:buFont typeface="Arial" panose="020B0604020202020204" pitchFamily="34" charset="0"/>
              <a:buChar char="•"/>
            </a:pPr>
            <a:r>
              <a:rPr lang="en-US" sz="2000" dirty="0"/>
              <a:t>Displaced persons are people who have been forced to leave their homes because of armed conflict, generalized violence, human rights violations or environmental disasters, and who have moved to</a:t>
            </a:r>
          </a:p>
          <a:p>
            <a:pPr marL="285750" indent="-285750">
              <a:buFont typeface="Arial" panose="020B0604020202020204" pitchFamily="34" charset="0"/>
              <a:buChar char="•"/>
            </a:pPr>
            <a:r>
              <a:rPr lang="en-US" sz="2000" dirty="0"/>
              <a:t>another area within their own country (internally displaced persons), or to another country (refugees)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Factors that are likely to increase the risk of drug use among displaced persons include exposure to trauma160 and lack of economic opportunities. </a:t>
            </a:r>
          </a:p>
          <a:p>
            <a:pPr marL="285750" indent="-285750">
              <a:buFont typeface="Arial" panose="020B0604020202020204" pitchFamily="34" charset="0"/>
              <a:buChar char="•"/>
            </a:pPr>
            <a:r>
              <a:rPr lang="en-US" sz="2000" dirty="0"/>
              <a:t>Access to drug treatment for displaced persons is a major challenge, in particular for those who migrate </a:t>
            </a:r>
            <a:r>
              <a:rPr lang="en-GB" sz="2000" dirty="0"/>
              <a:t>to a different country.</a:t>
            </a:r>
          </a:p>
        </p:txBody>
      </p:sp>
    </p:spTree>
    <p:extLst>
      <p:ext uri="{BB962C8B-B14F-4D97-AF65-F5344CB8AC3E}">
        <p14:creationId xmlns:p14="http://schemas.microsoft.com/office/powerpoint/2010/main" val="1353302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EE73F-9D32-439C-899F-3426CA6F2A90}"/>
              </a:ext>
            </a:extLst>
          </p:cNvPr>
          <p:cNvSpPr/>
          <p:nvPr/>
        </p:nvSpPr>
        <p:spPr>
          <a:xfrm>
            <a:off x="2286000" y="980728"/>
            <a:ext cx="6678488" cy="830997"/>
          </a:xfrm>
          <a:prstGeom prst="rect">
            <a:avLst/>
          </a:prstGeom>
        </p:spPr>
        <p:txBody>
          <a:bodyPr wrap="square">
            <a:spAutoFit/>
          </a:bodyPr>
          <a:lstStyle/>
          <a:p>
            <a:pPr lvl="0"/>
            <a:r>
              <a:rPr lang="en-US" altLang="en-US" sz="2400" b="1" dirty="0">
                <a:solidFill>
                  <a:srgbClr val="C9B159"/>
                </a:solidFill>
              </a:rPr>
              <a:t>Groups particularly impacted by socioeconomic disadvantage – People in rural settings</a:t>
            </a:r>
            <a:endParaRPr lang="en-GB" altLang="en-US" sz="2400" b="1" dirty="0">
              <a:solidFill>
                <a:srgbClr val="C9B159"/>
              </a:solidFill>
            </a:endParaRPr>
          </a:p>
        </p:txBody>
      </p:sp>
      <p:sp>
        <p:nvSpPr>
          <p:cNvPr id="3" name="Rectangle 2">
            <a:extLst>
              <a:ext uri="{FF2B5EF4-FFF2-40B4-BE49-F238E27FC236}">
                <a16:creationId xmlns:a16="http://schemas.microsoft.com/office/drawing/2014/main" id="{9DDDAC9B-B125-4590-918C-1BC648DE27C6}"/>
              </a:ext>
            </a:extLst>
          </p:cNvPr>
          <p:cNvSpPr/>
          <p:nvPr/>
        </p:nvSpPr>
        <p:spPr>
          <a:xfrm>
            <a:off x="1835696" y="2564904"/>
            <a:ext cx="6606480" cy="3754874"/>
          </a:xfrm>
          <a:prstGeom prst="rect">
            <a:avLst/>
          </a:prstGeom>
        </p:spPr>
        <p:txBody>
          <a:bodyPr wrap="square">
            <a:spAutoFit/>
          </a:bodyPr>
          <a:lstStyle/>
          <a:p>
            <a:r>
              <a:rPr lang="en-US" sz="2000" dirty="0"/>
              <a:t>People living in rural areas may face specific challenges in </a:t>
            </a:r>
          </a:p>
          <a:p>
            <a:r>
              <a:rPr lang="en-US" sz="2000" dirty="0"/>
              <a:t>accessing adequate treatment in cases of drug use disorder</a:t>
            </a:r>
            <a:r>
              <a:rPr lang="en-US" dirty="0"/>
              <a:t>.</a:t>
            </a:r>
          </a:p>
          <a:p>
            <a:r>
              <a:rPr lang="en-US" dirty="0"/>
              <a:t>Example </a:t>
            </a:r>
          </a:p>
          <a:p>
            <a:pPr marL="742950" lvl="1" indent="-285750">
              <a:buFont typeface="Arial" panose="020B0604020202020204" pitchFamily="34" charset="0"/>
              <a:buChar char="•"/>
            </a:pPr>
            <a:r>
              <a:rPr lang="en-US" dirty="0"/>
              <a:t>A study conducted among more than 1,600 people registered as drug users in Hunan Province, China, found that those residing in rural settings were generally less likely to report past participation in drug treatment than those living in urban settings (2.8 per cent versus 6.8 per cent).</a:t>
            </a:r>
          </a:p>
          <a:p>
            <a:pPr marL="742950" lvl="1" indent="-285750">
              <a:buFont typeface="Arial" panose="020B0604020202020204" pitchFamily="34" charset="0"/>
              <a:buChar char="•"/>
            </a:pPr>
            <a:r>
              <a:rPr lang="en-US" dirty="0"/>
              <a:t>In  Australia, where people who use drugs residing in rural areas are less likely to access information and services for the prevention of adverse health consequences of drug use and treatment of drug use disorders than those living in urban settings</a:t>
            </a:r>
            <a:endParaRPr lang="en-GB" dirty="0"/>
          </a:p>
        </p:txBody>
      </p:sp>
    </p:spTree>
    <p:extLst>
      <p:ext uri="{BB962C8B-B14F-4D97-AF65-F5344CB8AC3E}">
        <p14:creationId xmlns:p14="http://schemas.microsoft.com/office/powerpoint/2010/main" val="299486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8A5047C-0F61-43D7-B504-5F4EBF58596D}"/>
              </a:ext>
            </a:extLst>
          </p:cNvPr>
          <p:cNvSpPr txBox="1">
            <a:spLocks noChangeArrowheads="1"/>
          </p:cNvSpPr>
          <p:nvPr/>
        </p:nvSpPr>
        <p:spPr bwMode="auto">
          <a:xfrm>
            <a:off x="2411759" y="765175"/>
            <a:ext cx="6481415"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Social-economic conditions and drug use at the macro level</a:t>
            </a:r>
            <a:endParaRPr lang="en-GB" altLang="en-US" sz="2400" b="1" dirty="0">
              <a:solidFill>
                <a:schemeClr val="tx2"/>
              </a:solidFill>
            </a:endParaRPr>
          </a:p>
        </p:txBody>
      </p:sp>
      <p:pic>
        <p:nvPicPr>
          <p:cNvPr id="2" name="Picture 1">
            <a:extLst>
              <a:ext uri="{FF2B5EF4-FFF2-40B4-BE49-F238E27FC236}">
                <a16:creationId xmlns:a16="http://schemas.microsoft.com/office/drawing/2014/main" id="{26CDA25E-8F74-47BC-B48C-342BDE44ACB9}"/>
              </a:ext>
            </a:extLst>
          </p:cNvPr>
          <p:cNvPicPr>
            <a:picLocks noChangeAspect="1"/>
          </p:cNvPicPr>
          <p:nvPr/>
        </p:nvPicPr>
        <p:blipFill>
          <a:blip r:embed="rId2"/>
          <a:stretch>
            <a:fillRect/>
          </a:stretch>
        </p:blipFill>
        <p:spPr>
          <a:xfrm>
            <a:off x="3768724" y="2874149"/>
            <a:ext cx="5124450" cy="2952750"/>
          </a:xfrm>
          <a:prstGeom prst="rect">
            <a:avLst/>
          </a:prstGeom>
        </p:spPr>
      </p:pic>
      <p:pic>
        <p:nvPicPr>
          <p:cNvPr id="3" name="Picture 2">
            <a:extLst>
              <a:ext uri="{FF2B5EF4-FFF2-40B4-BE49-F238E27FC236}">
                <a16:creationId xmlns:a16="http://schemas.microsoft.com/office/drawing/2014/main" id="{A89D19E6-EA6C-4D7F-9ECD-61F933D11751}"/>
              </a:ext>
            </a:extLst>
          </p:cNvPr>
          <p:cNvPicPr>
            <a:picLocks noChangeAspect="1"/>
          </p:cNvPicPr>
          <p:nvPr/>
        </p:nvPicPr>
        <p:blipFill>
          <a:blip r:embed="rId3"/>
          <a:stretch>
            <a:fillRect/>
          </a:stretch>
        </p:blipFill>
        <p:spPr>
          <a:xfrm>
            <a:off x="539552" y="2844800"/>
            <a:ext cx="2676525" cy="32480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792E25-B6D5-4393-9E64-10817F09292F}"/>
              </a:ext>
            </a:extLst>
          </p:cNvPr>
          <p:cNvSpPr txBox="1">
            <a:spLocks noChangeArrowheads="1"/>
          </p:cNvSpPr>
          <p:nvPr/>
        </p:nvSpPr>
        <p:spPr bwMode="auto">
          <a:xfrm>
            <a:off x="2339752" y="764704"/>
            <a:ext cx="6481415"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Social-economic conditions and drug use at the macro level</a:t>
            </a:r>
            <a:endParaRPr lang="en-GB" altLang="en-US" sz="2400" b="1" dirty="0">
              <a:solidFill>
                <a:schemeClr val="tx2"/>
              </a:solidFill>
            </a:endParaRPr>
          </a:p>
        </p:txBody>
      </p:sp>
      <p:pic>
        <p:nvPicPr>
          <p:cNvPr id="4" name="Picture 3">
            <a:extLst>
              <a:ext uri="{FF2B5EF4-FFF2-40B4-BE49-F238E27FC236}">
                <a16:creationId xmlns:a16="http://schemas.microsoft.com/office/drawing/2014/main" id="{A46E40BB-E8E2-4DC6-97C0-9CD0313356BE}"/>
              </a:ext>
            </a:extLst>
          </p:cNvPr>
          <p:cNvPicPr>
            <a:picLocks noChangeAspect="1"/>
          </p:cNvPicPr>
          <p:nvPr/>
        </p:nvPicPr>
        <p:blipFill>
          <a:blip r:embed="rId2"/>
          <a:stretch>
            <a:fillRect/>
          </a:stretch>
        </p:blipFill>
        <p:spPr>
          <a:xfrm>
            <a:off x="395536" y="3571075"/>
            <a:ext cx="2543175" cy="2962275"/>
          </a:xfrm>
          <a:prstGeom prst="rect">
            <a:avLst/>
          </a:prstGeom>
        </p:spPr>
      </p:pic>
      <p:pic>
        <p:nvPicPr>
          <p:cNvPr id="5" name="Picture 4">
            <a:extLst>
              <a:ext uri="{FF2B5EF4-FFF2-40B4-BE49-F238E27FC236}">
                <a16:creationId xmlns:a16="http://schemas.microsoft.com/office/drawing/2014/main" id="{0AF48139-511C-4423-8DCA-95DE29257824}"/>
              </a:ext>
            </a:extLst>
          </p:cNvPr>
          <p:cNvPicPr>
            <a:picLocks noChangeAspect="1"/>
          </p:cNvPicPr>
          <p:nvPr/>
        </p:nvPicPr>
        <p:blipFill>
          <a:blip r:embed="rId3"/>
          <a:stretch>
            <a:fillRect/>
          </a:stretch>
        </p:blipFill>
        <p:spPr>
          <a:xfrm>
            <a:off x="3347864" y="3451578"/>
            <a:ext cx="2705100" cy="3057525"/>
          </a:xfrm>
          <a:prstGeom prst="rect">
            <a:avLst/>
          </a:prstGeom>
        </p:spPr>
      </p:pic>
      <p:pic>
        <p:nvPicPr>
          <p:cNvPr id="6" name="Picture 5">
            <a:extLst>
              <a:ext uri="{FF2B5EF4-FFF2-40B4-BE49-F238E27FC236}">
                <a16:creationId xmlns:a16="http://schemas.microsoft.com/office/drawing/2014/main" id="{0992A0A2-CA37-4AAC-9286-052806DCE645}"/>
              </a:ext>
            </a:extLst>
          </p:cNvPr>
          <p:cNvPicPr>
            <a:picLocks noChangeAspect="1"/>
          </p:cNvPicPr>
          <p:nvPr/>
        </p:nvPicPr>
        <p:blipFill>
          <a:blip r:embed="rId4"/>
          <a:stretch>
            <a:fillRect/>
          </a:stretch>
        </p:blipFill>
        <p:spPr>
          <a:xfrm>
            <a:off x="6277299" y="2348880"/>
            <a:ext cx="2800350" cy="4133850"/>
          </a:xfrm>
          <a:prstGeom prst="rect">
            <a:avLst/>
          </a:prstGeom>
        </p:spPr>
      </p:pic>
    </p:spTree>
    <p:extLst>
      <p:ext uri="{BB962C8B-B14F-4D97-AF65-F5344CB8AC3E}">
        <p14:creationId xmlns:p14="http://schemas.microsoft.com/office/powerpoint/2010/main" val="13204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07AE-D18E-4FD9-8EAB-6B57A02AC32B}"/>
              </a:ext>
            </a:extLst>
          </p:cNvPr>
          <p:cNvSpPr txBox="1">
            <a:spLocks noChangeArrowheads="1"/>
          </p:cNvSpPr>
          <p:nvPr/>
        </p:nvSpPr>
        <p:spPr bwMode="auto">
          <a:xfrm>
            <a:off x="2339752" y="764704"/>
            <a:ext cx="6481415"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Social-economic conditions and drug use at the macro level</a:t>
            </a:r>
            <a:endParaRPr lang="en-GB" altLang="en-US" sz="2400" b="1" dirty="0">
              <a:solidFill>
                <a:schemeClr val="tx2"/>
              </a:solidFill>
            </a:endParaRPr>
          </a:p>
        </p:txBody>
      </p:sp>
      <p:pic>
        <p:nvPicPr>
          <p:cNvPr id="3" name="Picture 2">
            <a:extLst>
              <a:ext uri="{FF2B5EF4-FFF2-40B4-BE49-F238E27FC236}">
                <a16:creationId xmlns:a16="http://schemas.microsoft.com/office/drawing/2014/main" id="{35AF0F9B-E230-4239-BE6C-A592A8E1586C}"/>
              </a:ext>
            </a:extLst>
          </p:cNvPr>
          <p:cNvPicPr>
            <a:picLocks noChangeAspect="1"/>
          </p:cNvPicPr>
          <p:nvPr/>
        </p:nvPicPr>
        <p:blipFill>
          <a:blip r:embed="rId2"/>
          <a:stretch>
            <a:fillRect/>
          </a:stretch>
        </p:blipFill>
        <p:spPr>
          <a:xfrm>
            <a:off x="2195735" y="1700338"/>
            <a:ext cx="5698181" cy="5063914"/>
          </a:xfrm>
          <a:prstGeom prst="rect">
            <a:avLst/>
          </a:prstGeom>
        </p:spPr>
      </p:pic>
    </p:spTree>
    <p:extLst>
      <p:ext uri="{BB962C8B-B14F-4D97-AF65-F5344CB8AC3E}">
        <p14:creationId xmlns:p14="http://schemas.microsoft.com/office/powerpoint/2010/main" val="192854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25D4EB-41F7-4833-ADC5-43D8B7D46946}"/>
              </a:ext>
            </a:extLst>
          </p:cNvPr>
          <p:cNvSpPr txBox="1">
            <a:spLocks noChangeArrowheads="1"/>
          </p:cNvSpPr>
          <p:nvPr/>
        </p:nvSpPr>
        <p:spPr bwMode="auto">
          <a:xfrm>
            <a:off x="2339752" y="764704"/>
            <a:ext cx="6481415"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Social-economic conditions and drug use at the macro level</a:t>
            </a:r>
            <a:endParaRPr lang="en-GB" altLang="en-US" sz="2400" b="1" dirty="0">
              <a:solidFill>
                <a:schemeClr val="tx2"/>
              </a:solidFill>
            </a:endParaRPr>
          </a:p>
        </p:txBody>
      </p:sp>
      <p:pic>
        <p:nvPicPr>
          <p:cNvPr id="5" name="Picture 4">
            <a:extLst>
              <a:ext uri="{FF2B5EF4-FFF2-40B4-BE49-F238E27FC236}">
                <a16:creationId xmlns:a16="http://schemas.microsoft.com/office/drawing/2014/main" id="{EC23C8E4-3019-4130-B6B9-AF055F54C51D}"/>
              </a:ext>
            </a:extLst>
          </p:cNvPr>
          <p:cNvPicPr>
            <a:picLocks noChangeAspect="1"/>
          </p:cNvPicPr>
          <p:nvPr/>
        </p:nvPicPr>
        <p:blipFill>
          <a:blip r:embed="rId2"/>
          <a:stretch>
            <a:fillRect/>
          </a:stretch>
        </p:blipFill>
        <p:spPr>
          <a:xfrm>
            <a:off x="4788024" y="2403635"/>
            <a:ext cx="3246115" cy="3631792"/>
          </a:xfrm>
          <a:prstGeom prst="rect">
            <a:avLst/>
          </a:prstGeom>
        </p:spPr>
      </p:pic>
      <p:pic>
        <p:nvPicPr>
          <p:cNvPr id="6" name="Picture 5">
            <a:extLst>
              <a:ext uri="{FF2B5EF4-FFF2-40B4-BE49-F238E27FC236}">
                <a16:creationId xmlns:a16="http://schemas.microsoft.com/office/drawing/2014/main" id="{86E0FDE6-8AE7-4B6E-AC7E-93A7A5ABFC2F}"/>
              </a:ext>
            </a:extLst>
          </p:cNvPr>
          <p:cNvPicPr>
            <a:picLocks noChangeAspect="1"/>
          </p:cNvPicPr>
          <p:nvPr/>
        </p:nvPicPr>
        <p:blipFill>
          <a:blip r:embed="rId3"/>
          <a:stretch>
            <a:fillRect/>
          </a:stretch>
        </p:blipFill>
        <p:spPr>
          <a:xfrm>
            <a:off x="1580583" y="2132856"/>
            <a:ext cx="3069889" cy="3902571"/>
          </a:xfrm>
          <a:prstGeom prst="rect">
            <a:avLst/>
          </a:prstGeom>
        </p:spPr>
      </p:pic>
    </p:spTree>
    <p:extLst>
      <p:ext uri="{BB962C8B-B14F-4D97-AF65-F5344CB8AC3E}">
        <p14:creationId xmlns:p14="http://schemas.microsoft.com/office/powerpoint/2010/main" val="335242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8A06-290B-4AAA-9AEC-ADC4453A3429}"/>
              </a:ext>
            </a:extLst>
          </p:cNvPr>
          <p:cNvSpPr txBox="1">
            <a:spLocks noChangeArrowheads="1"/>
          </p:cNvSpPr>
          <p:nvPr/>
        </p:nvSpPr>
        <p:spPr bwMode="auto">
          <a:xfrm>
            <a:off x="2339752" y="764704"/>
            <a:ext cx="6481415"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Relationships between community characteristics and drug use disorders: Poverty and violence</a:t>
            </a:r>
            <a:endParaRPr lang="en-GB" altLang="en-US" sz="2400" b="1" dirty="0">
              <a:solidFill>
                <a:schemeClr val="tx2"/>
              </a:solidFill>
            </a:endParaRPr>
          </a:p>
        </p:txBody>
      </p:sp>
      <p:sp>
        <p:nvSpPr>
          <p:cNvPr id="3" name="Rectangle 2">
            <a:extLst>
              <a:ext uri="{FF2B5EF4-FFF2-40B4-BE49-F238E27FC236}">
                <a16:creationId xmlns:a16="http://schemas.microsoft.com/office/drawing/2014/main" id="{F4B63095-C43F-45C9-8741-E53546089BB7}"/>
              </a:ext>
            </a:extLst>
          </p:cNvPr>
          <p:cNvSpPr/>
          <p:nvPr/>
        </p:nvSpPr>
        <p:spPr>
          <a:xfrm>
            <a:off x="2051720" y="2973338"/>
            <a:ext cx="6246440" cy="3139321"/>
          </a:xfrm>
          <a:prstGeom prst="rect">
            <a:avLst/>
          </a:prstGeom>
        </p:spPr>
        <p:txBody>
          <a:bodyPr wrap="square">
            <a:spAutoFit/>
          </a:bodyPr>
          <a:lstStyle/>
          <a:p>
            <a:r>
              <a:rPr lang="en-US" dirty="0"/>
              <a:t>A study conducted in 10 cities in Spain between 1996 and 2003 found that people living in </a:t>
            </a:r>
            <a:r>
              <a:rPr lang="en-US" dirty="0" err="1"/>
              <a:t>neighbourhoods</a:t>
            </a:r>
            <a:r>
              <a:rPr lang="en-US" dirty="0"/>
              <a:t> characterized by</a:t>
            </a:r>
          </a:p>
          <a:p>
            <a:r>
              <a:rPr lang="en-US" dirty="0"/>
              <a:t>socioeconomic deprivation were up to seven times more likely to die from a drug overdose than people living in more affluent areas</a:t>
            </a:r>
          </a:p>
          <a:p>
            <a:endParaRPr lang="en-US" dirty="0"/>
          </a:p>
          <a:p>
            <a:r>
              <a:rPr lang="en-US" dirty="0"/>
              <a:t>A study conducted among 505 African-American young people living in high-poverty rural areas in the United States showed that the experience of poverty and harsh parenting had led to a lack of investment in the their future, which in turn had increased the risk of drug use disorders</a:t>
            </a:r>
            <a:endParaRPr lang="en-GB" dirty="0"/>
          </a:p>
        </p:txBody>
      </p:sp>
    </p:spTree>
    <p:extLst>
      <p:ext uri="{BB962C8B-B14F-4D97-AF65-F5344CB8AC3E}">
        <p14:creationId xmlns:p14="http://schemas.microsoft.com/office/powerpoint/2010/main" val="205287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7198-8CDD-4B53-BC2F-8521E7C7B15A}"/>
              </a:ext>
            </a:extLst>
          </p:cNvPr>
          <p:cNvSpPr txBox="1">
            <a:spLocks noChangeArrowheads="1"/>
          </p:cNvSpPr>
          <p:nvPr/>
        </p:nvSpPr>
        <p:spPr bwMode="auto">
          <a:xfrm>
            <a:off x="2339752" y="764704"/>
            <a:ext cx="6481415"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Income inequality, community disorganization and low social capital</a:t>
            </a:r>
            <a:endParaRPr lang="en-GB" altLang="en-US" sz="2400" b="1" dirty="0">
              <a:solidFill>
                <a:schemeClr val="tx2"/>
              </a:solidFill>
            </a:endParaRPr>
          </a:p>
        </p:txBody>
      </p:sp>
      <p:sp>
        <p:nvSpPr>
          <p:cNvPr id="4" name="Rectangle 3">
            <a:extLst>
              <a:ext uri="{FF2B5EF4-FFF2-40B4-BE49-F238E27FC236}">
                <a16:creationId xmlns:a16="http://schemas.microsoft.com/office/drawing/2014/main" id="{8F224CD8-D091-43D0-99EC-43533975A47A}"/>
              </a:ext>
            </a:extLst>
          </p:cNvPr>
          <p:cNvSpPr/>
          <p:nvPr/>
        </p:nvSpPr>
        <p:spPr>
          <a:xfrm>
            <a:off x="323528" y="3284984"/>
            <a:ext cx="4572000" cy="2031325"/>
          </a:xfrm>
          <a:prstGeom prst="rect">
            <a:avLst/>
          </a:prstGeom>
        </p:spPr>
        <p:txBody>
          <a:bodyPr>
            <a:spAutoFit/>
          </a:bodyPr>
          <a:lstStyle/>
          <a:p>
            <a:r>
              <a:rPr lang="en-US" dirty="0"/>
              <a:t>One mechanisms hypothesized to explain</a:t>
            </a:r>
          </a:p>
          <a:p>
            <a:r>
              <a:rPr lang="en-US" dirty="0"/>
              <a:t>association between socioeconomic inequality</a:t>
            </a:r>
          </a:p>
          <a:p>
            <a:r>
              <a:rPr lang="en-US" dirty="0"/>
              <a:t>at the city or country level and drug use disorders is social capital, defined as the extent to which people in a community trust and support one another and the institutions that govern them</a:t>
            </a:r>
            <a:endParaRPr lang="en-GB" dirty="0"/>
          </a:p>
        </p:txBody>
      </p:sp>
      <p:pic>
        <p:nvPicPr>
          <p:cNvPr id="5" name="Picture 4">
            <a:extLst>
              <a:ext uri="{FF2B5EF4-FFF2-40B4-BE49-F238E27FC236}">
                <a16:creationId xmlns:a16="http://schemas.microsoft.com/office/drawing/2014/main" id="{9823E48E-F66D-4154-9DFB-BA5271EBE5AA}"/>
              </a:ext>
            </a:extLst>
          </p:cNvPr>
          <p:cNvPicPr>
            <a:picLocks noChangeAspect="1"/>
          </p:cNvPicPr>
          <p:nvPr/>
        </p:nvPicPr>
        <p:blipFill>
          <a:blip r:embed="rId2"/>
          <a:stretch>
            <a:fillRect/>
          </a:stretch>
        </p:blipFill>
        <p:spPr>
          <a:xfrm>
            <a:off x="5220072" y="2060848"/>
            <a:ext cx="3240360" cy="3967059"/>
          </a:xfrm>
          <a:prstGeom prst="rect">
            <a:avLst/>
          </a:prstGeom>
        </p:spPr>
      </p:pic>
    </p:spTree>
    <p:extLst>
      <p:ext uri="{BB962C8B-B14F-4D97-AF65-F5344CB8AC3E}">
        <p14:creationId xmlns:p14="http://schemas.microsoft.com/office/powerpoint/2010/main" val="14933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7FD7-DA31-4C34-8465-E2A17C82BB36}"/>
              </a:ext>
            </a:extLst>
          </p:cNvPr>
          <p:cNvSpPr txBox="1">
            <a:spLocks noChangeArrowheads="1"/>
          </p:cNvSpPr>
          <p:nvPr/>
        </p:nvSpPr>
        <p:spPr bwMode="auto">
          <a:xfrm>
            <a:off x="2411760" y="764704"/>
            <a:ext cx="6481415"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Community norms regarding drug use</a:t>
            </a:r>
          </a:p>
          <a:p>
            <a:r>
              <a:rPr lang="en-US" altLang="en-US" sz="2400" b="1" dirty="0">
                <a:solidFill>
                  <a:schemeClr val="tx2"/>
                </a:solidFill>
              </a:rPr>
              <a:t>and drug and alcohol availability</a:t>
            </a:r>
            <a:endParaRPr lang="en-GB" altLang="en-US" sz="2400" b="1" dirty="0">
              <a:solidFill>
                <a:schemeClr val="tx2"/>
              </a:solidFill>
            </a:endParaRPr>
          </a:p>
        </p:txBody>
      </p:sp>
      <p:sp>
        <p:nvSpPr>
          <p:cNvPr id="3" name="Rectangle 2">
            <a:extLst>
              <a:ext uri="{FF2B5EF4-FFF2-40B4-BE49-F238E27FC236}">
                <a16:creationId xmlns:a16="http://schemas.microsoft.com/office/drawing/2014/main" id="{865F0B78-508F-48C3-A590-EE94FD064863}"/>
              </a:ext>
            </a:extLst>
          </p:cNvPr>
          <p:cNvSpPr/>
          <p:nvPr/>
        </p:nvSpPr>
        <p:spPr>
          <a:xfrm>
            <a:off x="323528" y="2969366"/>
            <a:ext cx="3024336" cy="3693319"/>
          </a:xfrm>
          <a:prstGeom prst="rect">
            <a:avLst/>
          </a:prstGeom>
        </p:spPr>
        <p:txBody>
          <a:bodyPr wrap="square">
            <a:spAutoFit/>
          </a:bodyPr>
          <a:lstStyle/>
          <a:p>
            <a:r>
              <a:rPr lang="en-US" dirty="0"/>
              <a:t>disadvantaged </a:t>
            </a:r>
            <a:r>
              <a:rPr lang="en-US" dirty="0" err="1"/>
              <a:t>neighbourhoods</a:t>
            </a:r>
            <a:r>
              <a:rPr lang="en-US" dirty="0"/>
              <a:t> that are characterized by low social capital and disorganization, individuals may consider engagement in risky </a:t>
            </a:r>
            <a:r>
              <a:rPr lang="en-US" dirty="0" err="1"/>
              <a:t>behaviour</a:t>
            </a:r>
            <a:r>
              <a:rPr lang="en-US" dirty="0"/>
              <a:t> as normal, </a:t>
            </a:r>
          </a:p>
          <a:p>
            <a:endParaRPr lang="en-US" dirty="0"/>
          </a:p>
          <a:p>
            <a:r>
              <a:rPr lang="en-US" dirty="0"/>
              <a:t>Important context with regard to young people are schools and universities and, </a:t>
            </a:r>
          </a:p>
          <a:p>
            <a:r>
              <a:rPr lang="en-US" dirty="0"/>
              <a:t>with regard to  adults, workplaces</a:t>
            </a:r>
            <a:endParaRPr lang="en-GB" dirty="0"/>
          </a:p>
        </p:txBody>
      </p:sp>
      <p:pic>
        <p:nvPicPr>
          <p:cNvPr id="4" name="Picture 3">
            <a:extLst>
              <a:ext uri="{FF2B5EF4-FFF2-40B4-BE49-F238E27FC236}">
                <a16:creationId xmlns:a16="http://schemas.microsoft.com/office/drawing/2014/main" id="{2B96A106-6B47-43D5-A2E2-F7F53267B205}"/>
              </a:ext>
            </a:extLst>
          </p:cNvPr>
          <p:cNvPicPr>
            <a:picLocks noChangeAspect="1"/>
          </p:cNvPicPr>
          <p:nvPr/>
        </p:nvPicPr>
        <p:blipFill>
          <a:blip r:embed="rId2"/>
          <a:stretch>
            <a:fillRect/>
          </a:stretch>
        </p:blipFill>
        <p:spPr>
          <a:xfrm>
            <a:off x="3491880" y="2707735"/>
            <a:ext cx="5325253" cy="3517051"/>
          </a:xfrm>
          <a:prstGeom prst="rect">
            <a:avLst/>
          </a:prstGeom>
        </p:spPr>
      </p:pic>
    </p:spTree>
    <p:extLst>
      <p:ext uri="{BB962C8B-B14F-4D97-AF65-F5344CB8AC3E}">
        <p14:creationId xmlns:p14="http://schemas.microsoft.com/office/powerpoint/2010/main" val="343809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E675-B545-49E8-BC04-64EAD45E05B7}"/>
              </a:ext>
            </a:extLst>
          </p:cNvPr>
          <p:cNvSpPr txBox="1">
            <a:spLocks noChangeArrowheads="1"/>
          </p:cNvSpPr>
          <p:nvPr/>
        </p:nvSpPr>
        <p:spPr bwMode="auto">
          <a:xfrm>
            <a:off x="2411760" y="764704"/>
            <a:ext cx="6481415" cy="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rPr>
              <a:t>Individual socioeconomic circumstances and drug use disorders</a:t>
            </a:r>
            <a:endParaRPr lang="en-GB" altLang="en-US" sz="2400" b="1" dirty="0">
              <a:solidFill>
                <a:schemeClr val="tx2"/>
              </a:solidFill>
            </a:endParaRPr>
          </a:p>
        </p:txBody>
      </p:sp>
      <p:sp>
        <p:nvSpPr>
          <p:cNvPr id="3" name="Rectangle 2">
            <a:extLst>
              <a:ext uri="{FF2B5EF4-FFF2-40B4-BE49-F238E27FC236}">
                <a16:creationId xmlns:a16="http://schemas.microsoft.com/office/drawing/2014/main" id="{69878232-C27A-4534-9174-087C8EBAA31C}"/>
              </a:ext>
            </a:extLst>
          </p:cNvPr>
          <p:cNvSpPr/>
          <p:nvPr/>
        </p:nvSpPr>
        <p:spPr>
          <a:xfrm>
            <a:off x="4898829" y="1556792"/>
            <a:ext cx="3456384" cy="5078313"/>
          </a:xfrm>
          <a:prstGeom prst="rect">
            <a:avLst/>
          </a:prstGeom>
        </p:spPr>
        <p:txBody>
          <a:bodyPr wrap="square">
            <a:spAutoFit/>
          </a:bodyPr>
          <a:lstStyle/>
          <a:p>
            <a:pPr marL="285750" indent="-285750">
              <a:buFont typeface="Arial" panose="020B0604020202020204" pitchFamily="34" charset="0"/>
              <a:buChar char="•"/>
            </a:pPr>
            <a:r>
              <a:rPr lang="en-US" dirty="0"/>
              <a:t>Among adults living in high-income countries, drug use disorders tend to be more prevalent among those who experience socioeconomic disadvantage, measured in terms of </a:t>
            </a:r>
          </a:p>
          <a:p>
            <a:pPr marL="742950" lvl="1" indent="-285750">
              <a:buFont typeface="Arial" panose="020B0604020202020204" pitchFamily="34" charset="0"/>
              <a:buChar char="•"/>
            </a:pPr>
            <a:r>
              <a:rPr lang="en-US" dirty="0"/>
              <a:t>low educational</a:t>
            </a:r>
          </a:p>
          <a:p>
            <a:pPr marL="742950" lvl="1" indent="-285750">
              <a:buFont typeface="Arial" panose="020B0604020202020204" pitchFamily="34" charset="0"/>
              <a:buChar char="•"/>
            </a:pPr>
            <a:r>
              <a:rPr lang="en-US" dirty="0"/>
              <a:t>level, </a:t>
            </a:r>
          </a:p>
          <a:p>
            <a:pPr marL="742950" lvl="1" indent="-285750">
              <a:buFont typeface="Arial" panose="020B0604020202020204" pitchFamily="34" charset="0"/>
              <a:buChar char="•"/>
            </a:pPr>
            <a:r>
              <a:rPr lang="en-US" dirty="0"/>
              <a:t>low income level or </a:t>
            </a:r>
          </a:p>
          <a:p>
            <a:pPr marL="742950" lvl="1" indent="-285750">
              <a:buFont typeface="Arial" panose="020B0604020202020204" pitchFamily="34" charset="0"/>
              <a:buChar char="•"/>
            </a:pPr>
            <a:r>
              <a:rPr lang="en-US" dirty="0"/>
              <a:t>unstable employment</a:t>
            </a:r>
          </a:p>
          <a:p>
            <a:pPr marL="742950" lvl="1" indent="-285750">
              <a:buFont typeface="Arial" panose="020B0604020202020204" pitchFamily="34" charset="0"/>
              <a:buChar char="•"/>
            </a:pPr>
            <a:r>
              <a:rPr lang="en-US" dirty="0"/>
              <a:t>status, or a combination of these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socioeconomic trajectory from childhood to adulthood is also associated with the risk of drug use disorder</a:t>
            </a:r>
            <a:endParaRPr lang="en-GB" dirty="0"/>
          </a:p>
        </p:txBody>
      </p:sp>
      <p:pic>
        <p:nvPicPr>
          <p:cNvPr id="5" name="Picture 4">
            <a:extLst>
              <a:ext uri="{FF2B5EF4-FFF2-40B4-BE49-F238E27FC236}">
                <a16:creationId xmlns:a16="http://schemas.microsoft.com/office/drawing/2014/main" id="{0BF85A6D-4C72-4E56-A9DB-B6ED10A71B30}"/>
              </a:ext>
            </a:extLst>
          </p:cNvPr>
          <p:cNvPicPr>
            <a:picLocks noChangeAspect="1"/>
          </p:cNvPicPr>
          <p:nvPr/>
        </p:nvPicPr>
        <p:blipFill>
          <a:blip r:embed="rId2"/>
          <a:stretch>
            <a:fillRect/>
          </a:stretch>
        </p:blipFill>
        <p:spPr>
          <a:xfrm>
            <a:off x="208406" y="3379948"/>
            <a:ext cx="4690423" cy="2208717"/>
          </a:xfrm>
          <a:prstGeom prst="rect">
            <a:avLst/>
          </a:prstGeom>
        </p:spPr>
      </p:pic>
    </p:spTree>
    <p:extLst>
      <p:ext uri="{BB962C8B-B14F-4D97-AF65-F5344CB8AC3E}">
        <p14:creationId xmlns:p14="http://schemas.microsoft.com/office/powerpoint/2010/main" val="1817722045"/>
      </p:ext>
    </p:extLst>
  </p:cSld>
  <p:clrMapOvr>
    <a:masterClrMapping/>
  </p:clrMapOvr>
</p:sld>
</file>

<file path=ppt/theme/theme1.xml><?xml version="1.0" encoding="utf-8"?>
<a:theme xmlns:a="http://schemas.openxmlformats.org/drawingml/2006/main" name="1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DR_Presentation_Template">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WDR 2017">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WDR 2017">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World Drug Report 2017">
      <a:dk1>
        <a:sysClr val="windowText" lastClr="000000"/>
      </a:dk1>
      <a:lt1>
        <a:srgbClr val="000000"/>
      </a:lt1>
      <a:dk2>
        <a:srgbClr val="F8EC1A"/>
      </a:dk2>
      <a:lt2>
        <a:srgbClr val="C31924"/>
      </a:lt2>
      <a:accent1>
        <a:srgbClr val="BCD233"/>
      </a:accent1>
      <a:accent2>
        <a:srgbClr val="0BA1E2"/>
      </a:accent2>
      <a:accent3>
        <a:srgbClr val="C60086"/>
      </a:accent3>
      <a:accent4>
        <a:srgbClr val="FCF552"/>
      </a:accent4>
      <a:accent5>
        <a:srgbClr val="CA4D3A"/>
      </a:accent5>
      <a:accent6>
        <a:srgbClr val="CEDE7C"/>
      </a:accent6>
      <a:hlink>
        <a:srgbClr val="7EBEED"/>
      </a:hlink>
      <a:folHlink>
        <a:srgbClr val="CC4799"/>
      </a:folHlink>
    </a:clrScheme>
    <a:fontScheme name="WDR 2017">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12233</TotalTime>
  <Words>1095</Words>
  <Application>Microsoft Office PowerPoint</Application>
  <PresentationFormat>On-screen Show (4:3)</PresentationFormat>
  <Paragraphs>82</Paragraphs>
  <Slides>17</Slides>
  <Notes>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17</vt:i4>
      </vt:variant>
    </vt:vector>
  </HeadingPairs>
  <TitlesOfParts>
    <vt:vector size="26" baseType="lpstr">
      <vt:lpstr>Arial</vt:lpstr>
      <vt:lpstr>Calibri</vt:lpstr>
      <vt:lpstr>Calibri Light</vt:lpstr>
      <vt:lpstr>1_Custom Design</vt:lpstr>
      <vt:lpstr>6_Custom Design</vt:lpstr>
      <vt:lpstr>WDR_Presentation_Template</vt:lpstr>
      <vt:lpstr>3_Custom Design</vt:lpstr>
      <vt:lpstr>2_Custom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Me</dc:creator>
  <cp:lastModifiedBy>Kamran Niaz</cp:lastModifiedBy>
  <cp:revision>395</cp:revision>
  <cp:lastPrinted>2016-06-21T16:25:10Z</cp:lastPrinted>
  <dcterms:created xsi:type="dcterms:W3CDTF">2015-06-17T16:12:08Z</dcterms:created>
  <dcterms:modified xsi:type="dcterms:W3CDTF">2020-06-24T17:33:54Z</dcterms:modified>
</cp:coreProperties>
</file>