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  <p:sldMasterId id="2147483820" r:id="rId2"/>
    <p:sldMasterId id="2147483798" r:id="rId3"/>
    <p:sldMasterId id="2147483782" r:id="rId4"/>
    <p:sldMasterId id="2147483786" r:id="rId5"/>
    <p:sldMasterId id="2147483921" r:id="rId6"/>
  </p:sldMasterIdLst>
  <p:notesMasterIdLst>
    <p:notesMasterId r:id="rId38"/>
  </p:notesMasterIdLst>
  <p:handoutMasterIdLst>
    <p:handoutMasterId r:id="rId39"/>
  </p:handoutMasterIdLst>
  <p:sldIdLst>
    <p:sldId id="396" r:id="rId7"/>
    <p:sldId id="397" r:id="rId8"/>
    <p:sldId id="398" r:id="rId9"/>
    <p:sldId id="399" r:id="rId10"/>
    <p:sldId id="430" r:id="rId11"/>
    <p:sldId id="431" r:id="rId12"/>
    <p:sldId id="400" r:id="rId13"/>
    <p:sldId id="403" r:id="rId14"/>
    <p:sldId id="432" r:id="rId15"/>
    <p:sldId id="404" r:id="rId16"/>
    <p:sldId id="434" r:id="rId17"/>
    <p:sldId id="433" r:id="rId18"/>
    <p:sldId id="435" r:id="rId19"/>
    <p:sldId id="437" r:id="rId20"/>
    <p:sldId id="438" r:id="rId21"/>
    <p:sldId id="439" r:id="rId22"/>
    <p:sldId id="405" r:id="rId23"/>
    <p:sldId id="436" r:id="rId24"/>
    <p:sldId id="440" r:id="rId25"/>
    <p:sldId id="441" r:id="rId26"/>
    <p:sldId id="442" r:id="rId27"/>
    <p:sldId id="443" r:id="rId28"/>
    <p:sldId id="444" r:id="rId29"/>
    <p:sldId id="445" r:id="rId30"/>
    <p:sldId id="446" r:id="rId31"/>
    <p:sldId id="447" r:id="rId32"/>
    <p:sldId id="448" r:id="rId33"/>
    <p:sldId id="449" r:id="rId34"/>
    <p:sldId id="450" r:id="rId35"/>
    <p:sldId id="451" r:id="rId36"/>
    <p:sldId id="406" r:id="rId37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A89"/>
    <a:srgbClr val="F27861"/>
    <a:srgbClr val="00635B"/>
    <a:srgbClr val="A9597E"/>
    <a:srgbClr val="EC3A4A"/>
    <a:srgbClr val="065286"/>
    <a:srgbClr val="FFFFFF"/>
    <a:srgbClr val="647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1069" autoAdjust="0"/>
  </p:normalViewPr>
  <p:slideViewPr>
    <p:cSldViewPr>
      <p:cViewPr varScale="1">
        <p:scale>
          <a:sx n="93" d="100"/>
          <a:sy n="93" d="100"/>
        </p:scale>
        <p:origin x="486" y="90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808" y="-67"/>
      </p:cViewPr>
      <p:guideLst>
        <p:guide orient="horz" pos="312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388207-A0FE-41EE-A55A-2BFE649337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6BB18-5837-4DCB-8170-DA4E2BC3E0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3225" cy="493713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fld id="{10331E25-B066-4FE1-B0CA-58551AE24303}" type="datetimeFigureOut">
              <a:rPr lang="en-GB" altLang="en-US"/>
              <a:pPr>
                <a:defRPr/>
              </a:pPr>
              <a:t>24/06/2020</a:t>
            </a:fld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2F4C1-E1F5-4469-88DA-4CC43EB359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10700"/>
            <a:ext cx="2944813" cy="493713"/>
          </a:xfrm>
          <a:prstGeom prst="rect">
            <a:avLst/>
          </a:prstGeom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15771-B30F-4147-BD18-4937B0626B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10700"/>
            <a:ext cx="2943225" cy="493713"/>
          </a:xfrm>
          <a:prstGeom prst="rect">
            <a:avLst/>
          </a:prstGeom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4FFEC581-B4DC-4287-B46F-05527AB7AD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5A974A-F10D-4CED-9169-CA1849237E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69906-EF0C-4CB7-A922-B53378D726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3225" cy="493713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fld id="{6B151F1D-F129-4620-A646-CF1DC5DA3524}" type="datetimeFigureOut">
              <a:rPr lang="en-GB" altLang="en-US"/>
              <a:pPr>
                <a:defRPr/>
              </a:pPr>
              <a:t>24/06/2020</a:t>
            </a:fld>
            <a:endParaRPr lang="en-GB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60D44CC-D38A-4FC5-A975-5D8DE38F8C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49825" cy="3713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72" tIns="45436" rIns="90872" bIns="45436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D1622B9-298C-4789-8326-42BAFA8CF6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03763"/>
            <a:ext cx="5435600" cy="4457700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C14CA-42E7-4287-9155-4A3112A748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10700"/>
            <a:ext cx="2944813" cy="493713"/>
          </a:xfrm>
          <a:prstGeom prst="rect">
            <a:avLst/>
          </a:prstGeom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65440-95A9-48E8-861C-3FB9AA908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10700"/>
            <a:ext cx="2943225" cy="493713"/>
          </a:xfrm>
          <a:prstGeom prst="rect">
            <a:avLst/>
          </a:prstGeom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A7B42A2A-47F5-4771-8BC2-D5C121932D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5C5C2D2-0E70-4745-8AE3-F38739B355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66FC2-B025-42AF-A77F-F5B324E710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151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44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774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165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801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469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650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271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375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176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53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295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166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09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45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78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09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43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25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9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73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theme" Target="../theme/theme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0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theme" Target="../theme/theme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theme" Target="../theme/theme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1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theme" Target="../theme/theme5.xml"/><Relationship Id="rId6" Type="http://schemas.openxmlformats.org/officeDocument/2006/relationships/image" Target="../media/image5.jpeg"/><Relationship Id="rId5" Type="http://schemas.openxmlformats.org/officeDocument/2006/relationships/image" Target="../media/image15.jpeg"/><Relationship Id="rId4" Type="http://schemas.openxmlformats.org/officeDocument/2006/relationships/image" Target="../media/image3.jpeg"/><Relationship Id="rId9" Type="http://schemas.openxmlformats.org/officeDocument/2006/relationships/image" Target="../media/image1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image" Target="../media/image7.jpeg"/><Relationship Id="rId3" Type="http://schemas.openxmlformats.org/officeDocument/2006/relationships/slideLayout" Target="../slideLayouts/slideLayout4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image" Target="../media/image4.jpeg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image" Target="../media/image17.jpeg"/><Relationship Id="rId27" Type="http://schemas.openxmlformats.org/officeDocument/2006/relationships/image" Target="../media/image1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C76878C-1DC2-4A65-A5A8-4C72E4656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1224146E-60E4-43EA-95CE-09A3B24F16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27" name="Picture 12">
            <a:extLst>
              <a:ext uri="{FF2B5EF4-FFF2-40B4-BE49-F238E27FC236}">
                <a16:creationId xmlns:a16="http://schemas.microsoft.com/office/drawing/2014/main" id="{3C73A380-49D8-4C4F-816F-1208494A81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7">
            <a:extLst>
              <a:ext uri="{FF2B5EF4-FFF2-40B4-BE49-F238E27FC236}">
                <a16:creationId xmlns:a16="http://schemas.microsoft.com/office/drawing/2014/main" id="{595A801A-D819-4B9A-A206-332BF28075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oup 20">
            <a:extLst>
              <a:ext uri="{FF2B5EF4-FFF2-40B4-BE49-F238E27FC236}">
                <a16:creationId xmlns:a16="http://schemas.microsoft.com/office/drawing/2014/main" id="{8A6B9A82-8936-4D19-836D-6A171F9AA30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381000"/>
            <a:ext cx="1800225" cy="2403475"/>
            <a:chOff x="323528" y="381037"/>
            <a:chExt cx="1536909" cy="205139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62E2AC7-F146-4413-AEA0-A0A6E0CC8C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 rot="3019756">
              <a:off x="911157" y="332798"/>
              <a:ext cx="827874" cy="10706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031" name="Group 19">
              <a:extLst>
                <a:ext uri="{FF2B5EF4-FFF2-40B4-BE49-F238E27FC236}">
                  <a16:creationId xmlns:a16="http://schemas.microsoft.com/office/drawing/2014/main" id="{5100B891-0968-471F-BAB9-95D9D3E24B2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23528" y="381037"/>
              <a:ext cx="1249463" cy="2051392"/>
              <a:chOff x="323528" y="381037"/>
              <a:chExt cx="1249463" cy="205139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D3F34CD-0325-4179-B143-82FFDFFD399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 rot="2545742">
                <a:off x="743671" y="381037"/>
                <a:ext cx="829443" cy="10744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148F14-F1F0-49F8-AC97-43A2FE6F4D8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 rot="2032168">
                <a:off x="563416" y="488078"/>
                <a:ext cx="885010" cy="11449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DDD98DB-C140-4B2F-9F59-36059C401E0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 rot="1056069">
                <a:off x="502428" y="600539"/>
                <a:ext cx="905340" cy="11706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FC25742-199B-4651-B7F6-67AE7EC3E75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 rot="409935">
                <a:off x="391293" y="764488"/>
                <a:ext cx="1073397" cy="138882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69711202-DB6A-49EB-AF22-91110701A16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323528" y="979924"/>
                <a:ext cx="1122188" cy="145250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B7696B0-DF02-4E07-8D8C-6C1C6D99D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61E03F40-62DE-4EDF-8456-9521C54A07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2051" name="Picture 21">
            <a:extLst>
              <a:ext uri="{FF2B5EF4-FFF2-40B4-BE49-F238E27FC236}">
                <a16:creationId xmlns:a16="http://schemas.microsoft.com/office/drawing/2014/main" id="{4A621C54-FCC5-44FD-9122-E246F1F106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2">
            <a:extLst>
              <a:ext uri="{FF2B5EF4-FFF2-40B4-BE49-F238E27FC236}">
                <a16:creationId xmlns:a16="http://schemas.microsoft.com/office/drawing/2014/main" id="{BB8D1B18-CDA3-401F-940D-399A0769A1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7B902A-1827-4B3B-9B62-1562AA4DDF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3019756">
            <a:off x="1012031" y="324644"/>
            <a:ext cx="969963" cy="1254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5B19D6-7C7D-4FD9-B51E-6AB44C741D1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545742">
            <a:off x="814388" y="381000"/>
            <a:ext cx="973137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F975C8-1C7C-4C81-A3CC-7652872F99D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032168">
            <a:off x="614363" y="500063"/>
            <a:ext cx="1036637" cy="1339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26A33FB-9B17-45B1-9C73-3C7B92DA6EF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56069">
            <a:off x="533400" y="638175"/>
            <a:ext cx="10604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EB70E4B-A895-4D37-8100-7D49B449DF2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411521">
            <a:off x="415925" y="839788"/>
            <a:ext cx="1222375" cy="1582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332A9A8-6606-4B39-AF63-B624EA7EFCA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31788" y="1090613"/>
            <a:ext cx="1311275" cy="1695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38969-9DD2-4DC5-B9AB-F71CFF736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949C6A27-B149-43F1-8C55-5EA07E9B68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3075" name="Picture 26">
            <a:extLst>
              <a:ext uri="{FF2B5EF4-FFF2-40B4-BE49-F238E27FC236}">
                <a16:creationId xmlns:a16="http://schemas.microsoft.com/office/drawing/2014/main" id="{EB4619F3-6540-4B71-B9EA-477DC85C67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2">
            <a:extLst>
              <a:ext uri="{FF2B5EF4-FFF2-40B4-BE49-F238E27FC236}">
                <a16:creationId xmlns:a16="http://schemas.microsoft.com/office/drawing/2014/main" id="{CB815800-A07C-4D0E-8CE0-805BB65AF1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FA2A713-6B39-41C0-9259-A402F80B13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3019756">
            <a:off x="1012031" y="324644"/>
            <a:ext cx="969963" cy="1254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0DABAD0-3B31-413C-AD7F-21DD4FBFAB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545742">
            <a:off x="814388" y="381000"/>
            <a:ext cx="973137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8259386-CD1A-40E8-9175-DA8A34243E6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032168">
            <a:off x="627063" y="508000"/>
            <a:ext cx="1036637" cy="1341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7188234-EE4B-4F42-B3C5-8B9A3A47650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9494">
            <a:off x="582613" y="635000"/>
            <a:ext cx="1065212" cy="1377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76475F3-E29D-4AAD-A87C-CC15781B16A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409935">
            <a:off x="439738" y="827088"/>
            <a:ext cx="1255712" cy="162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75BD9B2-71B3-4A9A-ABF6-0DEA10235A8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41313" y="1082675"/>
            <a:ext cx="1298575" cy="1679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82B79F4-639D-4D64-8CD1-DBFF2755C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91E50EB5-EE43-4E58-ADFE-8577DDABD5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4099" name="Picture 19">
            <a:extLst>
              <a:ext uri="{FF2B5EF4-FFF2-40B4-BE49-F238E27FC236}">
                <a16:creationId xmlns:a16="http://schemas.microsoft.com/office/drawing/2014/main" id="{3C4DC8AD-D746-4CB1-B122-38F41E71E7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2">
            <a:extLst>
              <a:ext uri="{FF2B5EF4-FFF2-40B4-BE49-F238E27FC236}">
                <a16:creationId xmlns:a16="http://schemas.microsoft.com/office/drawing/2014/main" id="{C6D47EE8-B9AC-496D-AEE5-69596AD1A1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92FCD0-E7D4-4593-ABA2-A95C74AEB6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3019756">
            <a:off x="1012031" y="324644"/>
            <a:ext cx="969963" cy="1254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83A68E-B8D3-4268-B1A5-E280159061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545742">
            <a:off x="814388" y="381000"/>
            <a:ext cx="973137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0E3A802-3211-4A76-9AAA-DDF35DF0A93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032168">
            <a:off x="604838" y="506413"/>
            <a:ext cx="1036637" cy="1341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46827E-554C-43BA-AEFB-ECF38EC0FCA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2042041">
            <a:off x="581025" y="508000"/>
            <a:ext cx="1076325" cy="1393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5251DE-808D-454B-85CC-81419DEB12E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1089494">
            <a:off x="508000" y="635000"/>
            <a:ext cx="1065213" cy="1377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D2F017-2FD0-4CB1-85C8-860429BCFDE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409935">
            <a:off x="403225" y="830263"/>
            <a:ext cx="1257300" cy="162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827DBBA-A378-4EDE-9FFC-7E9FA1EFE9E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1463" y="1087438"/>
            <a:ext cx="1320800" cy="1709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C5B1B5-914E-4A82-BA68-E72BE078E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233850DD-51B5-4E8A-B590-4F729F86C7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5123" name="Picture 19">
            <a:extLst>
              <a:ext uri="{FF2B5EF4-FFF2-40B4-BE49-F238E27FC236}">
                <a16:creationId xmlns:a16="http://schemas.microsoft.com/office/drawing/2014/main" id="{B350411D-0035-49A2-A7C7-29D29D1C93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2">
            <a:extLst>
              <a:ext uri="{FF2B5EF4-FFF2-40B4-BE49-F238E27FC236}">
                <a16:creationId xmlns:a16="http://schemas.microsoft.com/office/drawing/2014/main" id="{0CBE62EE-FFD2-440C-A106-ECE3DA5CFB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544719-3F71-4C1A-8E8F-4AA250D09F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3019756">
            <a:off x="1012031" y="324644"/>
            <a:ext cx="969963" cy="1254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26AAC87-0491-46C6-8059-05AE803811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419987">
            <a:off x="833438" y="354013"/>
            <a:ext cx="987425" cy="1276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E8A859-37C3-41B5-ABAE-590155E1C30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032168">
            <a:off x="596900" y="476250"/>
            <a:ext cx="1035050" cy="1341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A4AE5E-408F-4CFB-9A07-C5575741B4F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56069">
            <a:off x="533400" y="638175"/>
            <a:ext cx="10604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6E1597B-6EB3-470C-865F-4FFA899BC0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409935">
            <a:off x="403225" y="830263"/>
            <a:ext cx="1257300" cy="162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4F632F-73C5-4AA3-8520-9D6D34E2866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33363" y="1060450"/>
            <a:ext cx="1327150" cy="1716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6C921198-EE41-4F6C-A7A3-CBDCEEC108EF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 rot="3007163">
            <a:off x="979488" y="285750"/>
            <a:ext cx="949325" cy="1228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8104BA-CE9F-406B-B31B-4C5A0601709E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 rot="2545742">
            <a:off x="809625" y="331788"/>
            <a:ext cx="971550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759AC6-B0B6-44E7-AB54-1AA87F205C80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 rot="2032168">
            <a:off x="604838" y="506413"/>
            <a:ext cx="1036637" cy="1341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842945-DD03-481A-8271-C31143ACA015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 rot="1056069">
            <a:off x="533400" y="638175"/>
            <a:ext cx="10604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578C47-51EB-47E3-A2E0-888D7B313C58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 rot="409935">
            <a:off x="403225" y="830263"/>
            <a:ext cx="1257300" cy="162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C17FC3-F652-4583-A648-F08DD1455B3C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287338" y="1106488"/>
            <a:ext cx="1319212" cy="1706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52" name="Picture 26">
            <a:extLst>
              <a:ext uri="{FF2B5EF4-FFF2-40B4-BE49-F238E27FC236}">
                <a16:creationId xmlns:a16="http://schemas.microsoft.com/office/drawing/2014/main" id="{30BBFECA-F532-449F-885E-D83E6D4CCD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>
            <a:extLst>
              <a:ext uri="{FF2B5EF4-FFF2-40B4-BE49-F238E27FC236}">
                <a16:creationId xmlns:a16="http://schemas.microsoft.com/office/drawing/2014/main" id="{6E2B6425-A9E6-47CA-A1D1-3DE1F1C22B99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  <p:sldLayoutId id="2147483954" r:id="rId18"/>
    <p:sldLayoutId id="2147483955" r:id="rId19"/>
    <p:sldLayoutId id="2147483956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98AF1AA-B229-4518-BB32-22EBB502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5175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EC3A4A"/>
                </a:solidFill>
              </a:rPr>
              <a:t>Click to edit Master title style</a:t>
            </a:r>
            <a:endParaRPr lang="en-GB" altLang="en-US" sz="2400" b="1" dirty="0">
              <a:solidFill>
                <a:srgbClr val="EC3A4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DD1632-4040-4C06-9484-ADBC239DD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765175"/>
            <a:ext cx="4998483" cy="609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23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98AF1AA-B229-4518-BB32-22EBB502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188640"/>
            <a:ext cx="51244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EC3A4A"/>
                </a:solidFill>
              </a:rPr>
              <a:t>INTERNATIONAL COOPERATION</a:t>
            </a:r>
            <a:endParaRPr lang="en-GB" altLang="en-US" sz="2400" b="1" dirty="0">
              <a:solidFill>
                <a:srgbClr val="EC3A4A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CD0344-C4C6-4EB7-9BD3-33088FCFB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581" y="562378"/>
            <a:ext cx="4907985" cy="28083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77A538-66D3-47B8-B4FC-CF007EAC3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436882"/>
            <a:ext cx="5070416" cy="34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40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98AF1AA-B229-4518-BB32-22EBB502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188640"/>
            <a:ext cx="51244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C3A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INTERNATIONAL COOPERATION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C3A4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A2390-91BB-4AA7-91ED-F92629290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1" y="692696"/>
            <a:ext cx="6128755" cy="29521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F6A1EB-668C-4824-A230-278AB7F8F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1" y="3748131"/>
            <a:ext cx="6072630" cy="300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64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98AF1AA-B229-4518-BB32-22EBB502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188640"/>
            <a:ext cx="51244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C3A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INTERNATIONAL COOPERATION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C3A4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136DA0-E5AE-4280-B3A2-B078CC90B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966" y="616420"/>
            <a:ext cx="5689570" cy="2812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FDA4B8-F5E7-41C8-9B56-4E804F843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321" y="3792093"/>
            <a:ext cx="5964071" cy="29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39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98AF1AA-B229-4518-BB32-22EBB502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188640"/>
            <a:ext cx="51244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C3A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INTERNATIONAL COOPERATION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C3A4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507CBD-8295-4721-8443-54DDF0998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579592"/>
            <a:ext cx="4752528" cy="32712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68DBA5-47A1-416C-BA81-37E824A7E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633789"/>
            <a:ext cx="4629086" cy="32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29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98AF1AA-B229-4518-BB32-22EBB502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620688"/>
            <a:ext cx="51244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>
                <a:solidFill>
                  <a:srgbClr val="EC3A4A"/>
                </a:solidFill>
              </a:rPr>
              <a:t>DEVELOPMENT ASSISTANCE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C3A4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CE847E-1541-45EE-B2B8-60AF4ED07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7" y="1340768"/>
            <a:ext cx="7320813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69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98AF1AA-B229-4518-BB32-22EBB502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620688"/>
            <a:ext cx="51244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>
                <a:solidFill>
                  <a:srgbClr val="EC3A4A"/>
                </a:solidFill>
              </a:rPr>
              <a:t>DEVELOPMENT ASSISTANCE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C3A4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AB8272-578E-4BDE-B808-48DB3D191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0" y="1052736"/>
            <a:ext cx="4764410" cy="50562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4BAA51-F968-4197-B6FD-4681CABDD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766" y="3405520"/>
            <a:ext cx="4112146" cy="276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27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98AF1AA-B229-4518-BB32-22EBB502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620688"/>
            <a:ext cx="51244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>
                <a:solidFill>
                  <a:srgbClr val="EC3A4A"/>
                </a:solidFill>
              </a:rPr>
              <a:t>DEVELOPMENT ASSISTANCE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C3A4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1DA0BD-09E6-41B2-B2D7-F185B73AB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24744"/>
            <a:ext cx="7133076" cy="5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52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A1424C-F9E5-403B-B780-B5EED6AA6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764704"/>
            <a:ext cx="51244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>
                <a:solidFill>
                  <a:srgbClr val="EC3A4A"/>
                </a:solidFill>
              </a:rPr>
              <a:t>DEVELOPMENT ASSISTANCE – Impact ? 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C3A4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C5BF26-A2D6-4340-9A20-EFB15B57D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494" y="1170907"/>
            <a:ext cx="5550684" cy="3531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86EE13-6CBD-49FD-995F-FF8159DEA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936553"/>
            <a:ext cx="3113778" cy="392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01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98AF1AA-B229-4518-BB32-22EBB502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5175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EC3A4A"/>
                </a:solidFill>
              </a:rPr>
              <a:t>ALTERNATIVE DEVELOPMENT</a:t>
            </a:r>
            <a:endParaRPr lang="en-GB" altLang="en-US" sz="2400" b="1" dirty="0">
              <a:solidFill>
                <a:srgbClr val="EC3A4A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433ACB-34EE-4A88-BE2A-6670A7C2F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405" y="1412775"/>
            <a:ext cx="7397825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32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98AF1AA-B229-4518-BB32-22EBB502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5175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C3A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ALTERNATIVE DEVELOPMENT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C3A4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D7BA46-A85E-4A01-BCEC-C3C5CBEA2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5990676" cy="40324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D96D60-5833-4F3C-98E9-B90CFA600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612" y="1484784"/>
            <a:ext cx="3108693" cy="440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43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98AF1AA-B229-4518-BB32-22EBB502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79" y="620688"/>
            <a:ext cx="720149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EC3A4A"/>
                </a:solidFill>
              </a:rPr>
              <a:t>Global consumption of pharmaceutical opioids</a:t>
            </a:r>
            <a:endParaRPr lang="en-GB" altLang="en-US" sz="2400" b="1" dirty="0">
              <a:solidFill>
                <a:srgbClr val="EC3A4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66D3C4-6CB8-4C13-8DB0-EB50FB01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681" y="1052736"/>
            <a:ext cx="5053068" cy="55718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7B88E5-A249-420F-A94F-2CA8743AC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3" y="4814292"/>
            <a:ext cx="47720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74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98AF1AA-B229-4518-BB32-22EBB502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5175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C3A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ALTERNATIVE DEVELOPMENT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C3A4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DB3526-BBFC-4290-8431-96F3948FD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360840"/>
            <a:ext cx="479107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65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98AF1AA-B229-4518-BB32-22EBB502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6552" y="188640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C3A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ALTERNATIVE DEVELOPMENT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C3A4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0BA46B-0271-4FB9-988D-DCE22BBB4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529" y="620688"/>
            <a:ext cx="5701843" cy="27035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592D38-F937-4D5C-917B-88041ACDF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529" y="3429000"/>
            <a:ext cx="5915477" cy="34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19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98AF1AA-B229-4518-BB32-22EBB502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82" y="764704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C3A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ALTERNATIVE DEVELOPMENT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C3A4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629CCF-49C8-44F0-98D1-128C58CD1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5" y="1173524"/>
            <a:ext cx="3601650" cy="56136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838BAE-DC71-4F21-8B32-419607C51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214621"/>
            <a:ext cx="3440273" cy="571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1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98AF1AA-B229-4518-BB32-22EBB502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520" y="620688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C3A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ALTERNATIVE DEVELOPMENT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C3A4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475603-B043-44EE-88AE-CAF9AF4B5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716" y="1653377"/>
            <a:ext cx="6819528" cy="50972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F842C9-835C-4881-AABF-3DC1BE0EE7E5}"/>
              </a:ext>
            </a:extLst>
          </p:cNvPr>
          <p:cNvSpPr/>
          <p:nvPr/>
        </p:nvSpPr>
        <p:spPr>
          <a:xfrm>
            <a:off x="1835696" y="1059223"/>
            <a:ext cx="7179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0" u="none" strike="noStrike" baseline="0" dirty="0">
                <a:latin typeface="Univers-Bold"/>
              </a:rPr>
              <a:t>Impact assessments of alternative development interventions</a:t>
            </a:r>
          </a:p>
          <a:p>
            <a:pPr algn="ctr"/>
            <a:r>
              <a:rPr lang="en-GB" sz="1800" b="1" i="0" u="none" strike="noStrike" baseline="0" dirty="0">
                <a:latin typeface="Univers-Bold"/>
              </a:rPr>
              <a:t>in Afghanistan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328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98AF1AA-B229-4518-BB32-22EBB502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520" y="620688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C3A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ALTERNATIVE DEVELOPMENT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C3A4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CFB66A-7F8E-44B2-A286-06179CBD7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014" y="1164691"/>
            <a:ext cx="7386786" cy="56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47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98AF1AA-B229-4518-BB32-22EBB502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520" y="620688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C3A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ALTERNATIVE DEVELOPMENT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C3A4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9CA5E5-72B2-4CD9-98C5-E40F98B2E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268760"/>
            <a:ext cx="7308304" cy="472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83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98AF1AA-B229-4518-BB32-22EBB502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520" y="620688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>
                <a:solidFill>
                  <a:srgbClr val="EC3A4A"/>
                </a:solidFill>
              </a:rPr>
              <a:t>DRUGS AND VIOLENCE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C3A4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81B325-E2E9-452F-8DA2-BF33D51EB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465506"/>
            <a:ext cx="7165479" cy="392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45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98AF1AA-B229-4518-BB32-22EBB502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528" y="260648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>
                <a:solidFill>
                  <a:srgbClr val="EC3A4A"/>
                </a:solidFill>
              </a:rPr>
              <a:t>DRUGS AND VIOLENCE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C3A4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1A4F85-BB56-49FE-9395-A70BDCC01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836911"/>
            <a:ext cx="5904656" cy="597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3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98AF1AA-B229-4518-BB32-22EBB502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9654" y="764704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>
                <a:solidFill>
                  <a:srgbClr val="EC3A4A"/>
                </a:solidFill>
              </a:rPr>
              <a:t>DRUGS AND VIOLENCE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C3A4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6569BB-0330-4CFA-92B8-A0C824F2C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556792"/>
            <a:ext cx="64770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83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98AF1AA-B229-4518-BB32-22EBB502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9654" y="764704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>
                <a:solidFill>
                  <a:srgbClr val="EC3A4A"/>
                </a:solidFill>
              </a:rPr>
              <a:t>DRUGS AND VIOLENCE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C3A4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CDE170-CFB4-4828-AB62-8559B05DC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104" y="1340967"/>
            <a:ext cx="3524249" cy="39608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2AFCB6-45AD-4D98-88EF-D7BE88082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733" y="1196752"/>
            <a:ext cx="3825267" cy="376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98AF1AA-B229-4518-BB32-22EBB502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692696"/>
            <a:ext cx="489654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EC3A4A"/>
                </a:solidFill>
              </a:rPr>
              <a:t>Consumption of </a:t>
            </a:r>
          </a:p>
          <a:p>
            <a:pPr algn="ctr"/>
            <a:r>
              <a:rPr lang="en-US" altLang="en-US" sz="2400" b="1" dirty="0">
                <a:solidFill>
                  <a:srgbClr val="EC3A4A"/>
                </a:solidFill>
              </a:rPr>
              <a:t>pharmaceutical </a:t>
            </a:r>
          </a:p>
          <a:p>
            <a:pPr algn="ctr"/>
            <a:r>
              <a:rPr lang="en-US" altLang="en-US" sz="2400" b="1" dirty="0">
                <a:solidFill>
                  <a:srgbClr val="EC3A4A"/>
                </a:solidFill>
              </a:rPr>
              <a:t>opioids</a:t>
            </a:r>
            <a:endParaRPr lang="en-GB" altLang="en-US" sz="2400" b="1" dirty="0">
              <a:solidFill>
                <a:srgbClr val="EC3A4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C12F42-682D-41E9-AE98-66A01F20F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526" y="692696"/>
            <a:ext cx="4535299" cy="61653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5FB561-A862-4171-A731-0797ACD59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825" y="1988840"/>
            <a:ext cx="29241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32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98AF1AA-B229-4518-BB32-22EBB502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908720"/>
            <a:ext cx="654900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>
                <a:solidFill>
                  <a:srgbClr val="EC3A4A"/>
                </a:solidFill>
              </a:rPr>
              <a:t>DRUGS AND THE CRIMINAL JUSTICE SYSTEM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C3A4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C62C14-A965-4085-84C1-6D0F3B9AE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28800"/>
            <a:ext cx="800239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76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2770D1-BBA3-4C9D-9DDC-274AE2E4C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7" y="1341438"/>
            <a:ext cx="6641409" cy="539993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922AE82-D4CB-4128-8A91-BDA318A64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7" y="770125"/>
            <a:ext cx="654900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>
                <a:solidFill>
                  <a:srgbClr val="EC3A4A"/>
                </a:solidFill>
              </a:rPr>
              <a:t>DRUGS AND THE CRIMINAL JUSTICE SYSTEM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C3A4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2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98AF1AA-B229-4518-BB32-22EBB502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5175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EC3A4A"/>
                </a:solidFill>
              </a:rPr>
              <a:t>Distribution of </a:t>
            </a:r>
          </a:p>
          <a:p>
            <a:pPr algn="ctr"/>
            <a:r>
              <a:rPr lang="en-US" altLang="en-US" sz="2400" b="1" dirty="0">
                <a:solidFill>
                  <a:srgbClr val="EC3A4A"/>
                </a:solidFill>
              </a:rPr>
              <a:t>pharmaceutical opioid consumption</a:t>
            </a:r>
            <a:endParaRPr lang="en-GB" altLang="en-US" sz="2400" b="1" dirty="0">
              <a:solidFill>
                <a:srgbClr val="EC3A4A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6B0382-2BBF-4AC2-8FDA-8340E0B98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970824"/>
            <a:ext cx="5651224" cy="32664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AA0BF0-821D-4A11-B68C-1C23A4700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008" y="2185017"/>
            <a:ext cx="3097039" cy="405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56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98AF1AA-B229-4518-BB32-22EBB502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692696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EC3A4A"/>
                </a:solidFill>
              </a:rPr>
              <a:t>Distribution of </a:t>
            </a:r>
          </a:p>
          <a:p>
            <a:pPr algn="ctr"/>
            <a:r>
              <a:rPr lang="en-US" altLang="en-US" sz="2400" b="1" dirty="0">
                <a:solidFill>
                  <a:srgbClr val="EC3A4A"/>
                </a:solidFill>
              </a:rPr>
              <a:t>pharmaceutical opioid consumption</a:t>
            </a:r>
            <a:endParaRPr lang="en-GB" altLang="en-US" sz="2400" b="1" dirty="0">
              <a:solidFill>
                <a:srgbClr val="EC3A4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B9D65-63DE-46B4-B9EA-044227F79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250" y="1547811"/>
            <a:ext cx="7063165" cy="507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30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98AF1AA-B229-4518-BB32-22EBB502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404664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EC3A4A"/>
                </a:solidFill>
              </a:rPr>
              <a:t>Trends in</a:t>
            </a:r>
          </a:p>
          <a:p>
            <a:pPr algn="ctr"/>
            <a:r>
              <a:rPr lang="en-US" altLang="en-US" sz="2400" b="1" dirty="0">
                <a:solidFill>
                  <a:srgbClr val="EC3A4A"/>
                </a:solidFill>
              </a:rPr>
              <a:t>pharmaceutical opioid consumption</a:t>
            </a:r>
            <a:endParaRPr lang="en-GB" altLang="en-US" sz="2400" b="1" dirty="0">
              <a:solidFill>
                <a:srgbClr val="EC3A4A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2833B8-92A1-4759-A76F-68097C482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7" y="1196752"/>
            <a:ext cx="6526661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66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A08150-BA37-45B6-971B-69826871B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97" y="1349362"/>
            <a:ext cx="7602260" cy="4599918"/>
          </a:xfrm>
          <a:prstGeom prst="rect">
            <a:avLst/>
          </a:prstGeom>
        </p:spPr>
      </p:pic>
      <p:sp>
        <p:nvSpPr>
          <p:cNvPr id="18434" name="Title 1">
            <a:extLst>
              <a:ext uri="{FF2B5EF4-FFF2-40B4-BE49-F238E27FC236}">
                <a16:creationId xmlns:a16="http://schemas.microsoft.com/office/drawing/2014/main" id="{A98AF1AA-B229-4518-BB32-22EBB502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3" y="692696"/>
            <a:ext cx="6408713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EC3A4A"/>
                </a:solidFill>
              </a:rPr>
              <a:t>Factors influencing </a:t>
            </a:r>
          </a:p>
          <a:p>
            <a:pPr algn="ctr"/>
            <a:r>
              <a:rPr lang="en-US" altLang="en-US" sz="2400" b="1" dirty="0">
                <a:solidFill>
                  <a:srgbClr val="EC3A4A"/>
                </a:solidFill>
              </a:rPr>
              <a:t>availability of controlled medicines</a:t>
            </a:r>
            <a:endParaRPr lang="en-GB" altLang="en-US" sz="2400" b="1" dirty="0">
              <a:solidFill>
                <a:srgbClr val="EC3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20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98AF1AA-B229-4518-BB32-22EBB502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5175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EC3A4A"/>
                </a:solidFill>
              </a:rPr>
              <a:t>Potential impediments to access</a:t>
            </a:r>
            <a:endParaRPr lang="en-GB" altLang="en-US" sz="2400" b="1" dirty="0">
              <a:solidFill>
                <a:srgbClr val="EC3A4A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6DB58C-9629-4ACA-82A5-DB521EDF2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563" y="1326784"/>
            <a:ext cx="5717057" cy="25385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1DBEAF-4623-4D17-8CBB-172A8231D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563" y="4077072"/>
            <a:ext cx="5591177" cy="254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71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98AF1AA-B229-4518-BB32-22EBB502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672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EC3A4A"/>
                </a:solidFill>
              </a:rPr>
              <a:t>Measures taken to improve access</a:t>
            </a:r>
            <a:endParaRPr lang="en-GB" altLang="en-US" sz="2400" b="1" dirty="0">
              <a:solidFill>
                <a:srgbClr val="EC3A4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DE8693-B83E-4479-BD99-557846470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402" y="1052935"/>
            <a:ext cx="5902379" cy="27695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D3548D-A9E3-457C-A542-DF37D6587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045050"/>
            <a:ext cx="597666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5294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Custom Design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DR_Presentation_Template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WDR 2017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WDR 2017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Design">
  <a:themeElements>
    <a:clrScheme name="World Drug Report 2017">
      <a:dk1>
        <a:sysClr val="windowText" lastClr="000000"/>
      </a:dk1>
      <a:lt1>
        <a:srgbClr val="000000"/>
      </a:lt1>
      <a:dk2>
        <a:srgbClr val="F8EC1A"/>
      </a:dk2>
      <a:lt2>
        <a:srgbClr val="C31924"/>
      </a:lt2>
      <a:accent1>
        <a:srgbClr val="BCD233"/>
      </a:accent1>
      <a:accent2>
        <a:srgbClr val="0BA1E2"/>
      </a:accent2>
      <a:accent3>
        <a:srgbClr val="C60086"/>
      </a:accent3>
      <a:accent4>
        <a:srgbClr val="FCF552"/>
      </a:accent4>
      <a:accent5>
        <a:srgbClr val="CA4D3A"/>
      </a:accent5>
      <a:accent6>
        <a:srgbClr val="CEDE7C"/>
      </a:accent6>
      <a:hlink>
        <a:srgbClr val="7EBEED"/>
      </a:hlink>
      <a:folHlink>
        <a:srgbClr val="CC4799"/>
      </a:folHlink>
    </a:clrScheme>
    <a:fontScheme name="WDR 2017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12531</TotalTime>
  <Words>112</Words>
  <Application>Microsoft Office PowerPoint</Application>
  <PresentationFormat>On-screen Show (4:3)</PresentationFormat>
  <Paragraphs>39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Calibri</vt:lpstr>
      <vt:lpstr>Arial</vt:lpstr>
      <vt:lpstr>Calibri Light</vt:lpstr>
      <vt:lpstr>Arial Unicode MS</vt:lpstr>
      <vt:lpstr>1_Custom Design</vt:lpstr>
      <vt:lpstr>6_Custom Design</vt:lpstr>
      <vt:lpstr>WDR_Presentation_Template</vt:lpstr>
      <vt:lpstr>3_Custom Design</vt:lpstr>
      <vt:lpstr>2_Custom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Me</dc:creator>
  <cp:lastModifiedBy>Thomas Pietschmann</cp:lastModifiedBy>
  <cp:revision>432</cp:revision>
  <cp:lastPrinted>2016-06-21T16:25:10Z</cp:lastPrinted>
  <dcterms:created xsi:type="dcterms:W3CDTF">2015-06-17T16:12:08Z</dcterms:created>
  <dcterms:modified xsi:type="dcterms:W3CDTF">2020-06-24T13:59:06Z</dcterms:modified>
</cp:coreProperties>
</file>